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32D"/>
    <a:srgbClr val="CEB032"/>
    <a:srgbClr val="000000"/>
    <a:srgbClr val="00FF00"/>
    <a:srgbClr val="6699FF"/>
    <a:srgbClr val="A2006C"/>
    <a:srgbClr val="27B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94660"/>
  </p:normalViewPr>
  <p:slideViewPr>
    <p:cSldViewPr>
      <p:cViewPr varScale="1">
        <p:scale>
          <a:sx n="87" d="100"/>
          <a:sy n="87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21A5B5E-7A14-4643-9C4E-62E982E53878}" type="datetimeFigureOut">
              <a:rPr lang="ru-RU" smtClean="0"/>
              <a:t>05.12.2013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E21A38F-CB63-4B3F-A8A7-9E9F516F68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12" Type="http://schemas.openxmlformats.org/officeDocument/2006/relationships/image" Target="../media/image2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11" Type="http://schemas.openxmlformats.org/officeDocument/2006/relationships/image" Target="../media/image20.jpg"/><Relationship Id="rId5" Type="http://schemas.openxmlformats.org/officeDocument/2006/relationships/image" Target="../media/image16.jpg"/><Relationship Id="rId10" Type="http://schemas.openxmlformats.org/officeDocument/2006/relationships/image" Target="../media/image19.jpg"/><Relationship Id="rId4" Type="http://schemas.openxmlformats.org/officeDocument/2006/relationships/image" Target="../media/image15.jp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W24IHN1S\MC9004392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152328" cy="21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1740" y="1268760"/>
            <a:ext cx="576064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Турниры юных физиков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" y="-15974"/>
            <a:ext cx="952500" cy="1428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0"/>
            <a:ext cx="95250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8144" y="5147651"/>
            <a:ext cx="2573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Проект ассистента 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кафедры общей физики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r>
              <a:rPr lang="ru-RU" sz="1600" b="1" dirty="0" err="1" smtClean="0">
                <a:solidFill>
                  <a:schemeClr val="bg1">
                    <a:lumMod val="50000"/>
                  </a:schemeClr>
                </a:solidFill>
              </a:rPr>
              <a:t>Побияха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 А.С.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7303" y="6295258"/>
            <a:ext cx="2412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УО «ГГУ </a:t>
            </a:r>
            <a:r>
              <a:rPr lang="ru-RU" sz="1400" b="1" dirty="0" err="1" smtClean="0">
                <a:solidFill>
                  <a:schemeClr val="bg1">
                    <a:lumMod val="65000"/>
                  </a:schemeClr>
                </a:solidFill>
              </a:rPr>
              <a:t>им.Ф.Скорины</a:t>
            </a:r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», 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65000"/>
                  </a:schemeClr>
                </a:solidFill>
              </a:rPr>
              <a:t>2013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6208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74854"/>
      </p:ext>
    </p:extLst>
  </p:cSld>
  <p:clrMapOvr>
    <a:masterClrMapping/>
  </p:clrMapOvr>
  <p:transition spd="slow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97331" y="1916832"/>
            <a:ext cx="3316168" cy="259046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581128"/>
            <a:ext cx="3316168" cy="143779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-138658"/>
            <a:ext cx="46085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Турниры юных физиков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" y="-15974"/>
            <a:ext cx="952500" cy="1428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0"/>
            <a:ext cx="952500" cy="1428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9708" y="1431372"/>
            <a:ext cx="37342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Несмотря на то, что общие турниры </a:t>
            </a:r>
          </a:p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были гораздо опаснее одиночных состязаний, </a:t>
            </a:r>
          </a:p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они всегда пользовались большим успехом </a:t>
            </a:r>
          </a:p>
          <a:p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у рыцарей…</a:t>
            </a:r>
          </a:p>
          <a:p>
            <a:r>
              <a:rPr lang="ru-RU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	</a:t>
            </a:r>
            <a:r>
              <a:rPr lang="ru-RU" sz="14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В.Скотт</a:t>
            </a:r>
            <a:r>
              <a:rPr lang="ru-RU" sz="1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«Айвенго»</a:t>
            </a:r>
            <a:endParaRPr lang="ru-R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625841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На протяжении нескольких лет на базе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кафедры общей физики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успешно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ведется подготовка учащихся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МПГ №56 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к турнирам юных физиков.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908224" cy="3237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56886" y="2056780"/>
            <a:ext cx="3316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Турниры юных физиков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являются одной из форм интеллектуальных состязаний школьников по физике. </a:t>
            </a: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коллективное соперничество команд старшеклассников в умении решать сложные физические проблемы, наглядно представлять и убедительно отстаивать свои решения в публичной полемике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52" y="1484074"/>
            <a:ext cx="1543856" cy="106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4516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4406917" y="5071662"/>
            <a:ext cx="3019352" cy="813877"/>
          </a:xfrm>
          <a:prstGeom prst="ellipse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01506" y="4498428"/>
            <a:ext cx="3024336" cy="81025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420609" y="3840045"/>
            <a:ext cx="3130425" cy="825965"/>
          </a:xfrm>
          <a:prstGeom prst="ellipse">
            <a:avLst/>
          </a:prstGeom>
          <a:solidFill>
            <a:srgbClr val="27B206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74442" y="3114706"/>
            <a:ext cx="3525837" cy="804349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68467"/>
            <a:ext cx="3013230" cy="2259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Выноска со стрелкой вниз 18"/>
          <p:cNvSpPr/>
          <p:nvPr/>
        </p:nvSpPr>
        <p:spPr>
          <a:xfrm>
            <a:off x="4721000" y="1628800"/>
            <a:ext cx="3846797" cy="1146489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-138658"/>
            <a:ext cx="46085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Турниры юных физиков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" y="-15974"/>
            <a:ext cx="952500" cy="1428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0"/>
            <a:ext cx="952500" cy="14287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1000" y="1561683"/>
            <a:ext cx="3846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 течение периода подготовки к турниру школьники решают предложенные задачи комплексно, в несколько этапов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6" y="1436722"/>
            <a:ext cx="2891458" cy="2168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3" name="Группа 22"/>
          <p:cNvGrpSpPr/>
          <p:nvPr/>
        </p:nvGrpSpPr>
        <p:grpSpPr>
          <a:xfrm>
            <a:off x="3913718" y="2779592"/>
            <a:ext cx="3173722" cy="497435"/>
            <a:chOff x="4211960" y="2775288"/>
            <a:chExt cx="3173722" cy="497435"/>
          </a:xfrm>
        </p:grpSpPr>
        <p:sp>
          <p:nvSpPr>
            <p:cNvPr id="22" name="Овал 21"/>
            <p:cNvSpPr/>
            <p:nvPr/>
          </p:nvSpPr>
          <p:spPr>
            <a:xfrm>
              <a:off x="4211960" y="2775288"/>
              <a:ext cx="3051537" cy="49743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211960" y="2843644"/>
              <a:ext cx="31737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Изучение литературы по теме</a:t>
              </a: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00579" y="3193714"/>
            <a:ext cx="352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Формулировка идей и разработка </a:t>
            </a:r>
          </a:p>
          <a:p>
            <a:pPr algn="ctr"/>
            <a:r>
              <a:rPr lang="ru-RU" dirty="0" smtClean="0"/>
              <a:t>направлений исследования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85874" y="4006805"/>
            <a:ext cx="299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Построение математической </a:t>
            </a:r>
          </a:p>
          <a:p>
            <a:pPr algn="ctr"/>
            <a:r>
              <a:rPr lang="ru-RU" dirty="0" smtClean="0"/>
              <a:t>модели явления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16593" y="4633088"/>
            <a:ext cx="27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Постановка и проведение </a:t>
            </a:r>
          </a:p>
          <a:p>
            <a:pPr algn="ctr"/>
            <a:r>
              <a:rPr lang="ru-RU" dirty="0" smtClean="0"/>
              <a:t>эксперимента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5230941"/>
            <a:ext cx="26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Обработка результатов и </a:t>
            </a:r>
          </a:p>
          <a:p>
            <a:pPr algn="ctr"/>
            <a:r>
              <a:rPr lang="ru-RU" dirty="0" smtClean="0"/>
              <a:t>подготовка доклада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84775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07504" y="1355148"/>
            <a:ext cx="4898167" cy="178211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-138658"/>
            <a:ext cx="46085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7B206"/>
                </a:solidFill>
              </a:rPr>
              <a:t>Турниры юных физиков</a:t>
            </a:r>
            <a:endParaRPr lang="ru-RU" dirty="0">
              <a:solidFill>
                <a:srgbClr val="27B20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" y="-15974"/>
            <a:ext cx="952500" cy="1428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0"/>
            <a:ext cx="952500" cy="1428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3144" y="1646038"/>
            <a:ext cx="4752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20-21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декабря </a:t>
            </a:r>
            <a:r>
              <a:rPr lang="ru-RU" b="1" dirty="0" smtClean="0">
                <a:solidFill>
                  <a:srgbClr val="002060"/>
                </a:solidFill>
              </a:rPr>
              <a:t>2012 года </a:t>
            </a:r>
            <a:r>
              <a:rPr lang="ru-RU" dirty="0">
                <a:solidFill>
                  <a:srgbClr val="002060"/>
                </a:solidFill>
              </a:rPr>
              <a:t>на базе физического </a:t>
            </a:r>
            <a:r>
              <a:rPr lang="ru-RU" dirty="0" smtClean="0">
                <a:solidFill>
                  <a:srgbClr val="002060"/>
                </a:solidFill>
              </a:rPr>
              <a:t>факультета прошел </a:t>
            </a:r>
            <a:r>
              <a:rPr lang="ru-RU" dirty="0">
                <a:solidFill>
                  <a:srgbClr val="002060"/>
                </a:solidFill>
              </a:rPr>
              <a:t>областной </a:t>
            </a:r>
            <a:r>
              <a:rPr lang="ru-RU" b="1" dirty="0">
                <a:solidFill>
                  <a:srgbClr val="002060"/>
                </a:solidFill>
              </a:rPr>
              <a:t>Турнир Юных Физиков</a:t>
            </a:r>
            <a:r>
              <a:rPr lang="ru-RU" dirty="0">
                <a:solidFill>
                  <a:srgbClr val="002060"/>
                </a:solidFill>
              </a:rPr>
              <a:t> (ОТЮФ</a:t>
            </a:r>
            <a:r>
              <a:rPr lang="ru-RU" dirty="0" smtClean="0">
                <a:solidFill>
                  <a:srgbClr val="002060"/>
                </a:solidFill>
              </a:rPr>
              <a:t>),на который </a:t>
            </a:r>
            <a:r>
              <a:rPr lang="ru-RU" dirty="0">
                <a:solidFill>
                  <a:srgbClr val="002060"/>
                </a:solidFill>
              </a:rPr>
              <a:t>для участия было заявлено </a:t>
            </a:r>
            <a:r>
              <a:rPr lang="ru-RU" b="1" dirty="0">
                <a:solidFill>
                  <a:srgbClr val="002060"/>
                </a:solidFill>
              </a:rPr>
              <a:t>15</a:t>
            </a:r>
            <a:r>
              <a:rPr lang="ru-RU" dirty="0">
                <a:solidFill>
                  <a:srgbClr val="002060"/>
                </a:solidFill>
              </a:rPr>
              <a:t> команд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3" t="8895" r="18591" b="5866"/>
          <a:stretch/>
        </p:blipFill>
        <p:spPr bwMode="auto">
          <a:xfrm>
            <a:off x="467545" y="3068960"/>
            <a:ext cx="3989543" cy="2999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 t="9131" r="18762" b="6431"/>
          <a:stretch/>
        </p:blipFill>
        <p:spPr bwMode="auto">
          <a:xfrm>
            <a:off x="4869558" y="1844824"/>
            <a:ext cx="3763642" cy="2805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4547971" y="4797152"/>
            <a:ext cx="4536503" cy="1117848"/>
          </a:xfrm>
          <a:prstGeom prst="foldedCorner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 smtClean="0"/>
          </a:p>
          <a:p>
            <a:endParaRPr lang="en-US" sz="1400" b="1" dirty="0" smtClean="0"/>
          </a:p>
          <a:p>
            <a:pPr algn="ctr"/>
            <a:r>
              <a:rPr lang="ru-RU" sz="1400" b="1" dirty="0" smtClean="0"/>
              <a:t>Результаты </a:t>
            </a:r>
            <a:r>
              <a:rPr lang="ru-RU" sz="1400" b="1" dirty="0"/>
              <a:t>финальной встречи</a:t>
            </a:r>
            <a:endParaRPr lang="ru-RU" sz="1400" dirty="0"/>
          </a:p>
          <a:p>
            <a:r>
              <a:rPr lang="ru-RU" sz="1400" b="1" dirty="0"/>
              <a:t>МП </a:t>
            </a:r>
            <a:r>
              <a:rPr lang="ru-RU" sz="1400" b="1" dirty="0" smtClean="0"/>
              <a:t>Гимназия 56</a:t>
            </a:r>
            <a:r>
              <a:rPr lang="ru-RU" sz="1400" b="1" dirty="0"/>
              <a:t> </a:t>
            </a:r>
            <a:r>
              <a:rPr lang="ru-RU" sz="1400" dirty="0" smtClean="0"/>
              <a:t>диплом победителя</a:t>
            </a:r>
            <a:r>
              <a:rPr lang="ru-RU" sz="1400" dirty="0"/>
              <a:t> </a:t>
            </a:r>
            <a:r>
              <a:rPr lang="ru-RU" sz="1400" dirty="0" smtClean="0"/>
              <a:t>1 степени</a:t>
            </a:r>
            <a:r>
              <a:rPr lang="ru-RU" sz="1400" b="1" dirty="0"/>
              <a:t> </a:t>
            </a:r>
            <a:endParaRPr lang="en-US" sz="1400" b="1" dirty="0" smtClean="0"/>
          </a:p>
          <a:p>
            <a:r>
              <a:rPr lang="ru-RU" sz="1400" b="1" dirty="0" smtClean="0"/>
              <a:t>ГГ Лицей-1</a:t>
            </a:r>
            <a:r>
              <a:rPr lang="ru-RU" sz="1400" b="1" dirty="0"/>
              <a:t> </a:t>
            </a:r>
            <a:r>
              <a:rPr lang="ru-RU" sz="1400" dirty="0" smtClean="0"/>
              <a:t>диплом</a:t>
            </a:r>
            <a:r>
              <a:rPr lang="ru-RU" sz="1400" dirty="0"/>
              <a:t> победителя 2 степени</a:t>
            </a:r>
          </a:p>
          <a:p>
            <a:r>
              <a:rPr lang="ru-RU" sz="1400" b="1" dirty="0"/>
              <a:t>Мозырь, СШ-9 </a:t>
            </a:r>
            <a:r>
              <a:rPr lang="ru-RU" sz="1400" dirty="0" smtClean="0"/>
              <a:t>диплом</a:t>
            </a:r>
            <a:r>
              <a:rPr lang="ru-RU" sz="1400" dirty="0"/>
              <a:t> победителя 2 </a:t>
            </a:r>
            <a:r>
              <a:rPr lang="ru-RU" sz="1400" dirty="0" smtClean="0"/>
              <a:t>степени (3 место)</a:t>
            </a:r>
            <a:endParaRPr lang="ru-RU" sz="1400" dirty="0"/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2607779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3528" y="1694211"/>
            <a:ext cx="3456384" cy="619804"/>
          </a:xfrm>
          <a:prstGeom prst="round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-138658"/>
            <a:ext cx="46085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Турниры юных физиков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" y="-15974"/>
            <a:ext cx="952500" cy="1428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0"/>
            <a:ext cx="952500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620" y="1694211"/>
            <a:ext cx="4809329" cy="3606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810207" y="1680947"/>
            <a:ext cx="253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Эксперимент по задаче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«Жидкий мост»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316293" y="2443538"/>
            <a:ext cx="3456384" cy="3528392"/>
          </a:xfrm>
          <a:prstGeom prst="foldedCorne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Если приложить высокое напряжение к жидкости (например, к мягкой (</a:t>
            </a:r>
            <a:r>
              <a:rPr lang="ru-RU" dirty="0" err="1" smtClean="0">
                <a:solidFill>
                  <a:schemeClr val="bg1"/>
                </a:solidFill>
              </a:rPr>
              <a:t>деионизированой</a:t>
            </a:r>
            <a:r>
              <a:rPr lang="ru-RU" dirty="0" smtClean="0">
                <a:solidFill>
                  <a:schemeClr val="bg1"/>
                </a:solidFill>
              </a:rPr>
              <a:t>) воде), находящейся в двух касающихся друг друга химических стаканах, то между ними может образоваться «текучий» мостик жидкости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5427113"/>
            <a:ext cx="4438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Химические стаканы с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деионизированной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водой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41578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293096"/>
            <a:ext cx="2454683" cy="1841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559701" y="1680947"/>
            <a:ext cx="3456384" cy="619804"/>
          </a:xfrm>
          <a:prstGeom prst="round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-138658"/>
            <a:ext cx="46085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FF00"/>
                </a:solidFill>
              </a:rPr>
              <a:t>Турниры юных физиков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" y="-15974"/>
            <a:ext cx="952500" cy="14287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0"/>
            <a:ext cx="952500" cy="1428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1654420"/>
            <a:ext cx="253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«Пушка Гаусса»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4170919" y="1680947"/>
            <a:ext cx="4752528" cy="2252109"/>
          </a:xfrm>
          <a:prstGeom prst="foldedCorner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/>
              <a:t> </a:t>
            </a:r>
            <a:endParaRPr lang="ru-RU" sz="1600" dirty="0" smtClean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немагнитном желобе лежит ряд одинаковых стальных шариков с помещённым в него сильным магнитом. Ещё один стальной шарик подкатывается к ним и соударяется с крайним шариком. Шарик на противоположном конце ряда выстреливается с неожиданно большой скоростью. Объясните явление и найдите, при каком положении магнита достигается наибольший эффект.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3" y="2204864"/>
            <a:ext cx="4067175" cy="1562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Загнутый угол 11"/>
          <p:cNvSpPr/>
          <p:nvPr/>
        </p:nvSpPr>
        <p:spPr>
          <a:xfrm>
            <a:off x="3926851" y="4082752"/>
            <a:ext cx="4740899" cy="1872208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Тонкая </a:t>
            </a:r>
            <a:r>
              <a:rPr lang="ru-RU" sz="1600" dirty="0"/>
              <a:t>жидкая струя соударяется с мыльной плёнкой. В зависимости от подходящих параметров, струя может либо проходить сквозь плёнку, либо вливаться в неё, образуя интересные фигуры. Объясните и исследуйте это взаимодействие и получающиеся фигуры.</a:t>
            </a:r>
            <a:endParaRPr lang="ru-RU" sz="1600" dirty="0" smtClean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3422" y="3830137"/>
            <a:ext cx="2895128" cy="619804"/>
          </a:xfrm>
          <a:prstGeom prst="round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4805" y="3778433"/>
            <a:ext cx="253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Задача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«Струя и пленка»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83154"/>
      </p:ext>
    </p:extLst>
  </p:cSld>
  <p:clrMapOvr>
    <a:masterClrMapping/>
  </p:clrMapOvr>
  <p:transition spd="slow" advTm="22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06" y="2707216"/>
            <a:ext cx="2592288" cy="12961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24"/>
          <a:stretch/>
        </p:blipFill>
        <p:spPr>
          <a:xfrm>
            <a:off x="6660232" y="4621748"/>
            <a:ext cx="2113266" cy="153643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-138658"/>
            <a:ext cx="4608512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Тур</a:t>
            </a:r>
            <a:r>
              <a:rPr lang="ru-RU" dirty="0" smtClean="0">
                <a:solidFill>
                  <a:srgbClr val="FFC000"/>
                </a:solidFill>
              </a:rPr>
              <a:t>ни</a:t>
            </a:r>
            <a:r>
              <a:rPr lang="ru-RU" dirty="0" smtClean="0">
                <a:solidFill>
                  <a:srgbClr val="FFFF00"/>
                </a:solidFill>
              </a:rPr>
              <a:t>ры</a:t>
            </a:r>
            <a:r>
              <a:rPr lang="ru-RU" dirty="0" smtClean="0">
                <a:solidFill>
                  <a:srgbClr val="00FF00"/>
                </a:solidFill>
              </a:rPr>
              <a:t> юн</a:t>
            </a:r>
            <a:r>
              <a:rPr lang="ru-RU" dirty="0" smtClean="0">
                <a:solidFill>
                  <a:srgbClr val="00B0F0"/>
                </a:solidFill>
              </a:rPr>
              <a:t>ых</a:t>
            </a:r>
            <a:r>
              <a:rPr lang="ru-RU" dirty="0" smtClean="0">
                <a:solidFill>
                  <a:srgbClr val="00FF0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физ</a:t>
            </a:r>
            <a:r>
              <a:rPr lang="ru-RU" dirty="0" err="1" smtClean="0">
                <a:solidFill>
                  <a:srgbClr val="7030A0"/>
                </a:solidFill>
              </a:rPr>
              <a:t>ико</a:t>
            </a:r>
            <a:endParaRPr lang="ru-RU" dirty="0">
              <a:solidFill>
                <a:srgbClr val="00FF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26" y="-15975"/>
            <a:ext cx="1628598" cy="244289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4" cy="23214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2187" y="1351248"/>
            <a:ext cx="34563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Физики продолжают шутить…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«Пушка Гаусса»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 rot="1648199">
            <a:off x="5392524" y="813715"/>
            <a:ext cx="805826" cy="6385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 smtClean="0">
                <a:solidFill>
                  <a:srgbClr val="000000"/>
                </a:solidFill>
              </a:rPr>
              <a:t>в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4752"/>
            <a:ext cx="971600" cy="7287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8168" y="404273"/>
            <a:ext cx="971600" cy="7287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1" y="2649949"/>
            <a:ext cx="3573512" cy="344926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780" y="2649949"/>
            <a:ext cx="3245582" cy="21177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926" y="4003360"/>
            <a:ext cx="2882900" cy="20574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6810" r="3524" b="8139"/>
          <a:stretch/>
        </p:blipFill>
        <p:spPr>
          <a:xfrm>
            <a:off x="5939422" y="1366125"/>
            <a:ext cx="1537149" cy="12013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t="12306" r="11466" b="27617"/>
          <a:stretch/>
        </p:blipFill>
        <p:spPr>
          <a:xfrm>
            <a:off x="3595279" y="1748660"/>
            <a:ext cx="1695403" cy="78108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95611" y="1850885"/>
            <a:ext cx="1638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Для колебаний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нет причин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Tw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528" y="6158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95202"/>
      </p:ext>
    </p:extLst>
  </p:cSld>
  <p:clrMapOvr>
    <a:masterClrMapping/>
  </p:clrMapOvr>
  <p:transition spd="slow" advTm="4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5616" y="1654420"/>
            <a:ext cx="253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Задача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«Пушка Гаусса»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78566"/>
            <a:ext cx="3960440" cy="56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4244"/>
      </p:ext>
    </p:extLst>
  </p:cSld>
  <p:clrMapOvr>
    <a:masterClrMapping/>
  </p:clrMapOvr>
  <p:transition spd="slow" advTm="9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280</TotalTime>
  <Words>278</Words>
  <Application>Microsoft Office PowerPoint</Application>
  <PresentationFormat>Экран (4:3)</PresentationFormat>
  <Paragraphs>56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Турниры юных физиков</vt:lpstr>
      <vt:lpstr>Турниры юных физиков</vt:lpstr>
      <vt:lpstr>Турниры юных физиков</vt:lpstr>
      <vt:lpstr>Турниры юных физиков</vt:lpstr>
      <vt:lpstr>Турниры юных физиков</vt:lpstr>
      <vt:lpstr>Турниры юных физиков</vt:lpstr>
      <vt:lpstr>Турниры юных физико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2013-11-28T18:48:40Z</dcterms:created>
  <dcterms:modified xsi:type="dcterms:W3CDTF">2013-12-05T14:50:23Z</dcterms:modified>
</cp:coreProperties>
</file>