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0" autoAdjust="0"/>
    <p:restoredTop sz="94643" autoAdjust="0"/>
  </p:normalViewPr>
  <p:slideViewPr>
    <p:cSldViewPr>
      <p:cViewPr varScale="1">
        <p:scale>
          <a:sx n="87" d="100"/>
          <a:sy n="87" d="100"/>
        </p:scale>
        <p:origin x="-14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77922-CF71-4CDD-BF65-54C72F88001C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59B3-5364-47B9-A028-16771412F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82BE-282F-41EF-8B78-46E32CEBB285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C6807-E028-4811-8F25-C52AF448C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2FF20-7752-498D-BB1C-C7F6B93475DC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F814-1AB5-4F3C-915B-3AF21C1FF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D986-E3FD-4388-9D27-B97DFCAAF83B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AFA87-B00B-4336-A1A2-72EDE8FD7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480E6-169C-40BB-BDD9-9F271EDD08A4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F9C4B-BD6E-4FC8-9FF6-80374B6FA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A6B83-3B17-4BE7-8A4E-5E24EB669E2F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50F1-FA8B-4ABF-9FB5-C353DFB91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57C0F-6998-42CA-8F74-CA6A975B4919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E26A-9A0E-43B1-AF09-702A6D024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9D9B5-E8EA-4760-BD90-0FEF632B677C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77349-8410-45A9-AD95-79B312652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8C5D-7941-4F6C-92F6-0348B4AE232A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E7008-1D36-4907-A98B-128A2FCBA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CEE4-F8DC-41DD-B2C0-A4B9477AD4F8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24DE8-E670-4667-B169-D6880B119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4781-DB16-4D12-95F4-2699D746894C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8437-058F-4B2E-9F3B-BDC585AAB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70F3AB6-13B5-4DF0-9893-2DE7F8C99630}" type="datetimeFigureOut">
              <a:rPr lang="ru-RU"/>
              <a:pPr>
                <a:defRPr/>
              </a:pPr>
              <a:t>07.05.2015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E3D7340-1FAA-4A77-964C-F83C9AE06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 t="1289" r="845" b="-1289"/>
          <a:stretch>
            <a:fillRect/>
          </a:stretch>
        </p:blipFill>
        <p:spPr bwMode="auto">
          <a:xfrm>
            <a:off x="0" y="0"/>
            <a:ext cx="918051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615950" y="3357563"/>
            <a:ext cx="8066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Сервисны</a:t>
            </a:r>
            <a:r>
              <a:rPr lang="ru-RU" sz="3200" b="1" dirty="0" smtClean="0">
                <a:solidFill>
                  <a:schemeClr val="tx2"/>
                </a:solidFill>
              </a:rPr>
              <a:t>й </a:t>
            </a:r>
            <a:r>
              <a:rPr lang="ru-RU" sz="3200" b="1" dirty="0" smtClean="0">
                <a:solidFill>
                  <a:schemeClr val="tx2"/>
                </a:solidFill>
              </a:rPr>
              <a:t>отряд</a:t>
            </a:r>
            <a:endParaRPr lang="ru-RU" sz="3200" b="1" dirty="0">
              <a:solidFill>
                <a:schemeClr val="tx2"/>
              </a:solidFill>
            </a:endParaRPr>
          </a:p>
          <a:p>
            <a:pPr algn="ctr"/>
            <a:r>
              <a:rPr lang="ru-RU" sz="3200" b="1" dirty="0">
                <a:solidFill>
                  <a:schemeClr val="tx2"/>
                </a:solidFill>
              </a:rPr>
              <a:t>«Физик–ТТ»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3203575" y="5516563"/>
            <a:ext cx="5689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Руководитель:</a:t>
            </a:r>
          </a:p>
          <a:p>
            <a:r>
              <a:rPr lang="ru-RU">
                <a:solidFill>
                  <a:schemeClr val="tx2"/>
                </a:solidFill>
              </a:rPr>
              <a:t>ассистент кафедры                     Подалов Максим Александрович</a:t>
            </a:r>
          </a:p>
          <a:p>
            <a:r>
              <a:rPr lang="ru-RU">
                <a:solidFill>
                  <a:schemeClr val="tx2"/>
                </a:solidFill>
              </a:rPr>
              <a:t>общей физики 		</a:t>
            </a:r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539750" y="4652963"/>
            <a:ext cx="8135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</a:rPr>
              <a:t>Участие в работе центра технического творчества детей и молодежи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29400" y="457200"/>
            <a:ext cx="2057400" cy="1066800"/>
          </a:xfrm>
        </p:spPr>
        <p:txBody>
          <a:bodyPr tIns="91440" anchor="b">
            <a:normAutofit/>
          </a:bodyPr>
          <a:lstStyle/>
          <a:p>
            <a:pPr eaLnBrk="1" hangingPunct="1"/>
            <a:r>
              <a:rPr lang="ru-RU" sz="1700" b="1" smtClean="0">
                <a:latin typeface="Calibri" pitchFamily="34" charset="0"/>
              </a:rPr>
              <a:t>Этим поделкам мы обязаны нашим девушкам</a:t>
            </a:r>
            <a:r>
              <a:rPr lang="en-US" sz="1700" b="1" smtClean="0">
                <a:latin typeface="Calibri" pitchFamily="34" charset="0"/>
              </a:rPr>
              <a:t>:</a:t>
            </a:r>
            <a:endParaRPr lang="ru-RU" sz="1700" b="1" smtClean="0">
              <a:latin typeface="Calibri" pitchFamily="34" charset="0"/>
            </a:endParaRPr>
          </a:p>
        </p:txBody>
      </p:sp>
      <p:pic>
        <p:nvPicPr>
          <p:cNvPr id="5" name="Рисунок 4" descr="SAM_1031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2253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588125" y="1989138"/>
            <a:ext cx="2305050" cy="3887787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Черняковой Ольги	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Тельпук Натальи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Боковец Ирине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Ковалёвой Виктории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72250" y="2357438"/>
            <a:ext cx="2057400" cy="1066800"/>
          </a:xfrm>
        </p:spPr>
        <p:txBody>
          <a:bodyPr tIns="91440" anchor="b">
            <a:normAutofit fontScale="90000"/>
          </a:bodyPr>
          <a:lstStyle/>
          <a:p>
            <a:pPr eaLnBrk="1" hangingPunct="1"/>
            <a:r>
              <a:rPr lang="ru-RU" sz="1700" b="1" smtClean="0">
                <a:latin typeface="Calibri" pitchFamily="34" charset="0"/>
              </a:rPr>
              <a:t>Работа над этим проектом началась задолго до нас, но таким как есть он предстал перед нами благодаря работе таких студентов и участников сервисного отряда как</a:t>
            </a:r>
            <a:r>
              <a:rPr lang="en-US" sz="1700" b="1" smtClean="0">
                <a:latin typeface="Calibri" pitchFamily="34" charset="0"/>
              </a:rPr>
              <a:t>:</a:t>
            </a:r>
            <a:r>
              <a:rPr lang="en-US" sz="1700" b="1" smtClean="0"/>
              <a:t>	</a:t>
            </a:r>
            <a:endParaRPr lang="ru-RU" sz="1700" b="1" smtClean="0"/>
          </a:p>
        </p:txBody>
      </p:sp>
      <p:pic>
        <p:nvPicPr>
          <p:cNvPr id="5" name="Рисунок 4" descr="SAM_1033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2355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629400" y="3849688"/>
            <a:ext cx="2263775" cy="215265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Calibri" pitchFamily="34" charset="0"/>
              </a:rPr>
              <a:t>Петров Евгений	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Calibri" pitchFamily="34" charset="0"/>
              </a:rPr>
              <a:t>Разуванов Сергей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2000" smtClean="0">
                <a:solidFill>
                  <a:schemeClr val="tx2"/>
                </a:solidFill>
                <a:latin typeface="Calibri" pitchFamily="34" charset="0"/>
              </a:rPr>
              <a:t>Жуков Павел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572250" y="1428750"/>
            <a:ext cx="2057400" cy="1066800"/>
          </a:xfrm>
        </p:spPr>
        <p:txBody>
          <a:bodyPr tIns="91440" anchor="b">
            <a:normAutofit fontScale="90000"/>
          </a:bodyPr>
          <a:lstStyle/>
          <a:p>
            <a:pPr eaLnBrk="1" hangingPunct="1"/>
            <a:r>
              <a:rPr lang="ru-RU" sz="1700" b="1" smtClean="0">
                <a:latin typeface="Calibri" pitchFamily="34" charset="0"/>
              </a:rPr>
              <a:t>Этот самолёт взмыл ввысь благодаря работе проделанной нашим сервисным отрядом, а именно</a:t>
            </a:r>
            <a:r>
              <a:rPr lang="en-US" sz="1700" b="1" smtClean="0">
                <a:latin typeface="Calibri" pitchFamily="34" charset="0"/>
              </a:rPr>
              <a:t>:</a:t>
            </a:r>
            <a:endParaRPr lang="ru-RU" sz="1700" b="1" smtClean="0">
              <a:latin typeface="Calibri" pitchFamily="34" charset="0"/>
            </a:endParaRPr>
          </a:p>
        </p:txBody>
      </p:sp>
      <p:pic>
        <p:nvPicPr>
          <p:cNvPr id="5" name="Рисунок 4" descr="SAM_1036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2118017" y="1994295"/>
            <a:ext cx="4410340" cy="4075171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2457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715125" y="2857500"/>
            <a:ext cx="2057400" cy="44196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Смолко Денисом	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Белоножко Денисом	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Бузуновым Сергеем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Бордак Александром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8002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29400" y="457200"/>
            <a:ext cx="2057400" cy="1066800"/>
          </a:xfrm>
        </p:spPr>
        <p:txBody>
          <a:bodyPr tIns="91440" anchor="b">
            <a:normAutofit fontScale="90000"/>
          </a:bodyPr>
          <a:lstStyle/>
          <a:p>
            <a:pPr eaLnBrk="1" hangingPunct="1"/>
            <a:r>
              <a:rPr lang="ru-RU" sz="1700" b="1" smtClean="0">
                <a:latin typeface="Calibri" pitchFamily="34" charset="0"/>
              </a:rPr>
              <a:t>Работа над этой моделью заняла 7 дней, в самой работе принимали участие</a:t>
            </a:r>
            <a:r>
              <a:rPr lang="en-US" sz="1700" b="1" smtClean="0">
                <a:latin typeface="Calibri" pitchFamily="34" charset="0"/>
              </a:rPr>
              <a:t>:</a:t>
            </a:r>
            <a:endParaRPr lang="ru-RU" sz="1700" b="1" smtClean="0">
              <a:latin typeface="Calibri" pitchFamily="34" charset="0"/>
            </a:endParaRPr>
          </a:p>
        </p:txBody>
      </p:sp>
      <p:pic>
        <p:nvPicPr>
          <p:cNvPr id="5" name="Рисунок 4" descr="SAM_1037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2560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629400" y="2114550"/>
            <a:ext cx="2057400" cy="3887788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Гальмак Роман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Лапшин Антон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Гулевич Александр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29400" y="457200"/>
            <a:ext cx="2057400" cy="1066800"/>
          </a:xfrm>
        </p:spPr>
        <p:txBody>
          <a:bodyPr tIns="91440" anchor="b">
            <a:normAutofit fontScale="90000"/>
          </a:bodyPr>
          <a:lstStyle/>
          <a:p>
            <a:pPr eaLnBrk="1" hangingPunct="1"/>
            <a:r>
              <a:rPr lang="ru-RU" sz="1700" b="1" smtClean="0">
                <a:latin typeface="Calibri" pitchFamily="34" charset="0"/>
              </a:rPr>
              <a:t>Наставления и помощь сервисного отряда ученикам кружков</a:t>
            </a:r>
          </a:p>
        </p:txBody>
      </p:sp>
      <p:pic>
        <p:nvPicPr>
          <p:cNvPr id="5" name="Рисунок 4" descr="SAM_1038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1839160" y="1735805"/>
            <a:ext cx="4680574" cy="4325309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2662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516688" y="1557338"/>
            <a:ext cx="2057400" cy="3887787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В результате всего времени прохождения практики, участниками сервисного отряда было не только сделано огромное количество поделок, но и оказана помощь ученикам кружков в их нелёгких начинаниях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8002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29400" y="457200"/>
            <a:ext cx="2057400" cy="1066800"/>
          </a:xfrm>
        </p:spPr>
        <p:txBody>
          <a:bodyPr tIns="91440" anchor="b">
            <a:normAutofit/>
          </a:bodyPr>
          <a:lstStyle/>
          <a:p>
            <a:pPr eaLnBrk="1" hangingPunct="1"/>
            <a:r>
              <a:rPr lang="ru-RU" sz="1900" b="1" smtClean="0">
                <a:latin typeface="Calibri" pitchFamily="34" charset="0"/>
              </a:rPr>
              <a:t>Сервисный отряд «Физик</a:t>
            </a:r>
            <a:r>
              <a:rPr lang="ru-RU" sz="1600" b="1" smtClean="0">
                <a:effectLst/>
                <a:latin typeface="Calibri" pitchFamily="34" charset="0"/>
              </a:rPr>
              <a:t>–</a:t>
            </a:r>
            <a:r>
              <a:rPr lang="ru-RU" sz="1900" b="1" smtClean="0">
                <a:latin typeface="Calibri" pitchFamily="34" charset="0"/>
              </a:rPr>
              <a:t>ТТ»</a:t>
            </a:r>
            <a:r>
              <a:rPr lang="ru-RU" sz="1900" b="1" smtClean="0"/>
              <a:t> </a:t>
            </a:r>
          </a:p>
        </p:txBody>
      </p:sp>
      <p:pic>
        <p:nvPicPr>
          <p:cNvPr id="5" name="Рисунок 4" descr="ГРУППА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9418" r="9418"/>
          <a:stretch>
            <a:fillRect/>
          </a:stretch>
        </p:blipFill>
        <p:spPr>
          <a:xfrm>
            <a:off x="370924" y="377191"/>
            <a:ext cx="6103408" cy="5640024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2765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629400" y="2114550"/>
            <a:ext cx="2057400" cy="3887788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Каждый из студент  группы Ф</a:t>
            </a:r>
            <a:r>
              <a:rPr lang="ru-RU" sz="1800" smtClean="0">
                <a:solidFill>
                  <a:schemeClr val="tx2"/>
                </a:solidFill>
                <a:effectLst/>
                <a:latin typeface="Calibri" pitchFamily="34" charset="0"/>
              </a:rPr>
              <a:t>–42</a:t>
            </a:r>
            <a:r>
              <a:rPr lang="ru-RU" sz="1800" b="1" smtClean="0">
                <a:solidFill>
                  <a:schemeClr val="tx2"/>
                </a:solidFill>
                <a:effectLst/>
              </a:rPr>
              <a:t> </a:t>
            </a: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принимал участие в сервисном отряде при прохождении производственной технологической практики, на базе ГОЦТТДМ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8002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1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87525"/>
            <a:ext cx="5472112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/>
          </p:cNvSpPr>
          <p:nvPr/>
        </p:nvSpPr>
        <p:spPr bwMode="auto">
          <a:xfrm>
            <a:off x="6156325" y="260350"/>
            <a:ext cx="28797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  <a:spcBef>
                <a:spcPct val="20000"/>
              </a:spcBef>
              <a:spcAft>
                <a:spcPts val="1000"/>
              </a:spcAft>
              <a:buClr>
                <a:schemeClr val="hlink"/>
              </a:buClr>
              <a:buSzPct val="65000"/>
            </a:pPr>
            <a:r>
              <a:rPr lang="ru-RU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сегодняшний день государственное учреждение внешкольного воспитания и обучения «Гомельский областной центр технического творчества детей и молодежи» является центром технического творчества в городе Гомеле. Кружковцы ежегодно становятся победителями конкурсов, соревнований, фестивалей, выставок различных уровней от городского до международного.</a:t>
            </a: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Он был открыт в октябре 1931 года</a:t>
            </a:r>
            <a:endParaRPr lang="ru-RU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8002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1022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1839160" y="1735805"/>
            <a:ext cx="4680574" cy="4325309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1536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643688" y="428625"/>
            <a:ext cx="2057400" cy="5500688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dirty="0" smtClean="0">
                <a:solidFill>
                  <a:schemeClr val="tx2"/>
                </a:solidFill>
                <a:latin typeface="Calibri" pitchFamily="34" charset="0"/>
              </a:rPr>
              <a:t>Для развития </a:t>
            </a:r>
            <a:r>
              <a:rPr lang="ru-RU" sz="1800" dirty="0" smtClean="0">
                <a:solidFill>
                  <a:schemeClr val="tx2"/>
                </a:solidFill>
                <a:latin typeface="Calibri" pitchFamily="34" charset="0"/>
              </a:rPr>
              <a:t>технического творчества был создан </a:t>
            </a:r>
            <a:r>
              <a:rPr lang="ru-RU" sz="1800" dirty="0" smtClean="0">
                <a:solidFill>
                  <a:schemeClr val="tx2"/>
                </a:solidFill>
                <a:latin typeface="Calibri" pitchFamily="34" charset="0"/>
              </a:rPr>
              <a:t>ряд лабораторий: две по авиамоделизму (одна из них находилась на филиале в </a:t>
            </a:r>
            <a:r>
              <a:rPr lang="ru-RU" sz="1800" dirty="0" err="1" smtClean="0">
                <a:solidFill>
                  <a:schemeClr val="tx2"/>
                </a:solidFill>
                <a:latin typeface="Calibri" pitchFamily="34" charset="0"/>
              </a:rPr>
              <a:t>Новобелице</a:t>
            </a:r>
            <a:r>
              <a:rPr lang="ru-RU" sz="1800" dirty="0" smtClean="0">
                <a:solidFill>
                  <a:schemeClr val="tx2"/>
                </a:solidFill>
                <a:latin typeface="Calibri" pitchFamily="34" charset="0"/>
              </a:rPr>
              <a:t>), фотолаборатория, водно-техническая и радиолаборатория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8002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1023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1977818" y="1865050"/>
            <a:ext cx="4546204" cy="420024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643688" y="428625"/>
            <a:ext cx="2057400" cy="44196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Calibri" pitchFamily="34" charset="0"/>
              </a:rPr>
              <a:t>Обучаясь в технических кружках, подростки, приобретая технические знания, умения и навыки, в условиях активного творчества учатся самостоятельно разрабатывать и применять конструкторские решения, осваивают основы технических видов спорта: авиа, </a:t>
            </a:r>
            <a:r>
              <a:rPr lang="ru-RU" sz="1600" dirty="0" err="1" smtClean="0">
                <a:solidFill>
                  <a:schemeClr val="tx2"/>
                </a:solidFill>
                <a:latin typeface="Calibri" pitchFamily="34" charset="0"/>
              </a:rPr>
              <a:t>судомоделирования</a:t>
            </a:r>
            <a:r>
              <a:rPr lang="ru-RU" sz="1600" dirty="0" smtClean="0">
                <a:solidFill>
                  <a:schemeClr val="tx2"/>
                </a:solidFill>
                <a:latin typeface="Calibri" pitchFamily="34" charset="0"/>
              </a:rPr>
              <a:t> и автомодельного спорта, автомобильного спорта «картинга»</a:t>
            </a:r>
          </a:p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Tx/>
              <a:buNone/>
            </a:pPr>
            <a:endParaRPr lang="ru-RU" sz="11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8002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29400" y="457200"/>
            <a:ext cx="2057400" cy="1066800"/>
          </a:xfrm>
        </p:spPr>
        <p:txBody>
          <a:bodyPr tIns="91440" anchor="b">
            <a:normAutofit/>
          </a:bodyPr>
          <a:lstStyle/>
          <a:p>
            <a:pPr eaLnBrk="1" hangingPunct="1">
              <a:defRPr/>
            </a:pPr>
            <a:endParaRPr lang="ru-RU" sz="1900" b="1"/>
          </a:p>
        </p:txBody>
      </p:sp>
      <p:pic>
        <p:nvPicPr>
          <p:cNvPr id="5" name="Рисунок 4" descr="SAM_1024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1489433" y="1780991"/>
            <a:ext cx="5019486" cy="4637982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174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643688" y="428625"/>
            <a:ext cx="2057400" cy="44196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Руками студентов ГГУ им. Ф.Скорины было сделано огромное количество поделок в различных кружках и отдано занимающимся в них детям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8002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1026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1624185" y="1672485"/>
            <a:ext cx="4791331" cy="4428044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1843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659563" y="765175"/>
            <a:ext cx="2057400" cy="3887788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Этот бумажный гусь был сделан руками студентов ГГ им. Ф. Скорины и подарен </a:t>
            </a:r>
            <a:r>
              <a:rPr lang="en-US" sz="1800" smtClean="0">
                <a:solidFill>
                  <a:schemeClr val="tx2"/>
                </a:solidFill>
                <a:latin typeface="Calibri" pitchFamily="34" charset="0"/>
              </a:rPr>
              <a:t>“</a:t>
            </a: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Гомельской городской станции юных техников</a:t>
            </a:r>
            <a:r>
              <a:rPr lang="en-US" sz="1800" smtClean="0">
                <a:solidFill>
                  <a:schemeClr val="tx2"/>
                </a:solidFill>
                <a:latin typeface="Calibri" pitchFamily="34" charset="0"/>
              </a:rPr>
              <a:t>”</a:t>
            </a: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. На изготовление гуся ушло 3 дня при совместной работе студентов и учеников станции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8002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1027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9418" r="9418"/>
          <a:stretch>
            <a:fillRect/>
          </a:stretch>
        </p:blipFill>
        <p:spPr>
          <a:xfrm>
            <a:off x="1768290" y="1644195"/>
            <a:ext cx="4749252" cy="4387843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629400" y="428625"/>
            <a:ext cx="2057400" cy="559117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Tx/>
              <a:buNone/>
            </a:pPr>
            <a:r>
              <a:rPr lang="ru-RU" sz="1100" smtClean="0">
                <a:solidFill>
                  <a:schemeClr val="tx2"/>
                </a:solidFill>
                <a:latin typeface="Calibri" pitchFamily="34" charset="0"/>
              </a:rPr>
              <a:t>Станция сегодня – это:</a:t>
            </a:r>
          </a:p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300" smtClean="0">
                <a:solidFill>
                  <a:schemeClr val="tx2"/>
                </a:solidFill>
                <a:latin typeface="Calibri" pitchFamily="34" charset="0"/>
              </a:rPr>
              <a:t>6 отделов</a:t>
            </a:r>
          </a:p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300" smtClean="0">
                <a:solidFill>
                  <a:schemeClr val="tx2"/>
                </a:solidFill>
                <a:latin typeface="Calibri" pitchFamily="34" charset="0"/>
              </a:rPr>
              <a:t>детский городок спортивно-технических видов спорта (Трасса картинга)</a:t>
            </a:r>
          </a:p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300" smtClean="0">
                <a:solidFill>
                  <a:schemeClr val="tx2"/>
                </a:solidFill>
                <a:latin typeface="Calibri" pitchFamily="34" charset="0"/>
              </a:rPr>
              <a:t>научно-технического творчества;</a:t>
            </a:r>
          </a:p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300" smtClean="0">
                <a:solidFill>
                  <a:schemeClr val="tx2"/>
                </a:solidFill>
                <a:latin typeface="Calibri" pitchFamily="34" charset="0"/>
              </a:rPr>
              <a:t>начального технического моделирования и конструирования;</a:t>
            </a:r>
          </a:p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300" smtClean="0">
                <a:solidFill>
                  <a:schemeClr val="tx2"/>
                </a:solidFill>
                <a:latin typeface="Calibri" pitchFamily="34" charset="0"/>
              </a:rPr>
              <a:t>производственно-технический;</a:t>
            </a:r>
          </a:p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300" smtClean="0">
                <a:solidFill>
                  <a:schemeClr val="tx2"/>
                </a:solidFill>
                <a:latin typeface="Calibri" pitchFamily="34" charset="0"/>
              </a:rPr>
              <a:t>развития технического конструирования и современных технологий;</a:t>
            </a:r>
          </a:p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300" smtClean="0">
                <a:solidFill>
                  <a:schemeClr val="tx2"/>
                </a:solidFill>
                <a:latin typeface="Calibri" pitchFamily="34" charset="0"/>
              </a:rPr>
              <a:t>Электроники;</a:t>
            </a:r>
          </a:p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300" smtClean="0">
                <a:solidFill>
                  <a:schemeClr val="tx2"/>
                </a:solidFill>
                <a:latin typeface="Calibri" pitchFamily="34" charset="0"/>
              </a:rPr>
              <a:t>138 педагогических работников;</a:t>
            </a:r>
          </a:p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300" smtClean="0">
                <a:solidFill>
                  <a:schemeClr val="tx2"/>
                </a:solidFill>
                <a:latin typeface="Calibri" pitchFamily="34" charset="0"/>
              </a:rPr>
              <a:t>271 кружок;</a:t>
            </a:r>
          </a:p>
          <a:p>
            <a:pPr marL="0" indent="0" eaLnBrk="1" hangingPunct="1">
              <a:lnSpc>
                <a:spcPct val="10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300" smtClean="0">
                <a:solidFill>
                  <a:schemeClr val="tx2"/>
                </a:solidFill>
                <a:latin typeface="Calibri" pitchFamily="34" charset="0"/>
              </a:rPr>
              <a:t>3612 кружковцев.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8002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29400" y="457200"/>
            <a:ext cx="2057400" cy="1066800"/>
          </a:xfrm>
        </p:spPr>
        <p:txBody>
          <a:bodyPr tIns="91440" anchor="b">
            <a:normAutofit fontScale="90000"/>
          </a:bodyPr>
          <a:lstStyle/>
          <a:p>
            <a:pPr eaLnBrk="1" hangingPunct="1"/>
            <a:r>
              <a:rPr lang="ru-RU" sz="1700" b="1" smtClean="0">
                <a:latin typeface="Calibri" pitchFamily="34" charset="0"/>
              </a:rPr>
              <a:t>Над данным проектом работали два участника сервисного отряда:</a:t>
            </a:r>
          </a:p>
        </p:txBody>
      </p:sp>
      <p:pic>
        <p:nvPicPr>
          <p:cNvPr id="5" name="Рисунок 4" descr="SAM_1028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5348" b="15348"/>
          <a:stretch>
            <a:fillRect/>
          </a:stretch>
        </p:blipFill>
        <p:spPr>
          <a:xfrm>
            <a:off x="1908489" y="1800427"/>
            <a:ext cx="4613389" cy="4262775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204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629400" y="2114550"/>
            <a:ext cx="2057400" cy="3887788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Степанов Евгений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Подшивалов Дмитрий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Tx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По окончанию работы, которая длилась  9 дней, этот проект был подарен кружку ГОЦТТДМ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18002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4" descr="SAM_1029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71550"/>
            <a:ext cx="6248400" cy="4686300"/>
          </a:xfrm>
        </p:spPr>
      </p:pic>
      <p:sp>
        <p:nvSpPr>
          <p:cNvPr id="21506" name="Текст 6"/>
          <p:cNvSpPr>
            <a:spLocks noGrp="1"/>
          </p:cNvSpPr>
          <p:nvPr>
            <p:ph type="body" idx="4294967295"/>
          </p:nvPr>
        </p:nvSpPr>
        <p:spPr>
          <a:xfrm>
            <a:off x="6877050" y="2276475"/>
            <a:ext cx="1984375" cy="3405188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 typeface="Wingdings" pitchFamily="2" charset="2"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Роговенко Сергеем</a:t>
            </a:r>
          </a:p>
          <a:p>
            <a:pPr marL="0" indent="0" eaLnBrk="1" hangingPunct="1">
              <a:lnSpc>
                <a:spcPct val="125000"/>
              </a:lnSpc>
              <a:spcAft>
                <a:spcPts val="1000"/>
              </a:spcAft>
              <a:buFont typeface="Wingdings" pitchFamily="2" charset="2"/>
              <a:buNone/>
            </a:pPr>
            <a:r>
              <a:rPr lang="ru-RU" sz="1800" smtClean="0">
                <a:solidFill>
                  <a:schemeClr val="tx2"/>
                </a:solidFill>
                <a:latin typeface="Calibri" pitchFamily="34" charset="0"/>
              </a:rPr>
              <a:t>Симонюком Ильёй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6786563" y="1000125"/>
            <a:ext cx="1981200" cy="1066800"/>
          </a:xfrm>
        </p:spPr>
        <p:txBody>
          <a:bodyPr tIns="91440" anchor="b">
            <a:normAutofit fontScale="90000"/>
          </a:bodyPr>
          <a:lstStyle/>
          <a:p>
            <a:pPr eaLnBrk="1" hangingPunct="1"/>
            <a:r>
              <a:rPr lang="ru-RU" sz="1700" b="1" smtClean="0">
                <a:latin typeface="Calibri" pitchFamily="34" charset="0"/>
              </a:rPr>
              <a:t>Этот домик был сделан руками участников сервисного отряда</a:t>
            </a:r>
            <a:r>
              <a:rPr lang="en-US" sz="1700" b="1" smtClean="0">
                <a:latin typeface="Calibri" pitchFamily="34" charset="0"/>
              </a:rPr>
              <a:t>:</a:t>
            </a:r>
            <a:endParaRPr lang="ru-RU" sz="1700" b="1" smtClean="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423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 данным проектом работали два участника сервисного отряда:</vt:lpstr>
      <vt:lpstr>Этот домик был сделан руками участников сервисного отряда:</vt:lpstr>
      <vt:lpstr>Этим поделкам мы обязаны нашим девушкам:</vt:lpstr>
      <vt:lpstr>Работа над этим проектом началась задолго до нас, но таким как есть он предстал перед нами благодаря работе таких студентов и участников сервисного отряда как: </vt:lpstr>
      <vt:lpstr>Этот самолёт взмыл ввысь благодаря работе проделанной нашим сервисным отрядом, а именно:</vt:lpstr>
      <vt:lpstr>Работа над этой моделью заняла 7 дней, в самой работе принимали участие:</vt:lpstr>
      <vt:lpstr>Наставления и помощь сервисного отряда ученикам кружков</vt:lpstr>
      <vt:lpstr>Сервисный отряд «Физик–ТТ»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Sergej Sokolov</cp:lastModifiedBy>
  <cp:revision>34</cp:revision>
  <dcterms:created xsi:type="dcterms:W3CDTF">2012-06-25T21:05:25Z</dcterms:created>
  <dcterms:modified xsi:type="dcterms:W3CDTF">2015-05-07T06:16:17Z</dcterms:modified>
</cp:coreProperties>
</file>