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67" r:id="rId6"/>
    <p:sldId id="266" r:id="rId7"/>
    <p:sldId id="265" r:id="rId8"/>
    <p:sldId id="263" r:id="rId9"/>
    <p:sldId id="264" r:id="rId10"/>
    <p:sldId id="262" r:id="rId11"/>
    <p:sldId id="261" r:id="rId12"/>
    <p:sldId id="26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8EE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  <a:noFill/>
        </p:spPr>
        <p:txBody>
          <a:bodyPr/>
          <a:lstStyle>
            <a:lvl1pPr>
              <a:defRPr>
                <a:solidFill>
                  <a:srgbClr val="F8EEB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7089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05348-9F04-4D29-AE8F-0C37379BDBF4}" type="datetimeFigureOut">
              <a:rPr lang="ru-RU"/>
              <a:pPr>
                <a:defRPr/>
              </a:pPr>
              <a:t>18.04.2015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3DFD4-6C13-4A2D-88B2-F7B1050BE0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53924-8883-4ACB-B835-B3977E490F29}" type="datetimeFigureOut">
              <a:rPr lang="ru-RU"/>
              <a:pPr>
                <a:defRPr/>
              </a:pPr>
              <a:t>18.04.2015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DA664-D5BC-45B5-9FCA-402251A826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D9BEB-15D8-4536-B62A-38CE8A7099A3}" type="datetimeFigureOut">
              <a:rPr lang="ru-RU"/>
              <a:pPr>
                <a:defRPr/>
              </a:pPr>
              <a:t>18.04.2015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D9DDE-C946-466D-B2CB-1CFBFC580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F0D56-4046-4E9D-BC79-D661A43CBD31}" type="datetimeFigureOut">
              <a:rPr lang="ru-RU"/>
              <a:pPr>
                <a:defRPr/>
              </a:pPr>
              <a:t>18.04.2015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84327-EE4B-4926-8873-D8599C62F5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8593E-2549-4A7F-A2A4-177FA06F5A48}" type="datetimeFigureOut">
              <a:rPr lang="ru-RU"/>
              <a:pPr>
                <a:defRPr/>
              </a:pPr>
              <a:t>18.04.2015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1DDB1-BECE-4B41-9F97-1395323797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CF5F7-17E7-4966-9A19-A43A0E46CB66}" type="datetimeFigureOut">
              <a:rPr lang="ru-RU"/>
              <a:pPr>
                <a:defRPr/>
              </a:pPr>
              <a:t>18.04.2015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6EA20-E4D5-4E42-BA63-FCB57173AC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D277B-1B84-47B7-B1CB-34F388BF8FD3}" type="datetimeFigureOut">
              <a:rPr lang="ru-RU"/>
              <a:pPr>
                <a:defRPr/>
              </a:pPr>
              <a:t>18.04.2015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D8B83-547F-42A2-8967-50DAD6FCAF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5FD3D-C7E1-4A45-B47A-9FC96A1B3456}" type="datetimeFigureOut">
              <a:rPr lang="ru-RU"/>
              <a:pPr>
                <a:defRPr/>
              </a:pPr>
              <a:t>18.04.2015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C437C-029D-451D-B3F8-50E9299D1D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CA381-DFFB-4E3B-9B9E-4D41BD4751AC}" type="datetimeFigureOut">
              <a:rPr lang="ru-RU"/>
              <a:pPr>
                <a:defRPr/>
              </a:pPr>
              <a:t>18.04.2015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193FF-27E8-4EAE-AFC1-F54A9F0BD5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A5E0E-4B94-423A-9FE0-286FAAF42E7B}" type="datetimeFigureOut">
              <a:rPr lang="ru-RU"/>
              <a:pPr>
                <a:defRPr/>
              </a:pPr>
              <a:t>18.04.2015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AC8A9-A6BA-421B-A89E-5B8C09D8BD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C193B-7E08-40FF-B106-CA0B9EE66766}" type="datetimeFigureOut">
              <a:rPr lang="ru-RU"/>
              <a:pPr>
                <a:defRPr/>
              </a:pPr>
              <a:t>18.04.2015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F19D6-6FCA-41CF-857B-F93A7A6B8A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549713-3BD2-4F4E-9231-205F2408A571}" type="datetimeFigureOut">
              <a:rPr lang="ru-RU"/>
              <a:pPr>
                <a:defRPr/>
              </a:pPr>
              <a:t>18.04.2015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BCD540-B2D9-4885-8D1A-94D724552E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2"/>
          <p:cNvSpPr>
            <a:spLocks noGrp="1"/>
          </p:cNvSpPr>
          <p:nvPr>
            <p:ph type="title"/>
          </p:nvPr>
        </p:nvSpPr>
        <p:spPr>
          <a:xfrm>
            <a:off x="-107950" y="417513"/>
            <a:ext cx="4629150" cy="1584325"/>
          </a:xfrm>
        </p:spPr>
        <p:txBody>
          <a:bodyPr/>
          <a:lstStyle/>
          <a:p>
            <a:r>
              <a:rPr lang="ru-RU" sz="2000" b="1" smtClean="0"/>
              <a:t>Министерство образования Республики Беларусь</a:t>
            </a:r>
            <a:br>
              <a:rPr lang="ru-RU" sz="2000" b="1" smtClean="0"/>
            </a:br>
            <a:r>
              <a:rPr lang="ru-RU" sz="2000" b="1" smtClean="0"/>
              <a:t>Учреждение образования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b="1" smtClean="0"/>
              <a:t>«Гомельский государственный университет им. Ф . Скорины»</a:t>
            </a:r>
            <a:r>
              <a:rPr lang="ru-RU" sz="2000" smtClean="0"/>
              <a:t> </a:t>
            </a:r>
            <a:br>
              <a:rPr lang="ru-RU" sz="2000" smtClean="0"/>
            </a:br>
            <a:endParaRPr lang="ru-RU" sz="2000" smtClean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681403" y="2585197"/>
            <a:ext cx="6192688" cy="3898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2836863" y="1835150"/>
            <a:ext cx="31781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/>
              <a:t>2 апреля вместе с ГГУ им. Ф. Скорины и группой Ф-13</a:t>
            </a: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6015038" y="404813"/>
            <a:ext cx="18002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Гомель 2015</a:t>
            </a:r>
          </a:p>
          <a:p>
            <a:r>
              <a:rPr lang="ru-RU"/>
              <a:t>Подготовила студентка гр.Ф-13 -Комарькова К.В</a:t>
            </a:r>
          </a:p>
        </p:txBody>
      </p:sp>
    </p:spTree>
  </p:cSld>
  <p:clrMapOvr>
    <a:masterClrMapping/>
  </p:clrMapOvr>
  <p:transition spd="slow" advClick="0" advTm="3474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3097212" cy="1584325"/>
          </a:xfrm>
        </p:spPr>
        <p:txBody>
          <a:bodyPr/>
          <a:lstStyle/>
          <a:p>
            <a:pPr algn="r"/>
            <a:r>
              <a:rPr lang="ru-RU" sz="3200" smtClean="0"/>
              <a:t> </a:t>
            </a:r>
            <a:r>
              <a:rPr lang="ru-RU" sz="3200" u="sng" smtClean="0"/>
              <a:t>Музей театра</a:t>
            </a: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707904" y="404664"/>
            <a:ext cx="5101074" cy="38258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11559" y="1556792"/>
            <a:ext cx="3984443" cy="29883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987824" y="3789040"/>
            <a:ext cx="3889448" cy="29170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spd="slow" advTm="2207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5122862" cy="2289175"/>
          </a:xfrm>
        </p:spPr>
        <p:txBody>
          <a:bodyPr/>
          <a:lstStyle/>
          <a:p>
            <a:r>
              <a:rPr lang="ru-RU" sz="2200" smtClean="0"/>
              <a:t> </a:t>
            </a:r>
            <a:r>
              <a:rPr lang="ru-RU" sz="2400" smtClean="0"/>
              <a:t>День единения Беларуси и России – знаменательный праздник, ведь он символизирует близость братских народов не только на культурном и историческом уровне, но и на юридическом.</a:t>
            </a:r>
            <a:endParaRPr lang="ru-RU" sz="2200" smtClean="0"/>
          </a:p>
        </p:txBody>
      </p:sp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3887788" y="3068638"/>
            <a:ext cx="44640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День единения народов   самой сутью своей опирается на память и опыт прошлых поколений белорусов и россиян и в то же время устремлен в будущее, символизируя надежду, что наши народы никогда не разорвут своих братских уз. </a:t>
            </a:r>
          </a:p>
        </p:txBody>
      </p:sp>
    </p:spTree>
  </p:cSld>
  <p:clrMapOvr>
    <a:masterClrMapping/>
  </p:clrMapOvr>
  <p:transition spd="slow" advTm="4789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35300" cy="5746750"/>
          </a:xfrm>
        </p:spPr>
        <p:txBody>
          <a:bodyPr/>
          <a:lstStyle/>
          <a:p>
            <a:r>
              <a:rPr lang="ru-RU" sz="2200" smtClean="0"/>
              <a:t> </a:t>
            </a:r>
          </a:p>
        </p:txBody>
      </p:sp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2286000" y="172085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24579" name="Picture 2" descr="День единения народов Беларуси и Росс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513" y="765175"/>
            <a:ext cx="83089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47664" y="742575"/>
            <a:ext cx="5796136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Два народа славянских,</a:t>
            </a:r>
            <a:br>
              <a:rPr lang="ru-RU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ru-RU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С прошлым одним.</a:t>
            </a:r>
            <a:br>
              <a:rPr lang="ru-RU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ru-RU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День родства, единения —</a:t>
            </a:r>
            <a:br>
              <a:rPr lang="ru-RU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ru-RU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Отметить хотим.</a:t>
            </a:r>
            <a:br>
              <a:rPr lang="ru-RU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ru-RU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/>
            </a:r>
            <a:br>
              <a:rPr lang="ru-RU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ru-RU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Наша дружба крепка,</a:t>
            </a:r>
            <a:br>
              <a:rPr lang="ru-RU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ru-RU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И в любой день недели.</a:t>
            </a:r>
            <a:br>
              <a:rPr lang="ru-RU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ru-RU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Нам помогут всегда,</a:t>
            </a:r>
            <a:br>
              <a:rPr lang="ru-RU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ru-RU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По границе соседи!</a:t>
            </a:r>
          </a:p>
        </p:txBody>
      </p:sp>
    </p:spTree>
  </p:cSld>
  <p:clrMapOvr>
    <a:masterClrMapping/>
  </p:clrMapOvr>
  <p:transition spd="slow" advTm="385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7063" y="2636838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2 апреля День </a:t>
            </a:r>
            <a:r>
              <a:rPr lang="ru-RU" b="1" dirty="0"/>
              <a:t>единения народов</a:t>
            </a:r>
            <a:br>
              <a:rPr lang="ru-RU" b="1" dirty="0"/>
            </a:br>
            <a:r>
              <a:rPr lang="ru-RU" b="1" dirty="0"/>
              <a:t>Беларуси и России</a:t>
            </a:r>
            <a:br>
              <a:rPr lang="ru-RU" b="1" dirty="0"/>
            </a:br>
            <a:endParaRPr lang="ru-RU" dirty="0"/>
          </a:p>
        </p:txBody>
      </p:sp>
      <p:pic>
        <p:nvPicPr>
          <p:cNvPr id="14338" name="Picture 2" descr="http://www.tamby.info/calendar/images/calenar/140px-Russia_coa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3450" y="4059238"/>
            <a:ext cx="1333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http://www.tamby.info/images/BYco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4038" y="4059238"/>
            <a:ext cx="15240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912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35300" cy="5746750"/>
          </a:xfrm>
        </p:spPr>
        <p:txBody>
          <a:bodyPr/>
          <a:lstStyle/>
          <a:p>
            <a:r>
              <a:rPr lang="ru-RU" sz="2200" smtClean="0"/>
              <a:t>2 апреля 1996 года президент России Б. Ельцин и президент Белоруссии А. Лукашенко подписали важный исторический документ — Договор «Об образовании Сообщества России и Белоруссии». Год спустя, этим же днём был датирован Договор «О Союзе Беларуси и России. </a:t>
            </a:r>
          </a:p>
        </p:txBody>
      </p:sp>
      <p:pic>
        <p:nvPicPr>
          <p:cNvPr id="1026" name="Picture 2" descr="УПК &quot;Сокольникский детский сад - базовая школа&quot; &quot; Страница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884302" y="1052736"/>
            <a:ext cx="5715000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ransition spd="slow" advTm="4043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3671887" cy="5746750"/>
          </a:xfrm>
        </p:spPr>
        <p:txBody>
          <a:bodyPr/>
          <a:lstStyle/>
          <a:p>
            <a:r>
              <a:rPr lang="ru-RU" sz="2200" smtClean="0"/>
              <a:t> Сегодня 2 апреля официально является Днем единения народов Белоруссии и России. Два государства организуют масштабные совместные проекты, тесно и весьма плодотворно сотрудничают в области внешней политики, в различных отраслях народного хозяйства, науки и образования  </a:t>
            </a:r>
          </a:p>
        </p:txBody>
      </p:sp>
      <p:pic>
        <p:nvPicPr>
          <p:cNvPr id="12290" name="Picture 2" descr="2 апреля - День единения народов Беларуси и России. . Новост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707904" y="687724"/>
            <a:ext cx="4680520" cy="54055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ransition spd="slow" advTm="4198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35300" cy="1425575"/>
          </a:xfrm>
        </p:spPr>
        <p:txBody>
          <a:bodyPr/>
          <a:lstStyle/>
          <a:p>
            <a:r>
              <a:rPr lang="ru-RU" sz="2200" smtClean="0"/>
              <a:t> </a:t>
            </a:r>
          </a:p>
        </p:txBody>
      </p:sp>
      <p:pic>
        <p:nvPicPr>
          <p:cNvPr id="3074" name="Picture 2" descr="2 Апреля - День единения народов Беларуси и России! / . Моби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4762500" cy="4762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6588125" y="982663"/>
            <a:ext cx="255587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А 25 декабря 1998 года президенты России и Белоруссии</a:t>
            </a:r>
          </a:p>
          <a:p>
            <a:r>
              <a:rPr lang="ru-RU" sz="2400"/>
              <a:t>подписывают Декларацию«О дальнейшем единении России и Беларуси». </a:t>
            </a: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755650" y="1125538"/>
            <a:ext cx="12954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23 мая 1997 года был принят Устав Союза Беларуси и России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9050" y="838200"/>
            <a:ext cx="3605213" cy="64611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n-lt"/>
                <a:cs typeface="+mn-cs"/>
              </a:rPr>
              <a:t>МЫ ВМЕСТЕ!</a:t>
            </a:r>
            <a:endParaRPr lang="ru-RU" sz="36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Tm="202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35300" cy="5746750"/>
          </a:xfrm>
        </p:spPr>
        <p:txBody>
          <a:bodyPr/>
          <a:lstStyle/>
          <a:p>
            <a:r>
              <a:rPr lang="ru-RU" sz="2200" smtClean="0"/>
              <a:t> </a:t>
            </a:r>
          </a:p>
        </p:txBody>
      </p:sp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1042988" y="836613"/>
            <a:ext cx="7345362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Союз народов </a:t>
            </a:r>
            <a:r>
              <a:rPr lang="ru-RU" sz="3600"/>
              <a:t>будет вечным,</a:t>
            </a:r>
            <a:br>
              <a:rPr lang="ru-RU" sz="3600"/>
            </a:br>
            <a:r>
              <a:rPr lang="ru-RU" sz="3600"/>
              <a:t>Как братья мы, мы как родня,</a:t>
            </a:r>
            <a:br>
              <a:rPr lang="ru-RU" sz="3600"/>
            </a:br>
            <a:r>
              <a:rPr lang="ru-RU" sz="3600"/>
              <a:t>В соединении бесконечном,</a:t>
            </a:r>
            <a:br>
              <a:rPr lang="ru-RU" sz="3600"/>
            </a:br>
            <a:r>
              <a:rPr lang="ru-RU" sz="3600"/>
              <a:t>Мы вместе как </a:t>
            </a:r>
            <a:r>
              <a:rPr lang="ru-RU" sz="3600">
                <a:solidFill>
                  <a:srgbClr val="FF0000"/>
                </a:solidFill>
              </a:rPr>
              <a:t>одна семья!</a:t>
            </a:r>
            <a:r>
              <a:rPr lang="ru-RU" sz="3600"/>
              <a:t/>
            </a:r>
            <a:br>
              <a:rPr lang="ru-RU" sz="3600"/>
            </a:br>
            <a:r>
              <a:rPr lang="ru-RU" sz="3600"/>
              <a:t/>
            </a:r>
            <a:br>
              <a:rPr lang="ru-RU" sz="3600"/>
            </a:br>
            <a:r>
              <a:rPr lang="ru-RU" sz="3600"/>
              <a:t>Ты белорус иль россиянин,</a:t>
            </a:r>
            <a:br>
              <a:rPr lang="ru-RU" sz="3600"/>
            </a:br>
            <a:r>
              <a:rPr lang="ru-RU" sz="3600"/>
              <a:t>В России, в Минске, в стороне,</a:t>
            </a:r>
            <a:br>
              <a:rPr lang="ru-RU" sz="3600"/>
            </a:br>
            <a:r>
              <a:rPr lang="ru-RU" sz="3600"/>
              <a:t>В беде </a:t>
            </a:r>
            <a:r>
              <a:rPr lang="ru-RU" sz="3600">
                <a:solidFill>
                  <a:srgbClr val="FF0000"/>
                </a:solidFill>
              </a:rPr>
              <a:t>не бросим мы друг друга,</a:t>
            </a:r>
            <a:r>
              <a:rPr lang="ru-RU" sz="3600"/>
              <a:t/>
            </a:r>
            <a:br>
              <a:rPr lang="ru-RU" sz="3600"/>
            </a:br>
            <a:r>
              <a:rPr lang="ru-RU" sz="3600"/>
              <a:t>Народ пусть дружит наш везде!</a:t>
            </a:r>
            <a:r>
              <a:rPr lang="ru-RU" sz="2800"/>
              <a:t/>
            </a:r>
            <a:br>
              <a:rPr lang="ru-RU" sz="2800"/>
            </a:br>
            <a:r>
              <a:rPr lang="ru-RU" sz="2800"/>
              <a:t/>
            </a:r>
            <a:br>
              <a:rPr lang="ru-RU" sz="2800"/>
            </a:br>
            <a:endParaRPr lang="ru-RU" sz="2800"/>
          </a:p>
        </p:txBody>
      </p:sp>
    </p:spTree>
  </p:cSld>
  <p:clrMapOvr>
    <a:masterClrMapping/>
  </p:clrMapOvr>
  <p:transition spd="slow" advTm="2668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35300" cy="5746750"/>
          </a:xfrm>
        </p:spPr>
        <p:txBody>
          <a:bodyPr/>
          <a:lstStyle/>
          <a:p>
            <a:r>
              <a:rPr lang="ru-RU" sz="2200" smtClean="0"/>
              <a:t> </a:t>
            </a:r>
          </a:p>
        </p:txBody>
      </p:sp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395288" y="476250"/>
            <a:ext cx="381635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rgbClr val="FF0000"/>
                </a:solidFill>
              </a:rPr>
              <a:t>Учащиеся ГГУ им. Ф. Скорины</a:t>
            </a:r>
            <a:r>
              <a:rPr lang="ru-RU" i="1"/>
              <a:t>, </a:t>
            </a:r>
            <a:r>
              <a:rPr lang="ru-RU" i="1">
                <a:solidFill>
                  <a:srgbClr val="FF0000"/>
                </a:solidFill>
              </a:rPr>
              <a:t>группа Ф-13 </a:t>
            </a:r>
            <a:r>
              <a:rPr lang="ru-RU" i="1"/>
              <a:t>внесла свой вклад в этот праздник ,и посетила Драматический театр г. Гомеля. По случаю праздника в холле драмтеатра развернулась книжная экспозиция, а также выставка белорусских и русских народных костюмов. Празднование Дня единения продолжил концерт, подготовленный творческими коллективами Гомельской и Брянской областей.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355976" y="332656"/>
            <a:ext cx="3737418" cy="2803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796136" y="2461831"/>
            <a:ext cx="3168352" cy="2620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03848" y="4124996"/>
            <a:ext cx="3187266" cy="2390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spd="slow" advTm="3794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1403350" y="333375"/>
            <a:ext cx="6491288" cy="2146300"/>
          </a:xfrm>
        </p:spPr>
        <p:txBody>
          <a:bodyPr/>
          <a:lstStyle/>
          <a:p>
            <a:r>
              <a:rPr lang="ru-RU" sz="2200" smtClean="0"/>
              <a:t> </a:t>
            </a:r>
            <a:r>
              <a:rPr lang="ru-RU" sz="2400" smtClean="0"/>
              <a:t>У входа в здание театра нас дружно встретил оркестр из 19 человек в форме .В холе располагался еще один оркестр состоящий из женщин в традиционных белорусских нарядах.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11560" y="2564904"/>
            <a:ext cx="4440493" cy="33303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31498" y="2780928"/>
            <a:ext cx="4512502" cy="33843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spd="slow" advTm="1064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5435600" y="274638"/>
            <a:ext cx="3457575" cy="1785937"/>
          </a:xfrm>
        </p:spPr>
        <p:txBody>
          <a:bodyPr/>
          <a:lstStyle/>
          <a:p>
            <a:pPr algn="r"/>
            <a:r>
              <a:rPr lang="ru-RU" sz="2200" smtClean="0"/>
              <a:t>                  </a:t>
            </a:r>
            <a:r>
              <a:rPr lang="ru-RU" sz="4000" smtClean="0"/>
              <a:t>Начало выступления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211960" y="2636912"/>
            <a:ext cx="4810418" cy="38884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5536" y="1052736"/>
            <a:ext cx="4896544" cy="3672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2631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ck">
  <a:themeElements>
    <a:clrScheme name="Другая 1">
      <a:dk1>
        <a:srgbClr val="F2F2F2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brick</Template>
  <TotalTime>258</TotalTime>
  <Words>316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brick</vt:lpstr>
      <vt:lpstr>brick</vt:lpstr>
      <vt:lpstr>brick</vt:lpstr>
      <vt:lpstr>Министерство образования Республики Беларусь Учреждение образования «Гомельский государственный университет им. Ф . Скорины»  </vt:lpstr>
      <vt:lpstr>2 апреля День единения народов Беларуси и России </vt:lpstr>
      <vt:lpstr>2 апреля 1996 года президент России Б. Ельцин и президент Белоруссии А. Лукашенко подписали важный исторический документ — Договор «Об образовании Сообщества России и Белоруссии». Год спустя, этим же днём был датирован Договор «О Союзе Беларуси и России. </vt:lpstr>
      <vt:lpstr> Сегодня 2 апреля официально является Днем единения народов Белоруссии и России. Два государства организуют масштабные совместные проекты, тесно и весьма плодотворно сотрудничают в области внешней политики, в различных отраслях народного хозяйства, науки и образования  </vt:lpstr>
      <vt:lpstr> </vt:lpstr>
      <vt:lpstr> </vt:lpstr>
      <vt:lpstr> </vt:lpstr>
      <vt:lpstr> У входа в здание театра нас дружно встретил оркестр из 19 человек в форме .В холе располагался еще один оркестр состоящий из женщин в традиционных белорусских нарядах.</vt:lpstr>
      <vt:lpstr>                  Начало выступления</vt:lpstr>
      <vt:lpstr> Музей театра</vt:lpstr>
      <vt:lpstr> День единения Беларуси и России – знаменательный праздник, ведь он символизирует близость братских народов не только на культурном и историческом уровне, но и на юридическом.</vt:lpstr>
      <vt:lpstr> 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апреля День единения народов Беларуси и России </dc:title>
  <dc:creator>9</dc:creator>
  <cp:lastModifiedBy>ASOI</cp:lastModifiedBy>
  <cp:revision>18</cp:revision>
  <dcterms:created xsi:type="dcterms:W3CDTF">2015-04-07T20:12:58Z</dcterms:created>
  <dcterms:modified xsi:type="dcterms:W3CDTF">2015-04-18T10:08:46Z</dcterms:modified>
</cp:coreProperties>
</file>