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0" r:id="rId3"/>
    <p:sldId id="301" r:id="rId4"/>
    <p:sldId id="305" r:id="rId5"/>
    <p:sldId id="303" r:id="rId6"/>
    <p:sldId id="257" r:id="rId7"/>
    <p:sldId id="264" r:id="rId8"/>
    <p:sldId id="302" r:id="rId9"/>
    <p:sldId id="304" r:id="rId10"/>
    <p:sldId id="306" r:id="rId11"/>
    <p:sldId id="307" r:id="rId12"/>
    <p:sldId id="262" r:id="rId13"/>
    <p:sldId id="263" r:id="rId14"/>
    <p:sldId id="261" r:id="rId15"/>
    <p:sldId id="260" r:id="rId16"/>
    <p:sldId id="259" r:id="rId17"/>
    <p:sldId id="266" r:id="rId18"/>
    <p:sldId id="308" r:id="rId19"/>
    <p:sldId id="265" r:id="rId20"/>
    <p:sldId id="269" r:id="rId21"/>
    <p:sldId id="268" r:id="rId22"/>
    <p:sldId id="267" r:id="rId23"/>
    <p:sldId id="258" r:id="rId24"/>
    <p:sldId id="309" r:id="rId25"/>
    <p:sldId id="270" r:id="rId26"/>
    <p:sldId id="310" r:id="rId27"/>
    <p:sldId id="311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80" r:id="rId38"/>
    <p:sldId id="291" r:id="rId39"/>
    <p:sldId id="290" r:id="rId40"/>
    <p:sldId id="293" r:id="rId41"/>
    <p:sldId id="292" r:id="rId42"/>
    <p:sldId id="289" r:id="rId43"/>
    <p:sldId id="288" r:id="rId44"/>
    <p:sldId id="296" r:id="rId45"/>
    <p:sldId id="297" r:id="rId46"/>
    <p:sldId id="299" r:id="rId47"/>
    <p:sldId id="298" r:id="rId48"/>
    <p:sldId id="294" r:id="rId49"/>
    <p:sldId id="312" r:id="rId50"/>
    <p:sldId id="316" r:id="rId51"/>
    <p:sldId id="315" r:id="rId52"/>
    <p:sldId id="314" r:id="rId53"/>
    <p:sldId id="31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0F1717-C429-4670-BEE2-F77043854F8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8FF87-3216-46ED-9D6A-90D5E489C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BFAD-8463-41FA-B5A9-F107151169BD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1489-3305-4C06-AC90-7C821F4E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F69A-4418-4607-87AC-B14BCAB22D7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B249-422C-4E76-9A68-1BBB9981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3697-5EA1-49CA-AFCF-47750ADD1BD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22EC-39ED-49F6-92E3-88A2CF5B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EFA1C-98CB-40EC-AF00-BB486ACDAA1E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D39B3-26B1-4C76-80F2-47A87C2F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5AB8-0A83-46B5-83D9-2D0F40A8317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EF4-075A-439C-A540-2690C579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312CA-1684-46A2-A77E-D5046A0085B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0BF893-8A77-484C-BD1F-6F3C6501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8C5D-46C7-43B7-AB03-50B7D27E374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C61D-6877-4A54-B819-0C5FF3F8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DBD9D-9D6C-4508-91F0-A32B9AB67B0C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CE40E-45F0-4269-9E30-48A7BD03E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8D212-E6CC-44B7-B6ED-128A9BA26A2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BF19A7-DFE2-4E74-9DF9-294E29B9F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07D42-E72C-484B-BBD0-A3EA0DB8B8E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A6219-2D23-4324-A709-38D8967DD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5935E87-EEA4-446E-BFA1-8FF4EA58C69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BB88F9-9C6D-4A3D-8080-F4F993539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C8DEE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7168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4A73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827088" y="333375"/>
            <a:ext cx="82089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FF0000"/>
                </a:solidFill>
                <a:latin typeface="tahoma" pitchFamily="34" charset="0"/>
              </a:rPr>
              <a:t>Производственная гимнастика со взрослым населением Республики Беларусь</a:t>
            </a:r>
            <a:endParaRPr lang="ru-RU" sz="4000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090738" y="61912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orbel" pitchFamily="34" charset="0"/>
            </a:endParaRPr>
          </a:p>
        </p:txBody>
      </p:sp>
      <p:pic>
        <p:nvPicPr>
          <p:cNvPr id="13315" name="Picture 2" descr="http://sport-history.ru/physicalculture/item/f00/s02/e0002211/pic/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424113"/>
            <a:ext cx="597693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116013" y="1628775"/>
            <a:ext cx="784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Статические упражнения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используются более ограниченно. Эти упражнения применяются в таких условиях, когда затруднено выполнение динамических упражнений. Их можно выполнять на рабочих местах путем напряжения отдельных групп мышц с последующим их расслаблением.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Напряжение следует удерживать от 5 до 8 секунд, расслабление -10-12 секунд. Повторять 6-8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55688" y="1049338"/>
            <a:ext cx="78501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повседневной жизни для сохранения хорошей осанки, выполнения различных трудовых процессов наибольшая подвижность должна быть в позвоночнике и плечевых суставах.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 помощью физических упражнений можно повысить функциональную способность мышц, оказать укрепляющее воздействие на мышечно-связочный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аппарат, устранить нарушения мышечного баланса между сгибателями и разгибателями туловища, улучшить осанку и увеличить подвижность в суставах.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основе проведения той или иной формы производственной гимнастики должны соблюдаться строгая систематичность и правильная дозировка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1691680" y="1811725"/>
            <a:ext cx="1944216" cy="1617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1847728"/>
            <a:ext cx="1967182" cy="1581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187450" y="188913"/>
            <a:ext cx="77771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Производственной гимнастике отводится роль профилактического средства поддержания работоспособности на протяжении рабочего дня.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Применяются следующие ее формы: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816350" y="3394075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физкультурная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пауза (ФП)</a:t>
            </a:r>
          </a:p>
        </p:txBody>
      </p:sp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1042988" y="3716338"/>
            <a:ext cx="2233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вводная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гимнастика (ВГ)</a:t>
            </a: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6781800" y="3741738"/>
            <a:ext cx="2182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физкультурная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минутка (ФМ)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81538" y="1811725"/>
            <a:ext cx="0" cy="1905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104900" y="55563"/>
            <a:ext cx="80279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orbel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В середине и в конце рабочего дня применение комплексов физических упражнений физкультурной паузы и физкультурной минуты направлено на </a:t>
            </a:r>
            <a:r>
              <a:rPr lang="ru-RU" sz="2400" u="sng">
                <a:solidFill>
                  <a:srgbClr val="000000"/>
                </a:solidFill>
                <a:latin typeface="Corbel" pitchFamily="34" charset="0"/>
              </a:rPr>
              <a:t>ускорение и углубление отдыха во время регламентированных перерывов.</a:t>
            </a:r>
          </a:p>
        </p:txBody>
      </p:sp>
      <p:pic>
        <p:nvPicPr>
          <p:cNvPr id="25602" name="Picture 2" descr="http://www.dvorsportinfo.ru/images/stories/gimn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993900"/>
            <a:ext cx="71993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orbel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 комплекс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вводной гимнастики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обычно включают следующие компоненты: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042988" y="160337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Ходьба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284663" y="1417638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-Упражнения на поддерживание с глубоким дыханием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;</a:t>
            </a:r>
          </a:p>
        </p:txBody>
      </p:sp>
      <p:pic>
        <p:nvPicPr>
          <p:cNvPr id="26628" name="Picture 2" descr="http://hochu.ua/pictures_ckfinder/images/hodba-dlya-pohudeniya.jpg"/>
          <p:cNvPicPr>
            <a:picLocks noChangeAspect="1" noChangeArrowheads="1"/>
          </p:cNvPicPr>
          <p:nvPr/>
        </p:nvPicPr>
        <p:blipFill>
          <a:blip r:embed="rId2"/>
          <a:srcRect l="39049" t="-449" r="2197" b="449"/>
          <a:stretch>
            <a:fillRect/>
          </a:stretch>
        </p:blipFill>
        <p:spPr bwMode="auto">
          <a:xfrm>
            <a:off x="107950" y="2513013"/>
            <a:ext cx="36957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velw.ru/wp-content/uploads/2015/08/%D0%B4%D1%8B%D1%85%D0%B0%D0%BD%D0%B8%D0%B5.jpg"/>
          <p:cNvPicPr>
            <a:picLocks noChangeAspect="1" noChangeArrowheads="1"/>
          </p:cNvPicPr>
          <p:nvPr/>
        </p:nvPicPr>
        <p:blipFill>
          <a:blip r:embed="rId3"/>
          <a:srcRect l="20506"/>
          <a:stretch>
            <a:fillRect/>
          </a:stretch>
        </p:blipFill>
        <p:spPr bwMode="auto">
          <a:xfrm>
            <a:off x="4406900" y="2513013"/>
            <a:ext cx="43259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Упражнения для мышц туловища и плечевого пояса (наклоны, повороты туловища с большой амплитудой и активными движениями рук);</a:t>
            </a:r>
          </a:p>
        </p:txBody>
      </p:sp>
      <p:pic>
        <p:nvPicPr>
          <p:cNvPr id="27650" name="Picture 2" descr="http://www.fitness4home.ru/wp-content/uploads/2012/11/3.png"/>
          <p:cNvPicPr>
            <a:picLocks noChangeAspect="1" noChangeArrowheads="1"/>
          </p:cNvPicPr>
          <p:nvPr/>
        </p:nvPicPr>
        <p:blipFill>
          <a:blip r:embed="rId2"/>
          <a:srcRect l="50000" r="5260"/>
          <a:stretch>
            <a:fillRect/>
          </a:stretch>
        </p:blipFill>
        <p:spPr bwMode="auto">
          <a:xfrm>
            <a:off x="1258888" y="1484313"/>
            <a:ext cx="388302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sportiwno.ru/upload/exercises/4075533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84313"/>
            <a:ext cx="3240087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984250" y="333375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на растягивание мышц ног, а также упражнения общего воздействия (полушпагаты, приседания, бег на месте, подскоки;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/>
          <a:srcRect l="6970" r="5080"/>
          <a:stretch>
            <a:fillRect/>
          </a:stretch>
        </p:blipFill>
        <p:spPr bwMode="auto">
          <a:xfrm>
            <a:off x="323850" y="2541588"/>
            <a:ext cx="3468688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http://dietamaggi.ru/wp-content/uploads/2010/images/image-2261.jpg"/>
          <p:cNvPicPr>
            <a:picLocks noChangeAspect="1" noChangeArrowheads="1"/>
          </p:cNvPicPr>
          <p:nvPr/>
        </p:nvPicPr>
        <p:blipFill>
          <a:blip r:embed="rId3"/>
          <a:srcRect l="10875"/>
          <a:stretch>
            <a:fillRect/>
          </a:stretch>
        </p:blipFill>
        <p:spPr bwMode="auto">
          <a:xfrm>
            <a:off x="3995738" y="2541588"/>
            <a:ext cx="49053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116013" y="192088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для мышц рук и плечевого пояса (на растягивание и мышечное усилие, для сохранения хорошей осанки);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9698" name="Picture 2" descr="http://massa.fm/wp-content/uploads/2015/03/plechi_410_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89138"/>
            <a:ext cx="7434262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1116013" y="115888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Упражнения рекомендуется выполнять в темпе близком к рабочему, а в отдельных упражнениях и несколько быстрее. Последние упражнения следует выполнять в темпе близком к предстоящей трудовой деятельности</a:t>
            </a:r>
          </a:p>
        </p:txBody>
      </p:sp>
      <p:pic>
        <p:nvPicPr>
          <p:cNvPr id="30722" name="Picture 2" descr="https://i.ytimg.com/vi/TI9yKOxbM4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182813"/>
            <a:ext cx="71802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1158875" y="115888"/>
            <a:ext cx="7704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Комплекс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физкультурной паузы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составляется, как правило, из следующих упражнений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: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158875" y="1266825"/>
            <a:ext cx="3992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Упражнения в потягивании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;</a:t>
            </a:r>
          </a:p>
        </p:txBody>
      </p:sp>
      <p:pic>
        <p:nvPicPr>
          <p:cNvPr id="31747" name="Picture 2" descr="http://img-fotki.yandex.ru/get/4411/38159604.15d/0_5a69f_7aab5e9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1989138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79565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Профессии, деятельность которых связана с низкой двигательной активностью, требуют правильной организации труда и условий, в которых они выполняются.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Важный фактор эффективности труда – соблюдение распорядка дня. Это – четкое распределение работы, отдыха, питания, сна в сочетании с оптимальной физической нагрузкой.</a:t>
            </a:r>
          </a:p>
        </p:txBody>
      </p:sp>
      <p:pic>
        <p:nvPicPr>
          <p:cNvPr id="14338" name="Picture 2" descr="http://www.factroom.ru/wp-content/uploads/2015/10/180-730x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013" y="3035300"/>
            <a:ext cx="54006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7777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для мышц туловища, рук и ног (сокращение и растягивание, сменяющиеся расслаблением);</a:t>
            </a:r>
          </a:p>
        </p:txBody>
      </p:sp>
      <p:pic>
        <p:nvPicPr>
          <p:cNvPr id="32770" name="Picture 2" descr="http://i018.radikal.ru/0905/26/ecc4fa248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12950"/>
            <a:ext cx="6856412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-Упражнения махового характера для различных мышечных групп;</a:t>
            </a:r>
          </a:p>
        </p:txBody>
      </p:sp>
      <p:pic>
        <p:nvPicPr>
          <p:cNvPr id="33794" name="Picture 2" descr="http://www.kandeleria.ru/wp-content/uploads/2014/02/uprazhneniya-dlya-yagodits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2170113"/>
            <a:ext cx="431006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11313"/>
            <a:ext cx="3068638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258888" y="479425"/>
            <a:ext cx="7058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-Приседания, прыжки, бег, переходящий в ходьбу;</a:t>
            </a:r>
          </a:p>
        </p:txBody>
      </p:sp>
      <p:pic>
        <p:nvPicPr>
          <p:cNvPr id="34818" name="Picture 2" descr="http://fixbody.ru/images/stories/crossfit/side-squat-good-form_mg_2095.gif"/>
          <p:cNvPicPr>
            <a:picLocks noChangeAspect="1" noChangeArrowheads="1"/>
          </p:cNvPicPr>
          <p:nvPr/>
        </p:nvPicPr>
        <p:blipFill>
          <a:blip r:embed="rId2"/>
          <a:srcRect l="16486" r="14485"/>
          <a:stretch>
            <a:fillRect/>
          </a:stretch>
        </p:blipFill>
        <p:spPr bwMode="auto">
          <a:xfrm>
            <a:off x="2170113" y="1196975"/>
            <a:ext cx="54006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403350" y="476250"/>
            <a:ext cx="7561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Маховые движения ногами, позволяющие расслабить мышцы голени и стопы;</a:t>
            </a:r>
          </a:p>
        </p:txBody>
      </p:sp>
      <p:pic>
        <p:nvPicPr>
          <p:cNvPr id="35842" name="Picture 2" descr="http://www.uhlib.ru/zdorove/stroinost_s_detstva_kak_podarit_svoemu_rebenku_krasivuyu_figuru/i_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1484313"/>
            <a:ext cx="543401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1109663" y="1557338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Исследования, проведенные рядом авторов, показали, что выполнение комплексов физкультурной паузы в среднем и быстром темпах восстанавливает работоспособность быстрее, чем выполнение этих упражнений в медленном темпе. Это относится ко всем группам труда. Нарастание нагрузки рекомендуется усиливать в середине комплекса, снижая к последним упражнениям. Менять или обновлять комплексы рекомендуется через четыре недели.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1116013" y="0"/>
            <a:ext cx="784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Кроме этих двух форм производственной гимнастики существуют также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«физкультминутки»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состоящие, как правило, из двух-трёх упражнений (потягивание с глубоким дыханием, вращение туловища, приседание и другие). </a:t>
            </a:r>
          </a:p>
        </p:txBody>
      </p:sp>
      <p:pic>
        <p:nvPicPr>
          <p:cNvPr id="37890" name="Picture 5" descr="http://kira-scrap.ru/KATALOG/RAZNOE/1/0_8ad71_9f6f7fbc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2781300"/>
            <a:ext cx="31686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http://img-fotki.yandex.ru/get/6821/16969765.23f/0_91713_f9b1866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209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982663" y="3865563"/>
            <a:ext cx="8172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Они применяются для решения тех же задач, что и физкультурная пауза, как правило, при напряженном умственном и тяжелом физическом труде. Упражнения физкультминутки выполняются самостоятельно и гораздо чаще, чем физкультпауза (приблизительно в конце каждого часа работы).</a:t>
            </a:r>
          </a:p>
        </p:txBody>
      </p:sp>
      <p:pic>
        <p:nvPicPr>
          <p:cNvPr id="38914" name="Picture 2" descr="http://rkm.kiev.ua/images/2583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53736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4859338" y="908050"/>
            <a:ext cx="42846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Есть рекомендации, согласно которым предлагается в основу физкультминутки положить упражнения комплексов физкультпаузы, но уменьшив ее дозировку в 2 раза. Такая физкультминутка сочетается с физкультпаузой. Например, после двух часов работы проводится физкультминутка, а в более позднее время физкультурная пауза</a:t>
            </a:r>
          </a:p>
        </p:txBody>
      </p:sp>
      <p:pic>
        <p:nvPicPr>
          <p:cNvPr id="39938" name="Picture 2" descr="http://molekula-polzy.ru/wp-content/uploads/2012/05/Umstv.tr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171575"/>
            <a:ext cx="47101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042988" y="115888"/>
            <a:ext cx="7993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Необходимо также обратить внимание на производственную гимнастику </a:t>
            </a:r>
            <a:r>
              <a:rPr lang="ru-RU" sz="2400" u="sng">
                <a:solidFill>
                  <a:srgbClr val="000000"/>
                </a:solidFill>
                <a:latin typeface="Calibri" pitchFamily="34" charset="0"/>
              </a:rPr>
              <a:t>во время обеденного перерыва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если длительность его продолжительна (до 1 часа и более), а приём пищи был достаточно кратковременным. 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2055813"/>
            <a:ext cx="68167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081088" y="1341438"/>
            <a:ext cx="79200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 оставшееся до начала работы время целесообразно выполнить определенные виды упражнений с целью активизации отдыха и восстановительных процессов. С этой целью в практике научно оправдано применяют комплекс лёгких двигательных упражнений (5-6 упражнений), который выполняется в медленном темпе в сочетании с глубоким дыханием и с расслаблением крупных мышечных групп. Выполняется комплекс, как правило, после спокойного сидения за 5-10 мин. до начала работы в течение 3-4 мин.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1116013" y="188913"/>
            <a:ext cx="79200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Общеизвестно, что полноценно использовать профессиональные знания, умения и навыки возможно только при хорошем состоянии здоровья и высокой работоспособности.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Возникновение различных отклонений в состоянии здоровья человека на почве гиподинамии, бесспорно, является следствием упущенных возможностей профилактики средствами физической культуры.</a:t>
            </a:r>
          </a:p>
        </p:txBody>
      </p:sp>
      <p:pic>
        <p:nvPicPr>
          <p:cNvPr id="15362" name="Picture 2" descr="http://secretworlds.ru/fototo19/rabota-sidja_secretworlds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35325"/>
            <a:ext cx="43751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7771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Упражнения, выполняемые в течение физкультурной паузы, определяются самостоятельно в зависимости от ощущения тех или иных признаков утомления. При этом выполняется 5-6 упражнений, индивидуально выбранных из ниже предложенного комплекса.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1116013" y="2636838"/>
            <a:ext cx="8027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. - сидя, руки на пояс. Наклонить голову назад и сильно напрячь мышцы шеи. Опустить голову на грудь, расслабить мышцы. Выполнить 4 раза.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1125538" y="4292600"/>
            <a:ext cx="7767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пояс. Выполнить поворот туловища влево с отведением и небольшим рывком назад левой прямой руки. Вернуться в и. п. Затем выполнить то же в другую сторону. Повторить 4-6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studme.org/imag/medic/mul_fk/image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96838"/>
            <a:ext cx="5624512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768475" y="5799138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Open Sans"/>
              </a:rPr>
              <a:t>Примерный комплекс физкультурной паузы для работников умственного труда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042988" y="404813"/>
            <a:ext cx="7850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внизу. Медленно, через стороны поднять руки вверх, потянуться, выпрямить позвоночник - вдох. Опустить руки, расслабиться - выдох. Выполнить 5-6 раз.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руки согнуты в локтях, кисти в кулаки. Поочередно, выпрямляя и сгибая руки, выполнить 6 "ударов" кулаками вверх. Затем наклонить голову назад, руки расслабленно опустить вниз и потрясти кистями. Повторить 2-4 раза.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стойка ноги врозь, руки на пояс. Полуприседая, выполнить круговые движения согнутыми ногами, туловищем. Затем выполнить то же в другую сторону. Повторить 6-8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971550" y="333375"/>
            <a:ext cx="8172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спиной вплотную к спинке стула и взявшись за нее с боков прямыми руками. Сделать шаг левой вперед, не отпуская спинку стула, прогнуться; вернуться в и. п. Выполнить то же с шагом правой ноги. Повторить 6-8 раз.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упор на сидение стула стоя согнувшись. Не сгибая рук, "провалиться" в плечевых суставах. Вернуться в и. п. Повторить 8-10 раз. Выпрямиться, расслабить руки, потрясти ими.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упор сидя на краю стула. Сгибая руки, выполнить полуприсед или присед, выводя туловище вперед. Вернуться в и. п. Повторить 6-8 раз. Затем сесть на стул, опустить руки вниз, расслабить их и потрясти кистями.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1055688" y="379413"/>
            <a:ext cx="7921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на стуле, руки согнуты перед грудью, ладони соединены: правая пальцами вверх, левая пальцами вниз. Сделать 3 пружинящих надавливания на кисти. Опустить руки вниз, расслабить мышцы. Выполнить то же, но поменяв положение ладоней. Повторить 6-8 раз.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7106" name="Picture 2" descr="http://gasur.ru/activity/measures/expo/2011/02/images/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339975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9200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целях поддержания устойчивого интереса к занятиям физическими упражнениями в процессе рабочего дня и сохранения их эффективности следует периодически вводить в подобный комплекс физкультурной паузы новые упражнения. Приведем </a:t>
            </a:r>
            <a:r>
              <a:rPr lang="ru-RU" sz="2400" u="sng">
                <a:solidFill>
                  <a:srgbClr val="000000"/>
                </a:solidFill>
                <a:latin typeface="Calibri" pitchFamily="34" charset="0"/>
              </a:rPr>
              <a:t>дополнительный перечень упражнений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, рекомендуемый для включения в комплекс физкультурной паузы: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(сидя). Выполнить круговые движения головы справа-налево, слева-направо, наклоны головы вперед, назад, вправо, влево, повороты головы вправо-влево</a:t>
            </a:r>
          </a:p>
        </p:txBody>
      </p:sp>
      <p:pic>
        <p:nvPicPr>
          <p:cNvPr id="48130" name="Picture 2" descr="http://studme.org/imag/medic/mul_fk/image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4354513"/>
            <a:ext cx="23764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1116013" y="333375"/>
            <a:ext cx="7920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пояс. Поднять прямые руки вверх, прогнуться - вдох. Вернуться в и. п. - выдох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9154" name="Picture 2" descr="http://studme.org/imag/medic/mul_fk/image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57475"/>
            <a:ext cx="15811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6013" y="1271588"/>
            <a:ext cx="77771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 замок за головой, ноги слегка в стороны. Разводя локти, прогнуться и наклонить голову назад, противодействуя руками, - вдох. Вернуться в и. п. - выдох</a:t>
            </a:r>
          </a:p>
        </p:txBody>
      </p:sp>
      <p:pic>
        <p:nvPicPr>
          <p:cNvPr id="49156" name="Picture 4" descr="http://studme.org/imag/medic/mul_fk/image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33663"/>
            <a:ext cx="20891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3"/>
          <p:cNvSpPr>
            <a:spLocks noChangeArrowheads="1"/>
          </p:cNvSpPr>
          <p:nvPr/>
        </p:nvSpPr>
        <p:spPr bwMode="auto">
          <a:xfrm>
            <a:off x="1042988" y="115888"/>
            <a:ext cx="7921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 замок за головой, локти вперед, спину прогнуть, плечи слегка подать вперед. Выполнить повороты туловища вправо-влево с разведением локтей в стороны. Поворот туловища - вдох, вернуться в и. п. –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прогнуть. Выполнить круговые движения плеч, поднимание-опускание (одновременное, поочередное), сведение-разведение. Дыхание произвольное.</a:t>
            </a:r>
          </a:p>
        </p:txBody>
      </p:sp>
      <p:pic>
        <p:nvPicPr>
          <p:cNvPr id="50178" name="Picture 2" descr="http://studme.org/imag/medic/mul_fk/image155.jpg"/>
          <p:cNvPicPr>
            <a:picLocks noChangeAspect="1" noChangeArrowheads="1"/>
          </p:cNvPicPr>
          <p:nvPr/>
        </p:nvPicPr>
        <p:blipFill>
          <a:blip r:embed="rId2"/>
          <a:srcRect b="15900"/>
          <a:stretch>
            <a:fillRect/>
          </a:stretch>
        </p:blipFill>
        <p:spPr bwMode="auto">
          <a:xfrm>
            <a:off x="2268538" y="3859213"/>
            <a:ext cx="29257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http://studme.org/imag/medic/mul_fk/image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859213"/>
            <a:ext cx="145256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(стоя), руки к плечам, спину прогнуть, плечи слегка подать вперед. Выполнить круговые движения в плечевых суставах согнутыми руками. Следить за ритмом дыхания: 2-3 круговых движения - вдох, 1-2 –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прогнуть, плечи слегка подать вперед. Выполнить наклоны туловища в сторону с подниманием разноименной руки вверх. И. п. - вдох, наклон в сторону - выдох</a:t>
            </a:r>
          </a:p>
        </p:txBody>
      </p:sp>
      <p:pic>
        <p:nvPicPr>
          <p:cNvPr id="51202" name="Picture 2" descr="http://studme.org/imag/medic/mul_fk/image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92513"/>
            <a:ext cx="1935162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studme.org/imag/medic/mul_fk/image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559175"/>
            <a:ext cx="16938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1085850" y="115888"/>
            <a:ext cx="785018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к груди. Развести руки в стороны - вдох, вернуться в и. п.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перед грудью в замок. Выполнить круговые движения рук вперед-назад. 2-3 круговых движения - вдох, 1-2 - выдох </a:t>
            </a:r>
          </a:p>
        </p:txBody>
      </p:sp>
      <p:pic>
        <p:nvPicPr>
          <p:cNvPr id="52226" name="Picture 2" descr="http://studme.org/imag/medic/mul_fk/image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425700"/>
            <a:ext cx="40592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http://studme.org/imag/medic/mul_fk/image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5700"/>
            <a:ext cx="22225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187450" y="115888"/>
            <a:ext cx="7777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Для сохранения и укрепления здоровья, предупреждения заболеваний необходимо сознательное отношение к режиму трудовой деятельности.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Использование с этой целью рекомендаций профилактической медицины будет способствовать сохранению здоровья и поддержанию высокой производительности творческого труда.</a:t>
            </a:r>
          </a:p>
        </p:txBody>
      </p:sp>
      <p:pic>
        <p:nvPicPr>
          <p:cNvPr id="16386" name="Picture 2" descr="http://www.segodnya.ua/img/article/5058/78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2794000"/>
            <a:ext cx="545941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848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10.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положить ладонями на стол. Надавить руками на стол, держать 5-6 с. Повторить несколько раз. Дыхание произвольное.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руками упереться снизу в крышку стола. Надавить руками снизу на крышку стола, держать 5-6 с. Повторить несколько раз.</a:t>
            </a:r>
          </a:p>
        </p:txBody>
      </p:sp>
      <p:pic>
        <p:nvPicPr>
          <p:cNvPr id="53250" name="Picture 2" descr="http://studme.org/imag/medic/mul_fk/image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82888"/>
            <a:ext cx="3187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studme.org/imag/medic/mul_fk/image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2771775"/>
            <a:ext cx="30241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1025525" y="36513"/>
            <a:ext cx="7921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прогнуть, плечи слегка подать вперед. Выполнить наклоны туловища в стороны, тяжесть тела при этом переносить на противоположную стороне наклона ягодицу, одновременно напрячь другую ягодицу в течение 5-6 с. Наклон в сторону - вдох, вернуться в и. п.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внизу. Попеременно подтянуть к груди согнутую ногу, прижимая ее к себе руками и напрягая мышцы в течение 3-5 с. И. п. - вдох, подтягивание ноги – выдох.</a:t>
            </a:r>
          </a:p>
        </p:txBody>
      </p:sp>
      <p:pic>
        <p:nvPicPr>
          <p:cNvPr id="54274" name="Picture 2" descr="http://studme.org/imag/medic/mul_fk/image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3775075"/>
            <a:ext cx="180022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http://studme.org/imag/medic/mul_fk/image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67138"/>
            <a:ext cx="16573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основная стойка. Ходьба на месте с высоким подниманием бедра в темпе 80-90 шагов в мин. Выполнять в течение 20-30 с.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руками взяться за спинку стула сзади. Выполнить приседание. И. п. - вдох, приседание - выдох .</a:t>
            </a:r>
          </a:p>
        </p:txBody>
      </p:sp>
      <p:pic>
        <p:nvPicPr>
          <p:cNvPr id="55298" name="Picture 2" descr="http://studme.org/imag/medic/mul_fk/image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568575"/>
            <a:ext cx="133826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studme.org/imag/medic/mul_fk/image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568575"/>
            <a:ext cx="35750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"/>
          <p:cNvSpPr>
            <a:spLocks noChangeArrowheads="1"/>
          </p:cNvSpPr>
          <p:nvPr/>
        </p:nvSpPr>
        <p:spPr bwMode="auto">
          <a:xfrm>
            <a:off x="1096963" y="188913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в выпаде левой (правой) ногой у стула, держась одноименной выпаду рукой за стул, другая рука на поясе. Выполнить пружинящие приседания со сменой положения ног.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основная стойка. Выполнить наклон вперед, руками коснуться носков ног, вернуться в и. п.. Выполнить приседание, руки вперед, вернуться в и. п. И. п. - вдох, наклон и приседание – выдох.</a:t>
            </a:r>
          </a:p>
        </p:txBody>
      </p:sp>
      <p:pic>
        <p:nvPicPr>
          <p:cNvPr id="56322" name="Picture 2" descr="http://studme.org/imag/medic/mul_fk/image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562350"/>
            <a:ext cx="31892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http://studme.org/imag/medic/mul_fk/image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1875"/>
            <a:ext cx="387826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1116013" y="114300"/>
            <a:ext cx="79200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на расстоянии 80-120 см от стула, руки в упоре на его спинке. Сгибать-разгибать руки. И. п. - вдох, сгибание-разгибание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расслабленные руки внизу. Руки через стороны поднять медленно вверх, приподняться на носки, сделать глубокий вдох; с выдохом выполнить наклон вперед, расслабить и опустить руки вниз.</a:t>
            </a:r>
          </a:p>
        </p:txBody>
      </p:sp>
      <p:pic>
        <p:nvPicPr>
          <p:cNvPr id="57346" name="Picture 2" descr="http://studme.org/imag/medic/mul_fk/image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124200"/>
            <a:ext cx="31686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studme.org/imag/medic/mul_fk/image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2414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Специальные упражнения, расслабляющие глазные мышцы, снижающие их напряжение, улучшающие кровоснабжение глаз и циркуляцию внутриглазной жидкости создают благоприятные условия для функционирования органов зрения, предупреждают наступление усталости, утомления, перенапряжения.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046163" y="2733675"/>
            <a:ext cx="8097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Закрыть глаза, расслабиться, посидеть 10-15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58371" name="Picture 2" descr="http://studme.org/imag/medic/mul_fk/image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038" y="3195638"/>
            <a:ext cx="324008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Выполнить движения глазными яблоками поочередно: вправо-вверх, влево-вверх, вправо-вниз, влево-вниз. Выполнять 18-20 с.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Посмотреть одновременно двумя глазами на кончик носа 2-3 с, посмотреть далеко вперед 3-5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59394" name="Picture 2" descr="http://studme.org/imag/medic/mul_fk/image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06663"/>
            <a:ext cx="58324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http://studme.org/imag/medic/mul_fk/image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157663"/>
            <a:ext cx="3600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1087438" y="133350"/>
            <a:ext cx="802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с закрытыми глазами. Выполнить круговые движения глазными яблоками вправо и влево.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1087438" y="1196975"/>
            <a:ext cx="7948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С напряжением закрыть глаза, затем широко открыть глаза, повторить 3-5 раз, посидеть с закрытыми глазами 10-15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60419" name="Picture 2" descr="http://studme.org/imag/medic/mul_fk/image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79663"/>
            <a:ext cx="4679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://studme.org/imag/medic/mul_fk/image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4005263"/>
            <a:ext cx="57562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066800" y="1412875"/>
            <a:ext cx="7921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На протяжении трудового дня организм человека может пребывать в разных функциональных состояниях. Изменять такое состояние можно путем целенаправленного воздействия физических упражнений и других профилактических мероприятий.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Целесообразно эти мероприятия по восстановлению организма проводить как в период рабочего дня, так и после него.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77057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настоящее время на некоторых предприятиях и учреждениях Беларуси функционируют комнаты психологической разгрузки, физиотерапевтические кабинеты и другие средства для восстановления организма.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Одно из доступных и эффективных средств повышения трудоспособности человека, восстановления его умственных и физических возможностей при утомлении -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массаж и самомассаж.</a:t>
            </a:r>
          </a:p>
        </p:txBody>
      </p:sp>
      <p:pic>
        <p:nvPicPr>
          <p:cNvPr id="62466" name="Picture 2" descr="http://46.mchs.gov.ru/upload/site20/iblock/683/p1040743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83013"/>
            <a:ext cx="34861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http://www.disnet.ru/images/goods/13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19513"/>
            <a:ext cx="40338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187450" y="196850"/>
            <a:ext cx="77771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Производственная гимнастика как элемент научной организации труда должна массово и прочно войти в режим трудового дня. Ей отводится роль профилактического средства поддержания высокой работоспособности на протяжении рабочего дня.</a:t>
            </a:r>
          </a:p>
        </p:txBody>
      </p:sp>
      <p:pic>
        <p:nvPicPr>
          <p:cNvPr id="17410" name="Picture 2" descr="http://ic.pics.livejournal.com/varjag_2007/14087589/169431/16943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2276475"/>
            <a:ext cx="72247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8135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Массаж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рекомендуется применять при любой степени утомления (физической, умственной). Массаж оказывает разностороннее влияние на мышечную систему, функции суставов и сухожильно-связочного аппарата, активизирует кровообращение и циркуляцию лимфы, при этом усиливаются окислительно-восстановительные процессы. С помощью массажа снимается нервно-мышечное и психическое напряжение, повышается общая и специальная работоспособность.</a:t>
            </a:r>
          </a:p>
        </p:txBody>
      </p:sp>
      <p:pic>
        <p:nvPicPr>
          <p:cNvPr id="63490" name="Picture 2" descr="http://www.kosmetiksiti.com/wp-content/uploads/2015/10/limfodrenajni-massa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30600"/>
            <a:ext cx="40576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massagemaster.by/sites/default/files/field/image/file_e0cb6ce524424de999ae9aac81c9ed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3530600"/>
            <a:ext cx="4370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1"/>
          <p:cNvSpPr>
            <a:spLocks noChangeArrowheads="1"/>
          </p:cNvSpPr>
          <p:nvPr/>
        </p:nvSpPr>
        <p:spPr bwMode="auto">
          <a:xfrm>
            <a:off x="1189038" y="188913"/>
            <a:ext cx="777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борьбе с умственным утомлением важную роль может сыграть своевременно проведенный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самомассаж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. Для его проведения необходимо соблюдать следующие приемы и порядок их применения: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9038" y="26368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1.Поглаживание.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2.Растирание.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3.Разминание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4.Потряхивание.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5.Встряхивание.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6.Ударные приемы</a:t>
            </a:r>
          </a:p>
        </p:txBody>
      </p:sp>
      <p:pic>
        <p:nvPicPr>
          <p:cNvPr id="64515" name="Picture 4" descr="http://etospina.ru/wp-content/uploads/2015/03/Sedalischnyy_nerv_lechenie_5-500x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7647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7057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Самомассаж хорошо проводить в следующей последовательности: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массаж головы –шеи –рук –груди –спины –живота –ног и области таза.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Приемы самомассажа выполняются в медленном темпе, не причиняя боли, и массируются от периферии к центру, к ближайшим лимфатическим узлам.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Каждый прием повторяют 3-5 раз.</a:t>
            </a:r>
          </a:p>
        </p:txBody>
      </p:sp>
      <p:pic>
        <p:nvPicPr>
          <p:cNvPr id="65538" name="Picture 2" descr="http://slimskin.ru/wp-content/uploads/2013/03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3973513"/>
            <a:ext cx="40227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1187450" y="115888"/>
            <a:ext cx="7848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 помощью самомассажа можно ослабить повышенный мышечный тонус. Чаще у работников умственного труда зона повышенной утомляемости развивается в области шеи.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838" y="1687513"/>
            <a:ext cx="49974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87450" y="115888"/>
            <a:ext cx="77517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rbel" pitchFamily="34" charset="0"/>
              </a:rPr>
              <a:t>	</a:t>
            </a:r>
            <a:r>
              <a:rPr lang="ru-RU" sz="2400">
                <a:solidFill>
                  <a:srgbClr val="FF0000"/>
                </a:solidFill>
                <a:latin typeface="Corbel" pitchFamily="34" charset="0"/>
              </a:rPr>
              <a:t>Производственная гимнастика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 — набор элементарных физических упражнений, которые выполняются сотрудниками организации на рабочем месте и включаются в режим рабочего дня с целью повышения работоспособности, укрепления здоровья и предупреждения утомления сотрудников. 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425700"/>
            <a:ext cx="60642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900113" y="255588"/>
            <a:ext cx="8243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Комплекс упражнений для производственной гимнастики составляется с учётом особенностей трудового процесса</a:t>
            </a:r>
            <a:endParaRPr lang="ru-RU" sz="2400">
              <a:latin typeface="Corbel" pitchFamily="34" charset="0"/>
            </a:endParaRPr>
          </a:p>
        </p:txBody>
      </p:sp>
      <p:pic>
        <p:nvPicPr>
          <p:cNvPr id="19458" name="Picture 2" descr="http://ura.ru/images/news/upload/1(150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77263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77057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Многочисленные исследования свидетельствуют о положительном влиянии занятий физическими упражнениями на организм, занятых в различных областях трудовой деятельности.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Характер применения упражнений будет зависеть от особенностей и условий труда. Различают упражнения динамические и статистические</a:t>
            </a:r>
          </a:p>
        </p:txBody>
      </p:sp>
      <p:pic>
        <p:nvPicPr>
          <p:cNvPr id="20482" name="Picture 2" descr="http://image2.thematicnews.com/uploads/images/00/00/41/2013/09/12/b2309bdc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67025"/>
            <a:ext cx="49482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9200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Динамические упражнения 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– это круговые движения, взмахи, наклоны, выпады, приседания, прыжки и т.д.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Тренирующий и физиологический эффект от 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их применения зависит от дозировки.</a:t>
            </a:r>
          </a:p>
        </p:txBody>
      </p:sp>
      <p:pic>
        <p:nvPicPr>
          <p:cNvPr id="21506" name="Picture 2" descr="http://hochu.ua/pictures_ckfinder/images/35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78088"/>
            <a:ext cx="43195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ACC8DD"/>
      </a:dk1>
      <a:lt1>
        <a:srgbClr val="ACC8DD"/>
      </a:lt1>
      <a:dk2>
        <a:srgbClr val="CCDDEA"/>
      </a:dk2>
      <a:lt2>
        <a:srgbClr val="ACC8DD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355</TotalTime>
  <Words>1942</Words>
  <Application>Microsoft Office PowerPoint</Application>
  <PresentationFormat>Экран (4:3)</PresentationFormat>
  <Paragraphs>122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8" baseType="lpstr">
      <vt:lpstr>Corbel</vt:lpstr>
      <vt:lpstr>Arial</vt:lpstr>
      <vt:lpstr>Wingdings 2</vt:lpstr>
      <vt:lpstr>Verdana</vt:lpstr>
      <vt:lpstr>Calibri</vt:lpstr>
      <vt:lpstr>Gill Sans MT</vt:lpstr>
      <vt:lpstr>tahoma</vt:lpstr>
      <vt:lpstr>Open Sans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</dc:creator>
  <cp:lastModifiedBy>User</cp:lastModifiedBy>
  <cp:revision>27</cp:revision>
  <dcterms:created xsi:type="dcterms:W3CDTF">2016-04-02T09:13:01Z</dcterms:created>
  <dcterms:modified xsi:type="dcterms:W3CDTF">2016-06-02T05:15:32Z</dcterms:modified>
</cp:coreProperties>
</file>