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64" r:id="rId2"/>
    <p:sldId id="257" r:id="rId3"/>
    <p:sldId id="261" r:id="rId4"/>
    <p:sldId id="308" r:id="rId5"/>
    <p:sldId id="309" r:id="rId6"/>
    <p:sldId id="310" r:id="rId7"/>
    <p:sldId id="258" r:id="rId8"/>
    <p:sldId id="266" r:id="rId9"/>
    <p:sldId id="311" r:id="rId10"/>
    <p:sldId id="312" r:id="rId11"/>
    <p:sldId id="313" r:id="rId12"/>
    <p:sldId id="321" r:id="rId13"/>
    <p:sldId id="322" r:id="rId14"/>
    <p:sldId id="323" r:id="rId15"/>
    <p:sldId id="324" r:id="rId16"/>
    <p:sldId id="314" r:id="rId17"/>
    <p:sldId id="315" r:id="rId18"/>
    <p:sldId id="316" r:id="rId19"/>
    <p:sldId id="298" r:id="rId20"/>
    <p:sldId id="271" r:id="rId21"/>
    <p:sldId id="317" r:id="rId22"/>
    <p:sldId id="318" r:id="rId23"/>
    <p:sldId id="319" r:id="rId24"/>
    <p:sldId id="320" r:id="rId25"/>
    <p:sldId id="277" r:id="rId26"/>
    <p:sldId id="282" r:id="rId27"/>
    <p:sldId id="302" r:id="rId28"/>
    <p:sldId id="303" r:id="rId29"/>
    <p:sldId id="304" r:id="rId30"/>
    <p:sldId id="305" r:id="rId31"/>
    <p:sldId id="306" r:id="rId32"/>
    <p:sldId id="307" r:id="rId33"/>
    <p:sldId id="328" r:id="rId34"/>
    <p:sldId id="279" r:id="rId35"/>
    <p:sldId id="280" r:id="rId36"/>
    <p:sldId id="276" r:id="rId37"/>
    <p:sldId id="275" r:id="rId38"/>
    <p:sldId id="326" r:id="rId39"/>
    <p:sldId id="327" r:id="rId40"/>
    <p:sldId id="286" r:id="rId41"/>
    <p:sldId id="294" r:id="rId42"/>
    <p:sldId id="290" r:id="rId43"/>
    <p:sldId id="295" r:id="rId44"/>
    <p:sldId id="291" r:id="rId45"/>
    <p:sldId id="292" r:id="rId46"/>
    <p:sldId id="293" r:id="rId47"/>
    <p:sldId id="296" r:id="rId48"/>
    <p:sldId id="297" r:id="rId49"/>
    <p:sldId id="287" r:id="rId50"/>
    <p:sldId id="325" r:id="rId51"/>
    <p:sldId id="288" r:id="rId52"/>
    <p:sldId id="289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7C8"/>
    <a:srgbClr val="EEF08E"/>
    <a:srgbClr val="FFFF99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86" autoAdjust="0"/>
  </p:normalViewPr>
  <p:slideViewPr>
    <p:cSldViewPr>
      <p:cViewPr varScale="1">
        <p:scale>
          <a:sx n="75" d="100"/>
          <a:sy n="75" d="100"/>
        </p:scale>
        <p:origin x="-12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DCFE-95A7-4391-84AE-6FC865FDD155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8B5A-C346-49F7-B05B-CCD6E057D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1FBC-5D15-49BB-A1CB-D785958116D5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983DF-D3DB-4A35-A74D-5AC67497B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B8D4-E445-417E-8848-F51FB2D79D61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AE370-5B51-4797-80A0-60367DC61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E05A6-A6A9-4C36-AE26-9AA6580B5807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73C1E-0989-4B3B-A04A-C8BACD833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2CED-4AA4-4D9A-BD33-8E6767EBDA19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85E80-9099-441A-9825-F163F611D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5B80-CD9C-4594-A66B-5A971ADDF9C3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19A1-1C44-47C0-A72B-80DD7F929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EEFE-8A51-48FF-93BD-147501BEE121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DF353-8E88-44C2-AE22-26D4ACAAF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0BED-CF2D-4D67-B3BF-79E4CFFFB71A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6333C-BAC6-48BC-8D0E-3D9C35A49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83532-8034-484C-B460-C4737E7CE69B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9887-EDFD-4B35-B58F-B123E1271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A206A-5CAE-41F6-8181-7C5B02EDC9D4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5829F-E252-4D3F-B433-DBDCBF8F8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DB8B2-770F-4EAA-9842-8038C686DEA0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4ED6E-11AE-46F1-A9F0-F6897EB7E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C63B40-5FCF-40AC-82F5-BFF5CC011989}" type="datetimeFigureOut">
              <a:rPr lang="ru-RU"/>
              <a:pPr>
                <a:defRPr/>
              </a:pPr>
              <a:t>02.06.2016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AB78A5-C07B-4487-99DB-4CD7339E4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5" r:id="rId2"/>
    <p:sldLayoutId id="2147483877" r:id="rId3"/>
    <p:sldLayoutId id="2147483874" r:id="rId4"/>
    <p:sldLayoutId id="2147483878" r:id="rId5"/>
    <p:sldLayoutId id="2147483873" r:id="rId6"/>
    <p:sldLayoutId id="2147483872" r:id="rId7"/>
    <p:sldLayoutId id="2147483879" r:id="rId8"/>
    <p:sldLayoutId id="2147483880" r:id="rId9"/>
    <p:sldLayoutId id="2147483871" r:id="rId10"/>
    <p:sldLayoutId id="21474838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7F8FA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4A66AC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7416824" cy="194421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>
                <a:solidFill>
                  <a:schemeClr val="tx2">
                    <a:lumMod val="50000"/>
                  </a:schemeClr>
                </a:solidFill>
              </a:rPr>
              <a:t>Организация и методика проведения вводной гимнастики на предприятиях Республики Беларусь</a:t>
            </a:r>
            <a:r>
              <a:rPr lang="ru-RU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>
                <a:solidFill>
                  <a:schemeClr val="tx2">
                    <a:lumMod val="50000"/>
                  </a:schemeClr>
                </a:solidFill>
              </a:rPr>
            </a:br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115888"/>
            <a:ext cx="8170863" cy="1093787"/>
          </a:xfrm>
        </p:spPr>
        <p:txBody>
          <a:bodyPr/>
          <a:lstStyle/>
          <a:p>
            <a:pPr algn="ctr"/>
            <a:r>
              <a:rPr lang="ru-RU" smtClean="0"/>
              <a:t>Министерство образования Республики Беларусь</a:t>
            </a:r>
            <a:br>
              <a:rPr lang="ru-RU" smtClean="0"/>
            </a:br>
            <a:r>
              <a:rPr lang="ru-RU" smtClean="0"/>
              <a:t>Учреждение образования «Гомельский государственный</a:t>
            </a:r>
            <a:br>
              <a:rPr lang="ru-RU" smtClean="0"/>
            </a:br>
            <a:r>
              <a:rPr lang="ru-RU" smtClean="0"/>
              <a:t>университет им.Ф.Скорины»</a:t>
            </a:r>
          </a:p>
        </p:txBody>
      </p:sp>
      <p:sp>
        <p:nvSpPr>
          <p:cNvPr id="13316" name="Подзаголовок 2"/>
          <p:cNvSpPr txBox="1">
            <a:spLocks/>
          </p:cNvSpPr>
          <p:nvPr/>
        </p:nvSpPr>
        <p:spPr bwMode="auto">
          <a:xfrm>
            <a:off x="2339975" y="6243638"/>
            <a:ext cx="4032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45720" bIns="0" anchor="b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/>
              <a:t>Гомель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r="1637" b="10095"/>
          <a:stretch>
            <a:fillRect/>
          </a:stretch>
        </p:blipFill>
        <p:spPr>
          <a:xfrm>
            <a:off x="-14288" y="0"/>
            <a:ext cx="920273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4288"/>
            <a:ext cx="9163050" cy="6872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525"/>
            <a:ext cx="9131300" cy="6848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dirty="0"/>
              <a:t>Физические упражнения во время обеденного перерыва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5259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000" dirty="0"/>
              <a:t>Во время обеденного перерыва, если длительность его продолжительна (до 1 часа и более), а прием пищи был достаточно кратковременным, в оставшееся до начала работы время целесообразно не только пассивно отдохнуть, но и выполнить определенные виды упражнений с целью активизации отдыха и восстановительных процессов. </a:t>
            </a:r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000" dirty="0" smtClean="0"/>
              <a:t>С </a:t>
            </a:r>
            <a:r>
              <a:rPr lang="ru-RU" sz="2000" dirty="0"/>
              <a:t>этой целью в практике научно оправдано применяют комплекс легких двигательных упражнений (</a:t>
            </a:r>
            <a:r>
              <a:rPr lang="ru-RU" sz="2000" dirty="0" smtClean="0"/>
              <a:t>5-6 </a:t>
            </a:r>
            <a:r>
              <a:rPr lang="ru-RU" sz="2000" dirty="0"/>
              <a:t>упражнений), который выполняется в медленном темпе в сочетании с глубоким дыханием и с расслаблением крупных мышечных групп. </a:t>
            </a:r>
            <a:endParaRPr lang="ru-RU" sz="2000" dirty="0" smtClean="0"/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000" dirty="0" smtClean="0"/>
              <a:t>Выполняется </a:t>
            </a:r>
            <a:r>
              <a:rPr lang="ru-RU" sz="2000" dirty="0"/>
              <a:t>комплекс, как правило, после спокойного сидения за 5—10 мин. до начала работы в течение 3—4 мин.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468313" y="14288"/>
            <a:ext cx="7467600" cy="939800"/>
          </a:xfrm>
        </p:spPr>
        <p:txBody>
          <a:bodyPr/>
          <a:lstStyle/>
          <a:p>
            <a:pPr algn="ctr"/>
            <a:r>
              <a:rPr lang="ru-RU" sz="3600" smtClean="0"/>
              <a:t>Содержание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250825" y="1268413"/>
            <a:ext cx="8220075" cy="4608512"/>
          </a:xfrm>
        </p:spPr>
        <p:txBody>
          <a:bodyPr/>
          <a:lstStyle/>
          <a:p>
            <a:pPr marL="36513" indent="0">
              <a:buFont typeface="Wingdings 2" pitchFamily="18" charset="2"/>
              <a:buNone/>
            </a:pPr>
            <a:r>
              <a:rPr lang="ru-RU" sz="2400" smtClean="0"/>
              <a:t>Введение</a:t>
            </a:r>
          </a:p>
          <a:p>
            <a:pPr marL="36513" indent="0">
              <a:buFont typeface="Wingdings 2" pitchFamily="18" charset="2"/>
              <a:buNone/>
            </a:pPr>
            <a:r>
              <a:rPr lang="ru-RU" sz="2400" smtClean="0"/>
              <a:t>1 Физическая культура в режиме рабочего дня</a:t>
            </a:r>
          </a:p>
          <a:p>
            <a:pPr marL="36513" indent="0">
              <a:buFont typeface="Wingdings 2" pitchFamily="18" charset="2"/>
              <a:buNone/>
            </a:pPr>
            <a:r>
              <a:rPr lang="ru-RU" sz="2400" smtClean="0"/>
              <a:t>2 Производственная гимнастика</a:t>
            </a:r>
          </a:p>
          <a:p>
            <a:pPr marL="36513" indent="0">
              <a:buFont typeface="Wingdings 2" pitchFamily="18" charset="2"/>
              <a:buNone/>
            </a:pPr>
            <a:r>
              <a:rPr lang="ru-RU" sz="2400" smtClean="0"/>
              <a:t>3 Вводная гимнастика</a:t>
            </a:r>
          </a:p>
          <a:p>
            <a:pPr marL="36513" indent="0">
              <a:buFont typeface="Wingdings 2" pitchFamily="18" charset="2"/>
              <a:buNone/>
            </a:pPr>
            <a:r>
              <a:rPr lang="ru-RU" sz="2400" smtClean="0"/>
              <a:t>4 Характеристика средств вводной гимнастики</a:t>
            </a:r>
          </a:p>
          <a:p>
            <a:pPr marL="36513" indent="0">
              <a:buFont typeface="Wingdings 2" pitchFamily="18" charset="2"/>
              <a:buNone/>
            </a:pPr>
            <a:r>
              <a:rPr lang="ru-RU" sz="2400" smtClean="0"/>
              <a:t>5 Комплексы упражнений производственной гимнастики</a:t>
            </a:r>
          </a:p>
          <a:p>
            <a:pPr marL="36513" indent="0">
              <a:buFont typeface="Wingdings 2" pitchFamily="18" charset="2"/>
              <a:buNone/>
            </a:pPr>
            <a:r>
              <a:rPr lang="ru-RU" sz="2400" smtClean="0"/>
              <a:t>Заключение</a:t>
            </a:r>
          </a:p>
          <a:p>
            <a:pPr marL="36513" indent="0">
              <a:buFont typeface="Wingdings 2" pitchFamily="18" charset="2"/>
              <a:buNone/>
            </a:pPr>
            <a:r>
              <a:rPr lang="ru-RU" sz="2400" smtClean="0"/>
              <a:t>Список использованной литературы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04813"/>
            <a:ext cx="6408737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/>
              <a:t>Вводная гимнастика </a:t>
            </a:r>
            <a:endParaRPr lang="ru-RU" sz="4000" b="1" dirty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468313" y="2133600"/>
            <a:ext cx="3382962" cy="3484563"/>
          </a:xfrm>
          <a:solidFill>
            <a:srgbClr val="EEF08E"/>
          </a:solidFill>
        </p:spPr>
        <p:txBody>
          <a:bodyPr/>
          <a:lstStyle/>
          <a:p>
            <a:pPr marL="36513" indent="0" algn="just">
              <a:spcBef>
                <a:spcPts val="1800"/>
              </a:spcBef>
              <a:buFont typeface="Wingdings 2" pitchFamily="18" charset="2"/>
              <a:buNone/>
            </a:pPr>
            <a:r>
              <a:rPr lang="ru-RU" sz="2400" smtClean="0"/>
              <a:t>	физические упражнения, проводимые до работы с целью подготовки организма к предстоящей деятельности. </a:t>
            </a:r>
          </a:p>
          <a:p>
            <a:pPr marL="36513" indent="0" algn="just">
              <a:buFont typeface="Wingdings 2" pitchFamily="18" charset="2"/>
              <a:buNone/>
            </a:pPr>
            <a:endParaRPr lang="ru-RU" sz="2400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2205038"/>
            <a:ext cx="4810125" cy="3384550"/>
          </a:xfrm>
          <a:prstGeom prst="rect">
            <a:avLst/>
          </a:prstGeom>
          <a:solidFill>
            <a:srgbClr val="B9F7C8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260350"/>
            <a:ext cx="4968875" cy="86995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/>
              <a:t>Вводная</a:t>
            </a:r>
            <a:r>
              <a:rPr lang="ru-RU" sz="3200" b="1" dirty="0" smtClean="0"/>
              <a:t> гимнастика</a:t>
            </a:r>
            <a:endParaRPr lang="ru-RU" sz="3200" b="1" dirty="0"/>
          </a:p>
        </p:txBody>
      </p:sp>
      <p:pic>
        <p:nvPicPr>
          <p:cNvPr id="3379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1764" t="15657" r="39140" b="8075"/>
          <a:stretch>
            <a:fillRect/>
          </a:stretch>
        </p:blipFill>
        <p:spPr>
          <a:xfrm>
            <a:off x="0" y="1557338"/>
            <a:ext cx="5281613" cy="5156200"/>
          </a:xfrm>
        </p:spPr>
      </p:pic>
      <p:pic>
        <p:nvPicPr>
          <p:cNvPr id="33795" name="Рисунок 6"/>
          <p:cNvPicPr>
            <a:picLocks noChangeAspect="1"/>
          </p:cNvPicPr>
          <p:nvPr/>
        </p:nvPicPr>
        <p:blipFill>
          <a:blip r:embed="rId3"/>
          <a:srcRect l="1979" t="14754" r="51869"/>
          <a:stretch>
            <a:fillRect/>
          </a:stretch>
        </p:blipFill>
        <p:spPr bwMode="auto">
          <a:xfrm>
            <a:off x="5219700" y="1557338"/>
            <a:ext cx="376396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8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4618038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/>
              <a:t>Правила вводной гимнастики</a:t>
            </a:r>
            <a:endParaRPr lang="ru-RU" sz="3600" b="1" dirty="0"/>
          </a:p>
        </p:txBody>
      </p:sp>
      <p:pic>
        <p:nvPicPr>
          <p:cNvPr id="3686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2541" t="21461" r="50027" b="7014"/>
          <a:stretch>
            <a:fillRect/>
          </a:stretch>
        </p:blipFill>
        <p:spPr>
          <a:xfrm>
            <a:off x="250825" y="1565275"/>
            <a:ext cx="4681538" cy="5292725"/>
          </a:xfrm>
        </p:spPr>
      </p:pic>
      <p:pic>
        <p:nvPicPr>
          <p:cNvPr id="36867" name="Рисунок 4"/>
          <p:cNvPicPr>
            <a:picLocks noChangeAspect="1"/>
          </p:cNvPicPr>
          <p:nvPr/>
        </p:nvPicPr>
        <p:blipFill>
          <a:blip r:embed="rId2"/>
          <a:srcRect l="62825" r="2788"/>
          <a:stretch>
            <a:fillRect/>
          </a:stretch>
        </p:blipFill>
        <p:spPr bwMode="auto">
          <a:xfrm>
            <a:off x="5508625" y="0"/>
            <a:ext cx="3143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700"/>
          </a:xfrm>
          <a:solidFill>
            <a:srgbClr val="B9F7C8"/>
          </a:solidFill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</a:rPr>
              <a:t>Она необходима особенно в тех видах производственной деятельности, которые связаны с длительным сохранением сидячей рабочей позы и точностью выполнения мелких механических операций.</a:t>
            </a:r>
            <a:endParaRPr lang="ru-RU" dirty="0"/>
          </a:p>
        </p:txBody>
      </p:sp>
      <p:pic>
        <p:nvPicPr>
          <p:cNvPr id="37890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916113"/>
            <a:ext cx="4224338" cy="2917825"/>
          </a:xfrm>
        </p:spPr>
      </p:pic>
      <p:pic>
        <p:nvPicPr>
          <p:cNvPr id="37891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2781300"/>
            <a:ext cx="4321175" cy="2881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075613" cy="1084263"/>
          </a:xfrm>
          <a:solidFill>
            <a:srgbClr val="B9F7C8"/>
          </a:solidFill>
        </p:spPr>
        <p:txBody>
          <a:bodyPr/>
          <a:lstStyle/>
          <a:p>
            <a:r>
              <a:rPr lang="ru-RU" sz="2800" b="1" smtClean="0"/>
              <a:t>В качестве ориентира может быть рекомендована следующая схема:</a:t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075613" cy="5040313"/>
          </a:xfrm>
          <a:solidFill>
            <a:srgbClr val="FFFF99"/>
          </a:solidFill>
        </p:spPr>
        <p:txBody>
          <a:bodyPr>
            <a:normAutofit fontScale="55000" lnSpcReduction="20000"/>
          </a:bodyPr>
          <a:lstStyle/>
          <a:p>
            <a:pPr marL="550926" indent="-51435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4000" dirty="0" smtClean="0"/>
              <a:t>Ходьба </a:t>
            </a:r>
            <a:r>
              <a:rPr lang="ru-RU" sz="4000" dirty="0"/>
              <a:t>(</a:t>
            </a:r>
            <a:r>
              <a:rPr lang="ru-RU" sz="4000" dirty="0" smtClean="0"/>
              <a:t>15-20 </a:t>
            </a:r>
            <a:r>
              <a:rPr lang="ru-RU" sz="4000" dirty="0"/>
              <a:t>секунд) в медленном темпе с </a:t>
            </a:r>
            <a:r>
              <a:rPr lang="ru-RU" sz="4000" dirty="0" smtClean="0"/>
              <a:t>ускорением </a:t>
            </a:r>
            <a:r>
              <a:rPr lang="ru-RU" sz="4000" dirty="0"/>
              <a:t>в </a:t>
            </a:r>
            <a:r>
              <a:rPr lang="ru-RU" sz="4000" dirty="0" smtClean="0"/>
              <a:t>конце.</a:t>
            </a:r>
            <a:endParaRPr lang="ru-RU" sz="4000" dirty="0"/>
          </a:p>
          <a:p>
            <a:pPr marL="550926" indent="-51435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4000" dirty="0"/>
              <a:t>Упражнение в потягивании с подниманием </a:t>
            </a:r>
            <a:r>
              <a:rPr lang="ru-RU" sz="4000" dirty="0" smtClean="0"/>
              <a:t>рук.</a:t>
            </a:r>
            <a:endParaRPr lang="ru-RU" sz="4000" dirty="0"/>
          </a:p>
          <a:p>
            <a:pPr marL="550926" indent="-51435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4000" dirty="0"/>
              <a:t>Упражнение для мышц живота. Наклоны туловища в </a:t>
            </a:r>
            <a:r>
              <a:rPr lang="ru-RU" sz="4000" dirty="0" smtClean="0"/>
              <a:t>стороны.</a:t>
            </a:r>
            <a:endParaRPr lang="ru-RU" sz="4000" dirty="0"/>
          </a:p>
          <a:p>
            <a:pPr marL="550926" indent="-51435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4000" dirty="0"/>
              <a:t>Дыхательное упражнение </a:t>
            </a:r>
            <a:r>
              <a:rPr lang="ru-RU" sz="4000" dirty="0" smtClean="0"/>
              <a:t>с </a:t>
            </a:r>
            <a:r>
              <a:rPr lang="ru-RU" sz="4000" dirty="0"/>
              <a:t>разведением рук в стороны.</a:t>
            </a:r>
          </a:p>
          <a:p>
            <a:pPr marL="550926" indent="-51435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4000" dirty="0"/>
              <a:t>Упражнение для ног — поочередное поднимание или отведение ног в стороны и т. </a:t>
            </a:r>
            <a:r>
              <a:rPr lang="ru-RU" sz="4000" dirty="0" smtClean="0"/>
              <a:t>п.</a:t>
            </a:r>
            <a:endParaRPr lang="ru-RU" sz="4000" dirty="0"/>
          </a:p>
          <a:p>
            <a:pPr marL="550926" indent="-51435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4000" dirty="0"/>
              <a:t>Упражнение для мышц </a:t>
            </a:r>
            <a:r>
              <a:rPr lang="ru-RU" sz="4000" dirty="0" smtClean="0"/>
              <a:t>живота. </a:t>
            </a:r>
            <a:r>
              <a:rPr lang="ru-RU" sz="4000" dirty="0"/>
              <a:t>Повороты </a:t>
            </a:r>
            <a:r>
              <a:rPr lang="ru-RU" sz="4000" dirty="0" smtClean="0"/>
              <a:t>туловища </a:t>
            </a:r>
            <a:r>
              <a:rPr lang="ru-RU" sz="4000" dirty="0"/>
              <a:t>в стороны.</a:t>
            </a:r>
          </a:p>
          <a:p>
            <a:pPr marL="550926" indent="-514350" fontAlgn="auto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4000" dirty="0"/>
              <a:t>Упражнение на координацию без резких движений и </a:t>
            </a:r>
            <a:r>
              <a:rPr lang="ru-RU" sz="4000" dirty="0" smtClean="0"/>
              <a:t>внимание. </a:t>
            </a:r>
            <a:r>
              <a:rPr lang="ru-RU" sz="4000" dirty="0"/>
              <a:t>Одновременно ногу согнуть вперед, а руки отвести в противоположную сторону.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0788" cy="1143000"/>
          </a:xfrm>
          <a:solidFill>
            <a:srgbClr val="B9F7C8"/>
          </a:solidFill>
        </p:spPr>
        <p:txBody>
          <a:bodyPr/>
          <a:lstStyle/>
          <a:p>
            <a:pPr algn="ctr"/>
            <a:r>
              <a:rPr lang="ru-RU" sz="2800" b="1" smtClean="0"/>
              <a:t>Характеристика средств вводной гимнастики</a:t>
            </a:r>
            <a:endParaRPr 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570788" cy="4525963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/>
              <a:t>Целесообразность какой-либо системы упражнений определяется эффективностью их воздействия на функциональные возможности организма. </a:t>
            </a:r>
            <a:endParaRPr lang="ru-RU" sz="2400" dirty="0" smtClean="0"/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 smtClean="0"/>
              <a:t>Поэтому </a:t>
            </a:r>
            <a:r>
              <a:rPr lang="ru-RU" sz="2400" dirty="0"/>
              <a:t>необходимо знать общестимулирующее влияние физических упражнений и физиологическую стоимость конкретного двигательного акта. </a:t>
            </a:r>
            <a:endParaRPr lang="ru-RU" sz="2400" dirty="0" smtClean="0"/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 smtClean="0"/>
              <a:t>Это </a:t>
            </a:r>
            <a:r>
              <a:rPr lang="ru-RU" sz="2400" dirty="0"/>
              <a:t>позволит сознательно выбирать и применять различные физические упражнения, оказывающие положительное воздействие на функции организма.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333375"/>
            <a:ext cx="4691062" cy="11430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/>
              <a:t>1-ая группа - потягивания</a:t>
            </a:r>
            <a:endParaRPr lang="ru-RU" sz="3200" b="1" dirty="0"/>
          </a:p>
        </p:txBody>
      </p:sp>
      <p:pic>
        <p:nvPicPr>
          <p:cNvPr id="4096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773238"/>
            <a:ext cx="4241800" cy="2592387"/>
          </a:xfrm>
        </p:spPr>
      </p:pic>
      <p:sp>
        <p:nvSpPr>
          <p:cNvPr id="5" name="TextBox 4"/>
          <p:cNvSpPr txBox="1"/>
          <p:nvPr/>
        </p:nvSpPr>
        <p:spPr>
          <a:xfrm>
            <a:off x="468313" y="1844675"/>
            <a:ext cx="3743325" cy="23082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Они отвечают естественной потребности человека выпрямить туловище, восстановить </a:t>
            </a:r>
            <a:r>
              <a:rPr lang="ru-RU" sz="2400" dirty="0">
                <a:latin typeface="+mn-lt"/>
              </a:rPr>
              <a:t>дыхание.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2-ая группа – наклоны в сторону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9263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 smtClean="0"/>
              <a:t>Осуществляются </a:t>
            </a:r>
            <a:r>
              <a:rPr lang="ru-RU" sz="2400" dirty="0"/>
              <a:t>за счет сокращения мышц правой или левой половины туловища и растягивания мышц-антагонистов. </a:t>
            </a:r>
            <a:endParaRPr lang="ru-RU" sz="2400" dirty="0" smtClean="0"/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 smtClean="0"/>
              <a:t>Основную </a:t>
            </a:r>
            <a:r>
              <a:rPr lang="ru-RU" sz="2400" dirty="0"/>
              <a:t>динамическую нагрузку несут большие грудные, передние зубчатые, наружные и внутренние косые мышцы живота и широчайшая мышца спины.</a:t>
            </a:r>
          </a:p>
        </p:txBody>
      </p:sp>
      <p:pic>
        <p:nvPicPr>
          <p:cNvPr id="4198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205038"/>
            <a:ext cx="40195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7467600" cy="869950"/>
          </a:xfrm>
        </p:spPr>
        <p:txBody>
          <a:bodyPr/>
          <a:lstStyle/>
          <a:p>
            <a:pPr algn="ctr"/>
            <a:r>
              <a:rPr lang="ru-RU" sz="3600" smtClean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836613"/>
            <a:ext cx="7632700" cy="5256212"/>
          </a:xfrm>
        </p:spPr>
        <p:txBody>
          <a:bodyPr>
            <a:normAutofit fontScale="77500" lnSpcReduction="20000"/>
          </a:bodyPr>
          <a:lstStyle/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" indent="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Труд - истинный стержень и основа режима здоровой жизни человека. </a:t>
            </a:r>
            <a:endParaRPr lang="ru-RU" dirty="0" smtClean="0"/>
          </a:p>
          <a:p>
            <a:pPr marL="36576" indent="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Необходимым условием сохранения здоровья в процессе труда является чередование работы и отдыха. Отдых после работы вовсе не означает состояния полного покоя. Лишь при очень большом утомлении может идти речь о пассивном отдыхе. </a:t>
            </a:r>
            <a:endParaRPr lang="ru-RU" dirty="0" smtClean="0"/>
          </a:p>
          <a:p>
            <a:pPr marL="36576" indent="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Людям физического труда необходим отдых, не связанный с дополнительными физическими нагрузками, а работникам умственного труда необходима в часы досуга определенная физическая работа. Такое чередование физических и умственных нагрузок полезно для здоровья.</a:t>
            </a:r>
          </a:p>
          <a:p>
            <a:pPr marL="36576" indent="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Для </a:t>
            </a:r>
            <a:r>
              <a:rPr lang="ru-RU" dirty="0"/>
              <a:t>формирования правильного режима труда и отдыха необходимо знание значения физической культуры и спорта в применении к этим режимам.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5163" cy="10668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/>
              <a:t>3-я группа - </a:t>
            </a:r>
            <a:r>
              <a:rPr lang="ru-RU" sz="2400" b="1" dirty="0" smtClean="0"/>
              <a:t>приседания, выпады, прыжки, ходьба и бег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338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Основное действие </a:t>
            </a:r>
            <a:r>
              <a:rPr lang="ru-RU" dirty="0" smtClean="0"/>
              <a:t>направлено </a:t>
            </a:r>
            <a:r>
              <a:rPr lang="ru-RU" dirty="0"/>
              <a:t>на укрепление мышц нижних конечностей и таза, увеличение подвижности в тазобедренных, коленных, голеностопных суставах и суставах стопы, ликвидацию застойных явлений в нижних конечностях, органов брюшной и тазовой полости.</a:t>
            </a:r>
          </a:p>
        </p:txBody>
      </p:sp>
      <p:pic>
        <p:nvPicPr>
          <p:cNvPr id="4301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0163" y="0"/>
            <a:ext cx="4033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1638"/>
            <a:ext cx="5040312" cy="11557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/>
              <a:t>4-ая группа - наклоны вперед и наклоны вперед с поворотом туловища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060575"/>
            <a:ext cx="8004175" cy="432117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/>
              <a:t>Наклон вперед выполняется за счет сгибания в межпозвоночных и тазобедренных суставах. </a:t>
            </a:r>
            <a:endParaRPr lang="ru-RU" sz="2400" dirty="0" smtClean="0"/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 smtClean="0"/>
              <a:t>Сгибание </a:t>
            </a:r>
            <a:r>
              <a:rPr lang="ru-RU" sz="2400" dirty="0"/>
              <a:t>туловища сопровождается компенсирующим движением в голеностопных суставах, что позволяет сохранять равновесие на незначительной площади опоры. </a:t>
            </a:r>
            <a:endParaRPr lang="ru-RU" sz="2400" dirty="0" smtClean="0"/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 smtClean="0"/>
              <a:t>Увеличение </a:t>
            </a:r>
            <a:r>
              <a:rPr lang="ru-RU" sz="2400" dirty="0"/>
              <a:t>угла между голенью и стопой на 10 градусов вызывает некоторое перемещение ОЦТ вниз. </a:t>
            </a:r>
            <a:endParaRPr lang="ru-RU" sz="2400" dirty="0" smtClean="0"/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 smtClean="0"/>
              <a:t>При </a:t>
            </a:r>
            <a:r>
              <a:rPr lang="ru-RU" sz="2400" dirty="0"/>
              <a:t>наклоне вперед мышцы – разгибатели спины и бедра выполняют уступающую динамическую работу.</a:t>
            </a:r>
          </a:p>
        </p:txBody>
      </p:sp>
      <p:pic>
        <p:nvPicPr>
          <p:cNvPr id="44035" name="Рисунок 3"/>
          <p:cNvPicPr>
            <a:picLocks noChangeAspect="1"/>
          </p:cNvPicPr>
          <p:nvPr/>
        </p:nvPicPr>
        <p:blipFill>
          <a:blip r:embed="rId2"/>
          <a:srcRect b="15211"/>
          <a:stretch>
            <a:fillRect/>
          </a:stretch>
        </p:blipFill>
        <p:spPr bwMode="auto">
          <a:xfrm>
            <a:off x="5795963" y="333375"/>
            <a:ext cx="306705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196975"/>
            <a:ext cx="784860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/>
              <a:t>5-ая группа - маховые движения с элементами </a:t>
            </a:r>
            <a:r>
              <a:rPr lang="ru-RU" sz="2400" dirty="0" smtClean="0"/>
              <a:t>расслабления. </a:t>
            </a:r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 smtClean="0"/>
              <a:t>6-ая шестая структурная группа физических </a:t>
            </a:r>
            <a:r>
              <a:rPr lang="ru-RU" sz="2400" dirty="0"/>
              <a:t>упражнений </a:t>
            </a:r>
            <a:r>
              <a:rPr lang="ru-RU" sz="2400" dirty="0" smtClean="0"/>
              <a:t>- </a:t>
            </a:r>
            <a:r>
              <a:rPr lang="ru-RU" sz="2400" dirty="0"/>
              <a:t>наклоны назад и наклоны назад с поворотом туловища назад выполняются с небольшой амплитудой движения</a:t>
            </a:r>
            <a:r>
              <a:rPr lang="ru-RU" sz="2400" dirty="0" smtClean="0"/>
              <a:t>.</a:t>
            </a:r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 smtClean="0"/>
              <a:t>7-ая группа - </a:t>
            </a:r>
            <a:r>
              <a:rPr lang="ru-RU" sz="2400" dirty="0"/>
              <a:t>упражнения на расслабление мышц свободных верхних конечностей и пояса верхних конечностей</a:t>
            </a:r>
            <a:r>
              <a:rPr lang="ru-RU" sz="2400" dirty="0" smtClean="0"/>
              <a:t>.</a:t>
            </a:r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400" dirty="0" smtClean="0"/>
              <a:t>8-ая группа - упражнения </a:t>
            </a:r>
            <a:r>
              <a:rPr lang="ru-RU" sz="2400" dirty="0"/>
              <a:t>на координацию точность и внимание.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467600" cy="941387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Характеристика средств вводной гимнастики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27025"/>
            <a:ext cx="784860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/>
              <a:t>Комплекс вводной гимнастики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288" y="1838325"/>
          <a:ext cx="8280400" cy="4710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3312368"/>
                <a:gridCol w="2232248"/>
                <a:gridCol w="1008112"/>
                <a:gridCol w="1368152"/>
              </a:tblGrid>
              <a:tr h="232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Содержание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упражнения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</a:rPr>
                        <a:t>Характер и способ 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  <a:tab pos="2969895" algn="ctr"/>
                          <a:tab pos="5940425" algn="r"/>
                        </a:tabLst>
                      </a:pPr>
                      <a:r>
                        <a:rPr lang="ru-RU" sz="1100">
                          <a:effectLst/>
                        </a:rPr>
                        <a:t>выполнения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Кол-во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повт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Темп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</a:tr>
              <a:tr h="232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ru-RU" sz="1100" dirty="0">
                          <a:effectLst/>
                        </a:rPr>
                        <a:t>Ходьба на месте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высоко поднимая колени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20-30сек.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</a:tr>
              <a:tr h="464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dirty="0" err="1">
                          <a:effectLst/>
                        </a:rPr>
                        <a:t>И.п</a:t>
                      </a:r>
                      <a:r>
                        <a:rPr lang="ru-RU" sz="1100" dirty="0">
                          <a:effectLst/>
                        </a:rPr>
                        <a:t>.- </a:t>
                      </a:r>
                      <a:r>
                        <a:rPr lang="ru-RU" sz="1100" dirty="0" err="1">
                          <a:effectLst/>
                        </a:rPr>
                        <a:t>о.с</a:t>
                      </a:r>
                      <a:r>
                        <a:rPr lang="ru-RU" sz="1100" dirty="0">
                          <a:effectLst/>
                        </a:rPr>
                        <a:t>. 1 - руки вперед; 2 – руки в стороны, вдох; 3 – руки вверх, встать на носки, потянуться; 4 – </a:t>
                      </a:r>
                      <a:r>
                        <a:rPr lang="ru-RU" sz="1100" dirty="0" err="1">
                          <a:effectLst/>
                        </a:rPr>
                        <a:t>и.п</a:t>
                      </a:r>
                      <a:r>
                        <a:rPr lang="ru-RU" sz="1100" dirty="0">
                          <a:effectLst/>
                        </a:rPr>
                        <a:t>., выдох.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Дыхание равномерное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4-6 раз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Медленный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</a:tr>
              <a:tr h="464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dirty="0" err="1">
                          <a:effectLst/>
                        </a:rPr>
                        <a:t>И.п</a:t>
                      </a:r>
                      <a:r>
                        <a:rPr lang="ru-RU" sz="1100" dirty="0">
                          <a:effectLst/>
                        </a:rPr>
                        <a:t>. – </a:t>
                      </a:r>
                      <a:r>
                        <a:rPr lang="ru-RU" sz="1100" dirty="0" err="1">
                          <a:effectLst/>
                        </a:rPr>
                        <a:t>о.с</a:t>
                      </a:r>
                      <a:r>
                        <a:rPr lang="ru-RU" sz="1100" dirty="0">
                          <a:effectLst/>
                        </a:rPr>
                        <a:t>. 1 – руки за голову, прогнуться; 2 -3 – присед на носках, руки вперед; 4 – </a:t>
                      </a:r>
                      <a:r>
                        <a:rPr lang="ru-RU" sz="1100" dirty="0" err="1">
                          <a:effectLst/>
                        </a:rPr>
                        <a:t>и.п</a:t>
                      </a:r>
                      <a:r>
                        <a:rPr lang="ru-RU" sz="1100" dirty="0">
                          <a:effectLst/>
                        </a:rPr>
                        <a:t>., плечи расслабить.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Дыхание свободное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8-10 раза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</a:tr>
              <a:tr h="545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spc="-30" dirty="0" err="1">
                          <a:effectLst/>
                        </a:rPr>
                        <a:t>И.п</a:t>
                      </a:r>
                      <a:r>
                        <a:rPr lang="ru-RU" sz="1100" spc="-30" dirty="0">
                          <a:effectLst/>
                        </a:rPr>
                        <a:t>. – </a:t>
                      </a:r>
                      <a:r>
                        <a:rPr lang="ru-RU" sz="1100" spc="-30" dirty="0" err="1">
                          <a:effectLst/>
                        </a:rPr>
                        <a:t>о.с</a:t>
                      </a:r>
                      <a:r>
                        <a:rPr lang="ru-RU" sz="1100" spc="-30" dirty="0">
                          <a:effectLst/>
                        </a:rPr>
                        <a:t>., руки за спину; 1 – мах правой вперед; 2 – приставить ногу 3- наклон, прогнувшись; 4 – </a:t>
                      </a:r>
                      <a:r>
                        <a:rPr lang="ru-RU" sz="1100" spc="-30" dirty="0" err="1">
                          <a:effectLst/>
                        </a:rPr>
                        <a:t>и.п</a:t>
                      </a:r>
                      <a:r>
                        <a:rPr lang="ru-RU" sz="1100" spc="-30" dirty="0">
                          <a:effectLst/>
                        </a:rPr>
                        <a:t>. То же с левой ноги.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Дыхание произвольное, при наклоне голову не опускать.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3-4 раза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</a:tr>
              <a:tr h="696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spc="-40" dirty="0" err="1">
                          <a:effectLst/>
                        </a:rPr>
                        <a:t>И.п</a:t>
                      </a:r>
                      <a:r>
                        <a:rPr lang="ru-RU" sz="1100" spc="-40" dirty="0">
                          <a:effectLst/>
                        </a:rPr>
                        <a:t>.– стойка ноги врозь: 1 –руки к плечам, вдох; 2 – поворот туловища направо, наклон назад, руки в стороны; 3 – выпрямиться, руки на пояс, плечи расслабить; 4 – </a:t>
                      </a:r>
                      <a:r>
                        <a:rPr lang="ru-RU" sz="1100" spc="-40" dirty="0" err="1">
                          <a:effectLst/>
                        </a:rPr>
                        <a:t>и.п</a:t>
                      </a:r>
                      <a:r>
                        <a:rPr lang="ru-RU" sz="1100" spc="-40" dirty="0">
                          <a:effectLst/>
                        </a:rPr>
                        <a:t>., выдох. То же, влево.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Дыхание равномерное, движения плавные.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4-6 раз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</a:tr>
              <a:tr h="5802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dirty="0" err="1">
                          <a:effectLst/>
                        </a:rPr>
                        <a:t>И.п</a:t>
                      </a:r>
                      <a:r>
                        <a:rPr lang="ru-RU" sz="1100" dirty="0">
                          <a:effectLst/>
                        </a:rPr>
                        <a:t>. – ноги на ширине плеч, руки вверх, кисти сплетены, ладонями кверху. 1 – наклон вправо; 2 – наклон влево; 3,4 – то же.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Дыхание не задерживать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6-8 раз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Средний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</a:tr>
              <a:tr h="642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dirty="0" err="1">
                          <a:effectLst/>
                        </a:rPr>
                        <a:t>И.п</a:t>
                      </a:r>
                      <a:r>
                        <a:rPr lang="ru-RU" sz="1100" dirty="0">
                          <a:effectLst/>
                        </a:rPr>
                        <a:t>. – </a:t>
                      </a:r>
                      <a:r>
                        <a:rPr lang="ru-RU" sz="1100" dirty="0" err="1">
                          <a:effectLst/>
                        </a:rPr>
                        <a:t>о.с</a:t>
                      </a:r>
                      <a:r>
                        <a:rPr lang="ru-RU" sz="1100" dirty="0">
                          <a:effectLst/>
                        </a:rPr>
                        <a:t>., правая рука впереди, левая сзади. Последовательные круги прямыми руками в боковых плоскостях, левая за правой.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Дыхание произвольное.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8-12 раз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Медленный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 переходом к среднему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</a:tr>
              <a:tr h="580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100" dirty="0" err="1">
                          <a:effectLst/>
                        </a:rPr>
                        <a:t>И.п</a:t>
                      </a:r>
                      <a:r>
                        <a:rPr lang="ru-RU" sz="1100" dirty="0">
                          <a:effectLst/>
                        </a:rPr>
                        <a:t>. – </a:t>
                      </a:r>
                      <a:r>
                        <a:rPr lang="ru-RU" sz="1100" dirty="0" err="1">
                          <a:effectLst/>
                        </a:rPr>
                        <a:t>о.с</a:t>
                      </a:r>
                      <a:r>
                        <a:rPr lang="ru-RU" sz="1100" dirty="0">
                          <a:effectLst/>
                        </a:rPr>
                        <a:t>. 1 – левую в сторону на носок, левую руку к плечу; 2 –правую руку вперед; 3 – ноги приставить, руки к плечам; 4 – </a:t>
                      </a:r>
                      <a:r>
                        <a:rPr lang="ru-RU" sz="1100" dirty="0" err="1">
                          <a:effectLst/>
                        </a:rPr>
                        <a:t>и.п</a:t>
                      </a:r>
                      <a:r>
                        <a:rPr lang="ru-RU" sz="1100" dirty="0">
                          <a:effectLst/>
                        </a:rPr>
                        <a:t>.,  То же с правой.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Дыхание не задерживать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8-10 раз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Ускорять до </a:t>
                      </a:r>
                      <a:r>
                        <a:rPr lang="ru-RU" sz="1100" dirty="0" smtClean="0">
                          <a:effectLst/>
                        </a:rPr>
                        <a:t>быстрого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971" marR="5497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7488237" cy="180022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Примерный комплекс вводной гимнастики для лиц, занятых малоподвижным трудом</a:t>
            </a:r>
            <a:endParaRPr lang="ru-RU" sz="2800" b="1" dirty="0"/>
          </a:p>
        </p:txBody>
      </p:sp>
      <p:pic>
        <p:nvPicPr>
          <p:cNvPr id="4710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 l="11794" r="4358"/>
          <a:stretch>
            <a:fillRect/>
          </a:stretch>
        </p:blipFill>
        <p:spPr>
          <a:xfrm>
            <a:off x="611188" y="2133600"/>
            <a:ext cx="7254875" cy="3959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981075"/>
            <a:ext cx="3394075" cy="309562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</a:rPr>
              <a:t>Примерный комплекс вводной гимнастики для лиц, занятых малоподвижным трудом</a:t>
            </a:r>
            <a:endParaRPr lang="ru-RU" dirty="0"/>
          </a:p>
        </p:txBody>
      </p:sp>
      <p:pic>
        <p:nvPicPr>
          <p:cNvPr id="481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b="6384"/>
          <a:stretch>
            <a:fillRect/>
          </a:stretch>
        </p:blipFill>
        <p:spPr>
          <a:xfrm>
            <a:off x="4103688" y="0"/>
            <a:ext cx="5040312" cy="6873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1955800" cy="3298825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/>
              <a:t>Комплекс упражнений для офисных работников</a:t>
            </a:r>
            <a:endParaRPr lang="ru-RU" sz="2400" b="1" dirty="0"/>
          </a:p>
        </p:txBody>
      </p:sp>
      <p:pic>
        <p:nvPicPr>
          <p:cNvPr id="491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3463" y="0"/>
            <a:ext cx="698341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5584825" cy="1143000"/>
          </a:xfrm>
          <a:solidFill>
            <a:srgbClr val="EEF08E"/>
          </a:solidFill>
        </p:spPr>
        <p:txBody>
          <a:bodyPr/>
          <a:lstStyle/>
          <a:p>
            <a:pPr algn="ctr"/>
            <a:r>
              <a:rPr lang="ru-RU" b="1" smtClean="0"/>
              <a:t>Вводная гимнастика</a:t>
            </a:r>
          </a:p>
        </p:txBody>
      </p:sp>
      <p:sp>
        <p:nvSpPr>
          <p:cNvPr id="50178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50" cy="4525963"/>
          </a:xfrm>
          <a:solidFill>
            <a:srgbClr val="B9F7C8"/>
          </a:solidFill>
        </p:spPr>
        <p:txBody>
          <a:bodyPr/>
          <a:lstStyle/>
          <a:p>
            <a:pPr marL="36513" indent="0" algn="just">
              <a:buFont typeface="Wingdings 2" pitchFamily="18" charset="2"/>
              <a:buNone/>
            </a:pPr>
            <a:r>
              <a:rPr lang="ru-RU" sz="2400" smtClean="0"/>
              <a:t>Условия труда, рабочая поза могут неблагоприятно влиять на организм. В этих случаях рекомендуется включать упражнения, имеющие профилактическую направленность.</a:t>
            </a:r>
          </a:p>
          <a:p>
            <a:pPr marL="36513" indent="0" algn="just">
              <a:buFont typeface="Wingdings 2" pitchFamily="18" charset="2"/>
              <a:buNone/>
            </a:pPr>
            <a:endParaRPr lang="ru-RU" sz="2400" smtClean="0"/>
          </a:p>
          <a:p>
            <a:pPr marL="36513" indent="0" algn="just">
              <a:buFont typeface="Wingdings 2" pitchFamily="18" charset="2"/>
              <a:buNone/>
            </a:pPr>
            <a:r>
              <a:rPr lang="ru-RU" sz="2400" smtClean="0"/>
              <a:t>К примеру, работа, выполняемая с постоянным наклоном туловища вперед, может привести к повышенному искривлению позвоночника в грудной части, поэтому комплекс упражнений должен быть направлен на то, чтобы улучшать осанку и препятствовать появлению «круглой» спины.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solidFill>
            <a:srgbClr val="EEF08E"/>
          </a:solidFill>
        </p:spPr>
        <p:txBody>
          <a:bodyPr/>
          <a:lstStyle/>
          <a:p>
            <a:pPr algn="ctr"/>
            <a:r>
              <a:rPr lang="ru-RU" sz="3200" b="1" smtClean="0"/>
              <a:t>Методика внедрения ВГ в условиях промышленного производства</a:t>
            </a:r>
          </a:p>
        </p:txBody>
      </p:sp>
      <p:sp>
        <p:nvSpPr>
          <p:cNvPr id="51202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050" cy="5068888"/>
          </a:xfrm>
          <a:solidFill>
            <a:srgbClr val="B9F7C8"/>
          </a:solidFill>
        </p:spPr>
        <p:txBody>
          <a:bodyPr lIns="0" tIns="0" rIns="0" bIns="0"/>
          <a:lstStyle/>
          <a:p>
            <a:pPr marL="36513" indent="0" algn="just">
              <a:spcAft>
                <a:spcPts val="600"/>
              </a:spcAft>
              <a:buFont typeface="Wingdings 2" pitchFamily="18" charset="2"/>
              <a:buNone/>
            </a:pPr>
            <a:r>
              <a:rPr lang="en-US" sz="2000" b="1" smtClean="0"/>
              <a:t>l</a:t>
            </a:r>
            <a:r>
              <a:rPr lang="ru-RU" sz="2000" b="1" smtClean="0"/>
              <a:t> этап: </a:t>
            </a:r>
            <a:r>
              <a:rPr lang="ru-RU" sz="2000" smtClean="0"/>
              <a:t>изучается структура и технология производства, взаимосвязь цехов, служб и отделов, характер труда, основные профессии и рабочие позы, санитарно-гигиеническое состояние помещений, сменность работы предприятия и его подразделений.</a:t>
            </a:r>
          </a:p>
          <a:p>
            <a:pPr marL="36513" indent="0" algn="just">
              <a:buFont typeface="Wingdings 2" pitchFamily="18" charset="2"/>
              <a:buNone/>
            </a:pPr>
            <a:r>
              <a:rPr lang="en-US" sz="2000" b="1" smtClean="0"/>
              <a:t>ll</a:t>
            </a:r>
            <a:r>
              <a:rPr lang="ru-RU" sz="2000" b="1" smtClean="0"/>
              <a:t> этап</a:t>
            </a:r>
            <a:r>
              <a:rPr lang="ru-RU" sz="2000" smtClean="0"/>
              <a:t>: осуществляется организационно-методическая подготовка: </a:t>
            </a:r>
          </a:p>
          <a:p>
            <a:pPr marL="36513" indent="0" algn="just">
              <a:buFont typeface="Wingdings 2" pitchFamily="18" charset="2"/>
              <a:buNone/>
            </a:pPr>
            <a:r>
              <a:rPr lang="ru-RU" sz="2000" smtClean="0"/>
              <a:t>	- выбор состава общественного совета по производственной физкультуре,</a:t>
            </a:r>
          </a:p>
          <a:p>
            <a:pPr marL="36513" indent="0" algn="just">
              <a:buFont typeface="Wingdings 2" pitchFamily="18" charset="2"/>
              <a:buNone/>
            </a:pPr>
            <a:r>
              <a:rPr lang="ru-RU" sz="2000" smtClean="0"/>
              <a:t>	- проведение первичного анкетного опроса рабочих и служащих, бесед, лекций о влиянии всех форм производственной гимнастики на здоровье и работоспособность в течение рабочего дня,</a:t>
            </a:r>
          </a:p>
          <a:p>
            <a:pPr marL="36513" indent="0" algn="just">
              <a:buFont typeface="Wingdings 2" pitchFamily="18" charset="2"/>
              <a:buNone/>
            </a:pPr>
            <a:r>
              <a:rPr lang="ru-RU" sz="2000" smtClean="0"/>
              <a:t>	- подбор общественных инструкторов,</a:t>
            </a:r>
          </a:p>
          <a:p>
            <a:pPr marL="36513" indent="0" algn="just">
              <a:buFont typeface="Wingdings 2" pitchFamily="18" charset="2"/>
              <a:buNone/>
            </a:pPr>
            <a:r>
              <a:rPr lang="ru-RU" sz="2000" smtClean="0"/>
              <a:t>	- подготовка и проведение семинара с ними,</a:t>
            </a:r>
          </a:p>
          <a:p>
            <a:pPr marL="36513" indent="0" algn="just">
              <a:buFont typeface="Wingdings 2" pitchFamily="18" charset="2"/>
              <a:buNone/>
            </a:pPr>
            <a:r>
              <a:rPr lang="ru-RU" sz="2000" smtClean="0"/>
              <a:t>	- организация пропаганды и агитации с использованием стенной печати, радио, плакатов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6688" cy="1143000"/>
          </a:xfrm>
          <a:solidFill>
            <a:srgbClr val="EEF08E"/>
          </a:solidFill>
        </p:spPr>
        <p:txBody>
          <a:bodyPr/>
          <a:lstStyle/>
          <a:p>
            <a:pPr algn="ctr"/>
            <a:r>
              <a:rPr lang="ru-RU" sz="3200" b="1" smtClean="0">
                <a:solidFill>
                  <a:srgbClr val="000000"/>
                </a:solidFill>
              </a:rPr>
              <a:t>Методика внедрения ВГ в условиях промышленного производства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2588" cy="4525963"/>
          </a:xfrm>
          <a:solidFill>
            <a:srgbClr val="B9F7C8"/>
          </a:solidFill>
        </p:spPr>
        <p:txBody>
          <a:bodyPr>
            <a:normAutofit fontScale="92500" lnSpcReduction="20000"/>
          </a:bodyPr>
          <a:lstStyle/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en-US" sz="2800" dirty="0" err="1" smtClean="0"/>
              <a:t>lll</a:t>
            </a:r>
            <a:r>
              <a:rPr lang="ru-RU" sz="2800" dirty="0"/>
              <a:t> этап: издается приказ по предприятию об организации производственной гимнастики и утверждается общественный совет по производственной физкультуре</a:t>
            </a:r>
            <a:r>
              <a:rPr lang="ru-RU" sz="2800" dirty="0" smtClean="0"/>
              <a:t>.</a:t>
            </a:r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en-US" sz="2800" dirty="0" err="1" smtClean="0"/>
              <a:t>lV</a:t>
            </a:r>
            <a:r>
              <a:rPr lang="ru-RU" sz="2800" dirty="0"/>
              <a:t> этап: </a:t>
            </a:r>
            <a:r>
              <a:rPr lang="ru-RU" sz="2800" dirty="0" smtClean="0"/>
              <a:t>организуется </a:t>
            </a:r>
            <a:r>
              <a:rPr lang="ru-RU" sz="2800" dirty="0"/>
              <a:t>постоянно действующий семинар для актива, осуществляется работа по модификации комплексов производственной гимнастики, проводятся анкетные опросы рабочих и служащих, изучается эффективность производственной гимнастики, организуются соревнования между цехами, отделами и </a:t>
            </a:r>
            <a:r>
              <a:rPr lang="ru-RU" sz="2800" dirty="0" smtClean="0"/>
              <a:t>бригадами.</a:t>
            </a:r>
            <a:endParaRPr lang="ru-RU" sz="2800" dirty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467600" cy="65246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/>
              <a:t>Физическая культура в режиме рабочего дня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0825" y="765175"/>
            <a:ext cx="8291513" cy="4856163"/>
          </a:xfrm>
        </p:spPr>
        <p:txBody>
          <a:bodyPr lIns="0" tIns="0" rIns="0" bIns="0"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7200" dirty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2800" dirty="0"/>
          </a:p>
        </p:txBody>
      </p:sp>
      <p:pic>
        <p:nvPicPr>
          <p:cNvPr id="16387" name="Рисунок 5"/>
          <p:cNvPicPr>
            <a:picLocks noChangeAspect="1"/>
          </p:cNvPicPr>
          <p:nvPr/>
        </p:nvPicPr>
        <p:blipFill>
          <a:blip r:embed="rId2"/>
          <a:srcRect t="14400" b="10800"/>
          <a:stretch>
            <a:fillRect/>
          </a:stretch>
        </p:blipFill>
        <p:spPr bwMode="auto">
          <a:xfrm>
            <a:off x="-1588" y="1341438"/>
            <a:ext cx="9145588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706437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/>
              <a:t>Образец плаката по вводной гимнастике на предприятии</a:t>
            </a:r>
            <a:endParaRPr lang="ru-RU" sz="2400" b="1" dirty="0"/>
          </a:p>
        </p:txBody>
      </p:sp>
      <p:pic>
        <p:nvPicPr>
          <p:cNvPr id="5325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6988" y="700088"/>
            <a:ext cx="9078913" cy="6159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42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8913"/>
            <a:ext cx="9112250" cy="6069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52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5888"/>
            <a:ext cx="9144000" cy="6099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632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8913"/>
            <a:ext cx="9144000" cy="6099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734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688" y="188913"/>
            <a:ext cx="9086850" cy="6061075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837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188913"/>
            <a:ext cx="8999538" cy="6002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939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50" y="188913"/>
            <a:ext cx="9067800" cy="604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041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350" y="188913"/>
            <a:ext cx="9150350" cy="6102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4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04813"/>
            <a:ext cx="9144000" cy="6099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/>
              <a:t>Заключение</a:t>
            </a:r>
          </a:p>
        </p:txBody>
      </p:sp>
      <p:sp>
        <p:nvSpPr>
          <p:cNvPr id="62466" name="Объект 2"/>
          <p:cNvSpPr>
            <a:spLocks noGrp="1"/>
          </p:cNvSpPr>
          <p:nvPr>
            <p:ph idx="1"/>
          </p:nvPr>
        </p:nvSpPr>
        <p:spPr>
          <a:xfrm>
            <a:off x="250825" y="1268413"/>
            <a:ext cx="8220075" cy="4525962"/>
          </a:xfrm>
        </p:spPr>
        <p:txBody>
          <a:bodyPr/>
          <a:lstStyle/>
          <a:p>
            <a:pPr marL="36513" indent="0" algn="just">
              <a:buFont typeface="Wingdings 2" pitchFamily="18" charset="2"/>
              <a:buNone/>
            </a:pPr>
            <a:r>
              <a:rPr lang="ru-RU" sz="2100" smtClean="0"/>
              <a:t>	В основе положительного влияния физических упражнений на работоспособность лежат физиологические закономерности формирования рабочего стереотипа. </a:t>
            </a:r>
          </a:p>
          <a:p>
            <a:pPr marL="36513" indent="0" algn="just">
              <a:buFont typeface="Wingdings 2" pitchFamily="18" charset="2"/>
              <a:buNone/>
            </a:pPr>
            <a:r>
              <a:rPr lang="ru-RU" sz="2100" smtClean="0"/>
              <a:t>	Как известно, рабочий динамический стереотип формируется в период производственного обучения, когда осваиваются трудовые навыки. Однако при отсутствии подкрепления выработанные рефлексы ослабевают, стереотип расстраивается. Это происходит даже во время ночного и после рабочего отдыха.</a:t>
            </a:r>
          </a:p>
          <a:p>
            <a:pPr marL="36513" indent="0" algn="just">
              <a:buFont typeface="Wingdings 2" pitchFamily="18" charset="2"/>
              <a:buNone/>
            </a:pPr>
            <a:r>
              <a:rPr lang="ru-RU" sz="2100" smtClean="0"/>
              <a:t>	Поэтому основная задача производственной гимнастики – возобновление рабочего стереотипа в начале рабочей смены и сохранение его максимально продолжительное время в течение рабочего дня.</a:t>
            </a:r>
          </a:p>
          <a:p>
            <a:pPr marL="36513" indent="0" algn="just">
              <a:buFont typeface="Wingdings 2" pitchFamily="18" charset="2"/>
              <a:buNone/>
            </a:pPr>
            <a:r>
              <a:rPr lang="ru-RU" sz="2100" smtClean="0"/>
              <a:t>	Для этого применяется вводная гимнастика.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/>
              <a:t>Производственная физическая культура (ПФК), цель, задачи</a:t>
            </a:r>
            <a:endParaRPr lang="ru-RU" sz="3600" b="1" dirty="0"/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1575" t="18436" r="56944" b="41409"/>
          <a:stretch>
            <a:fillRect/>
          </a:stretch>
        </p:blipFill>
        <p:spPr>
          <a:xfrm>
            <a:off x="250825" y="1773238"/>
            <a:ext cx="4022725" cy="3384550"/>
          </a:xfrm>
        </p:spPr>
      </p:pic>
      <p:pic>
        <p:nvPicPr>
          <p:cNvPr id="17411" name="Рисунок 4"/>
          <p:cNvPicPr>
            <a:picLocks noChangeAspect="1"/>
          </p:cNvPicPr>
          <p:nvPr/>
        </p:nvPicPr>
        <p:blipFill>
          <a:blip r:embed="rId2"/>
          <a:srcRect l="45201" t="19400" r="1849" b="31400"/>
          <a:stretch>
            <a:fillRect/>
          </a:stretch>
        </p:blipFill>
        <p:spPr bwMode="auto">
          <a:xfrm>
            <a:off x="4140200" y="1773238"/>
            <a:ext cx="485616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467600" cy="1143000"/>
          </a:xfrm>
        </p:spPr>
        <p:txBody>
          <a:bodyPr/>
          <a:lstStyle/>
          <a:p>
            <a:pPr algn="ctr"/>
            <a:r>
              <a:rPr lang="ru-RU" sz="3600" b="1" smtClean="0"/>
              <a:t>Заключение</a:t>
            </a:r>
            <a:endParaRPr lang="ru-RU" sz="4000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268413"/>
            <a:ext cx="7643812" cy="4525962"/>
          </a:xfrm>
        </p:spPr>
        <p:txBody>
          <a:bodyPr>
            <a:normAutofit fontScale="92500" lnSpcReduction="10000"/>
          </a:bodyPr>
          <a:lstStyle/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600" dirty="0" smtClean="0"/>
              <a:t>	</a:t>
            </a:r>
            <a:r>
              <a:rPr lang="ru-RU" sz="2300" dirty="0" smtClean="0"/>
              <a:t>Вводная </a:t>
            </a:r>
            <a:r>
              <a:rPr lang="ru-RU" sz="2300" dirty="0"/>
              <a:t>гимнастика необходима для ускорения процесса врабатываемости, т. е. настройки определенных физиологических функций организма на работу. </a:t>
            </a:r>
            <a:endParaRPr lang="ru-RU" sz="2300" dirty="0" smtClean="0"/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300" dirty="0" smtClean="0"/>
              <a:t>	Упражнения </a:t>
            </a:r>
            <a:r>
              <a:rPr lang="ru-RU" sz="2300" dirty="0"/>
              <a:t>выполняются за </a:t>
            </a:r>
            <a:r>
              <a:rPr lang="ru-RU" sz="2300" dirty="0" smtClean="0"/>
              <a:t>5–7 </a:t>
            </a:r>
            <a:r>
              <a:rPr lang="ru-RU" sz="2300" dirty="0"/>
              <a:t>мин до начала работы непосредственно у рабочих мест</a:t>
            </a:r>
            <a:r>
              <a:rPr lang="ru-RU" sz="2300" dirty="0" smtClean="0"/>
              <a:t>.</a:t>
            </a:r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300" dirty="0" smtClean="0"/>
              <a:t>	В </a:t>
            </a:r>
            <a:r>
              <a:rPr lang="ru-RU" sz="2300" dirty="0"/>
              <a:t>комплексе используются движения, близкие к рабочим движениям и даже содержащие их элементы</a:t>
            </a:r>
            <a:r>
              <a:rPr lang="ru-RU" sz="2300" dirty="0" smtClean="0"/>
              <a:t>.</a:t>
            </a:r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300" dirty="0" smtClean="0"/>
              <a:t>	Целесообразно </a:t>
            </a:r>
            <a:r>
              <a:rPr lang="ru-RU" sz="2300" dirty="0"/>
              <a:t>выполнять упражнения с возрастающим темпом: от медленного до умеренного и затем до повышенного</a:t>
            </a:r>
            <a:r>
              <a:rPr lang="ru-RU" sz="2300" dirty="0" smtClean="0"/>
              <a:t>.</a:t>
            </a:r>
          </a:p>
          <a:p>
            <a:pPr marL="36576" indent="0" algn="just" fontAlgn="auto">
              <a:spcAft>
                <a:spcPts val="600"/>
              </a:spcAft>
              <a:buFont typeface="Wingdings 2"/>
              <a:buNone/>
              <a:defRPr/>
            </a:pPr>
            <a:r>
              <a:rPr lang="ru-RU" sz="2300" dirty="0" smtClean="0"/>
              <a:t>	Темп </a:t>
            </a:r>
            <a:r>
              <a:rPr lang="ru-RU" sz="2300" dirty="0"/>
              <a:t>должен несколько превышать средний темп работы.</a:t>
            </a:r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467600" cy="796925"/>
          </a:xfrm>
        </p:spPr>
        <p:txBody>
          <a:bodyPr/>
          <a:lstStyle/>
          <a:p>
            <a:pPr algn="ctr"/>
            <a:r>
              <a:rPr lang="ru-RU" sz="3200" b="1" smtClean="0"/>
              <a:t>Список использованной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268413"/>
            <a:ext cx="8147050" cy="5184775"/>
          </a:xfrm>
        </p:spPr>
        <p:txBody>
          <a:bodyPr>
            <a:normAutofit fontScale="62500" lnSpcReduction="20000"/>
          </a:bodyPr>
          <a:lstStyle/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</a:t>
            </a:r>
            <a:r>
              <a:rPr lang="ru-RU" sz="3200" dirty="0" smtClean="0"/>
              <a:t>1. </a:t>
            </a:r>
            <a:r>
              <a:rPr lang="ru-RU" sz="3200" dirty="0" err="1" smtClean="0"/>
              <a:t>Менхин</a:t>
            </a:r>
            <a:r>
              <a:rPr lang="ru-RU" sz="3200" dirty="0" smtClean="0"/>
              <a:t>, </a:t>
            </a:r>
            <a:r>
              <a:rPr lang="ru-RU" sz="3200" dirty="0"/>
              <a:t>Ю.В., </a:t>
            </a:r>
            <a:r>
              <a:rPr lang="ru-RU" sz="3200" dirty="0" err="1"/>
              <a:t>Менхин</a:t>
            </a:r>
            <a:r>
              <a:rPr lang="ru-RU" sz="3200" dirty="0"/>
              <a:t> А.В. Оздоровительная гимнастика: теория и методика. </a:t>
            </a:r>
            <a:r>
              <a:rPr lang="ru-RU" sz="3200" dirty="0" smtClean="0"/>
              <a:t>/ </a:t>
            </a:r>
            <a:r>
              <a:rPr lang="ru-RU" sz="3200" dirty="0" err="1" smtClean="0"/>
              <a:t>Ю.В.Менхин</a:t>
            </a:r>
            <a:r>
              <a:rPr lang="ru-RU" sz="3200" dirty="0" smtClean="0"/>
              <a:t>, </a:t>
            </a:r>
            <a:r>
              <a:rPr lang="ru-RU" sz="3200" dirty="0" err="1" smtClean="0"/>
              <a:t>А.В.Менхин</a:t>
            </a:r>
            <a:r>
              <a:rPr lang="ru-RU" sz="3200" dirty="0" smtClean="0"/>
              <a:t>. -Ростов </a:t>
            </a:r>
            <a:r>
              <a:rPr lang="ru-RU" sz="3200" dirty="0"/>
              <a:t>н/Д: Феникс, 2002. - 384 с</a:t>
            </a:r>
            <a:r>
              <a:rPr lang="ru-RU" sz="3200" dirty="0" smtClean="0"/>
              <a:t>.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	2. Организация </a:t>
            </a:r>
            <a:r>
              <a:rPr lang="ru-RU" sz="3200" dirty="0"/>
              <a:t>исследований и оценка эффективности производственной физической культуры. </a:t>
            </a:r>
            <a:r>
              <a:rPr lang="ru-RU" sz="3200" dirty="0" smtClean="0"/>
              <a:t>– Минск.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	3. Теория </a:t>
            </a:r>
            <a:r>
              <a:rPr lang="ru-RU" sz="3200" dirty="0"/>
              <a:t>оздоровительной физической культуры</a:t>
            </a:r>
            <a:r>
              <a:rPr lang="ru-RU" sz="3200" dirty="0" smtClean="0"/>
              <a:t>: курс </a:t>
            </a:r>
            <a:r>
              <a:rPr lang="ru-RU" sz="3200" dirty="0"/>
              <a:t>лекций / В.П. </a:t>
            </a:r>
            <a:r>
              <a:rPr lang="ru-RU" sz="3200" dirty="0" err="1"/>
              <a:t>Кривцун</a:t>
            </a:r>
            <a:r>
              <a:rPr lang="ru-RU" sz="3200" dirty="0"/>
              <a:t>, Л.Н. </a:t>
            </a:r>
            <a:r>
              <a:rPr lang="ru-RU" sz="3200" dirty="0" err="1"/>
              <a:t>Кривцун</a:t>
            </a:r>
            <a:r>
              <a:rPr lang="ru-RU" sz="3200" dirty="0"/>
              <a:t> - Левшина. - Витебск: УО «ВГУ им. П.М. </a:t>
            </a:r>
            <a:r>
              <a:rPr lang="ru-RU" sz="3200" dirty="0" err="1"/>
              <a:t>Машерова</a:t>
            </a:r>
            <a:r>
              <a:rPr lang="ru-RU" sz="3200" dirty="0"/>
              <a:t>», 2007. - 168 с</a:t>
            </a:r>
            <a:r>
              <a:rPr lang="ru-RU" sz="3200" dirty="0" smtClean="0"/>
              <a:t>.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	4. Учебно-методическое </a:t>
            </a:r>
            <a:r>
              <a:rPr lang="ru-RU" sz="3200" dirty="0"/>
              <a:t>пособие для студентов ИФК, слушателей ФПК, инструкторов по производственной гимнастике и специалистов физической культуры и спорта/Под редакцией Голубевой Г.Н.  – Набережные Челны: </a:t>
            </a:r>
            <a:r>
              <a:rPr lang="ru-RU" sz="3200" dirty="0" err="1"/>
              <a:t>КамГИФК</a:t>
            </a:r>
            <a:r>
              <a:rPr lang="ru-RU" sz="3200" dirty="0"/>
              <a:t>, 2003. –97с.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	5. Фурманов, </a:t>
            </a:r>
            <a:r>
              <a:rPr lang="ru-RU" sz="3200" dirty="0"/>
              <a:t>А.Г. Теоретические и </a:t>
            </a:r>
            <a:r>
              <a:rPr lang="ru-RU" sz="3200" dirty="0" err="1"/>
              <a:t>организационно­методические</a:t>
            </a:r>
            <a:r>
              <a:rPr lang="ru-RU" sz="3200" dirty="0"/>
              <a:t> основы производственной физической культуры: </a:t>
            </a:r>
            <a:r>
              <a:rPr lang="ru-RU" sz="3200" dirty="0" err="1"/>
              <a:t>Автореф</a:t>
            </a:r>
            <a:r>
              <a:rPr lang="ru-RU" sz="3200" dirty="0"/>
              <a:t>. </a:t>
            </a:r>
            <a:r>
              <a:rPr lang="ru-RU" sz="3200" dirty="0" err="1" smtClean="0"/>
              <a:t>дисс</a:t>
            </a:r>
            <a:r>
              <a:rPr lang="ru-RU" sz="3200" dirty="0" smtClean="0"/>
              <a:t>. </a:t>
            </a:r>
            <a:r>
              <a:rPr lang="ru-RU" sz="3200" dirty="0" err="1" smtClean="0"/>
              <a:t>д.п.н</a:t>
            </a:r>
            <a:r>
              <a:rPr lang="ru-RU" sz="3200" dirty="0"/>
              <a:t>. </a:t>
            </a:r>
            <a:r>
              <a:rPr lang="ru-RU" sz="3200" dirty="0" smtClean="0"/>
              <a:t>/ </a:t>
            </a:r>
            <a:r>
              <a:rPr lang="ru-RU" sz="3200" dirty="0" err="1" smtClean="0"/>
              <a:t>А.Г.Фурманов</a:t>
            </a:r>
            <a:r>
              <a:rPr lang="ru-RU" sz="3200" dirty="0" smtClean="0"/>
              <a:t>. – Минск, 1992. – 61 с.</a:t>
            </a:r>
          </a:p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	6. Фурманов, А.Г., </a:t>
            </a:r>
            <a:r>
              <a:rPr lang="ru-RU" sz="3200" dirty="0" err="1" smtClean="0"/>
              <a:t>Юспа</a:t>
            </a:r>
            <a:r>
              <a:rPr lang="ru-RU" sz="3200" dirty="0" smtClean="0"/>
              <a:t> М.Б. Оздоровительная физическая культура: Учебник для студентов вузов. / </a:t>
            </a:r>
            <a:r>
              <a:rPr lang="ru-RU" sz="3200" dirty="0" err="1" smtClean="0"/>
              <a:t>А.Г.Фурманов</a:t>
            </a:r>
            <a:r>
              <a:rPr lang="ru-RU" sz="3200" dirty="0" smtClean="0"/>
              <a:t>, </a:t>
            </a:r>
            <a:r>
              <a:rPr lang="ru-RU" sz="3200" dirty="0" err="1" smtClean="0"/>
              <a:t>М.Б.Юспа</a:t>
            </a:r>
            <a:r>
              <a:rPr lang="ru-RU" sz="3200" dirty="0" smtClean="0"/>
              <a:t>. – Минск: Тесей, 2003. – 238 с.</a:t>
            </a:r>
            <a:endParaRPr lang="ru-RU" sz="3200" dirty="0"/>
          </a:p>
          <a:p>
            <a:pPr marL="550926" indent="-51435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36576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468313" y="2349500"/>
            <a:ext cx="7467600" cy="1143000"/>
          </a:xfrm>
        </p:spPr>
        <p:txBody>
          <a:bodyPr/>
          <a:lstStyle/>
          <a:p>
            <a:pPr algn="ctr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467600" cy="101282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/>
              <a:t>Методические основы ПФК</a:t>
            </a:r>
            <a:endParaRPr lang="ru-RU" sz="3600" b="1" dirty="0"/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2126" t="15405" r="40953" b="9337"/>
          <a:stretch>
            <a:fillRect/>
          </a:stretch>
        </p:blipFill>
        <p:spPr>
          <a:xfrm>
            <a:off x="468313" y="1341438"/>
            <a:ext cx="4905375" cy="4824412"/>
          </a:xfrm>
        </p:spPr>
      </p:pic>
      <p:pic>
        <p:nvPicPr>
          <p:cNvPr id="18435" name="Рисунок 4"/>
          <p:cNvPicPr>
            <a:picLocks noChangeAspect="1"/>
          </p:cNvPicPr>
          <p:nvPr/>
        </p:nvPicPr>
        <p:blipFill>
          <a:blip r:embed="rId2"/>
          <a:srcRect l="60800" t="14799" r="2000" b="24600"/>
          <a:stretch>
            <a:fillRect/>
          </a:stretch>
        </p:blipFill>
        <p:spPr bwMode="auto">
          <a:xfrm>
            <a:off x="5795963" y="1341438"/>
            <a:ext cx="2835275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/>
          <p:cNvPicPr>
            <a:picLocks noChangeAspect="1"/>
          </p:cNvPicPr>
          <p:nvPr/>
        </p:nvPicPr>
        <p:blipFill>
          <a:blip r:embed="rId2"/>
          <a:srcRect l="64700" t="78799" r="4250" b="15601"/>
          <a:stretch>
            <a:fillRect/>
          </a:stretch>
        </p:blipFill>
        <p:spPr bwMode="auto">
          <a:xfrm>
            <a:off x="6030913" y="5097463"/>
            <a:ext cx="2365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4676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Производственная гимнастика</a:t>
            </a:r>
            <a:endParaRPr lang="ru-RU" sz="4000" dirty="0"/>
          </a:p>
        </p:txBody>
      </p:sp>
      <p:pic>
        <p:nvPicPr>
          <p:cNvPr id="19458" name="Picture 9" descr="115143477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 contrast="24000"/>
          </a:blip>
          <a:srcRect/>
          <a:stretch>
            <a:fillRect/>
          </a:stretch>
        </p:blipFill>
        <p:spPr>
          <a:xfrm>
            <a:off x="2987675" y="1557338"/>
            <a:ext cx="6054725" cy="4525962"/>
          </a:xfrm>
        </p:spPr>
      </p:pic>
      <p:sp>
        <p:nvSpPr>
          <p:cNvPr id="19459" name="Объект 2"/>
          <p:cNvSpPr txBox="1">
            <a:spLocks/>
          </p:cNvSpPr>
          <p:nvPr/>
        </p:nvSpPr>
        <p:spPr bwMode="auto">
          <a:xfrm>
            <a:off x="179388" y="1773238"/>
            <a:ext cx="28082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3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400"/>
              <a:t>Этот вид  оздоровительной физкультуры используется  в различных формах непосредственно на производствах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9625" cy="185896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/>
              <a:t>Производственная гимнастика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3357563"/>
            <a:ext cx="8137525" cy="2998787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36576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— </a:t>
            </a:r>
            <a:r>
              <a:rPr lang="ru-RU" dirty="0"/>
              <a:t>это комплексы специальных упражнений, применяемых в режиме рабочего дня, чтобы повысить общую и профессиональную работоспособность, а также с целью профилактики и восстановления.</a:t>
            </a: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33375"/>
            <a:ext cx="345598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r="6184" b="9337"/>
          <a:stretch>
            <a:fillRect/>
          </a:stretch>
        </p:blipFill>
        <p:spPr>
          <a:xfrm>
            <a:off x="-7938" y="0"/>
            <a:ext cx="920115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TM01859862[[fn=Поп-музыка]]</Template>
  <TotalTime>505</TotalTime>
  <Words>1364</Words>
  <Application>Microsoft Office PowerPoint</Application>
  <PresentationFormat>Экран (4:3)</PresentationFormat>
  <Paragraphs>159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52</vt:i4>
      </vt:variant>
    </vt:vector>
  </HeadingPairs>
  <TitlesOfParts>
    <vt:vector size="63" baseType="lpstr">
      <vt:lpstr>Arial</vt:lpstr>
      <vt:lpstr>Franklin Gothic Book</vt:lpstr>
      <vt:lpstr>Wingdings 2</vt:lpstr>
      <vt:lpstr>Calibri</vt:lpstr>
      <vt:lpstr>Times New Roman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Содержание</vt:lpstr>
      <vt:lpstr>Введение</vt:lpstr>
      <vt:lpstr>Физическая культура в режиме рабочего дня</vt:lpstr>
      <vt:lpstr>Производственная физическая культура (ПФК), цель, задачи</vt:lpstr>
      <vt:lpstr>Методические основы ПФК</vt:lpstr>
      <vt:lpstr>Производственная гимнастика</vt:lpstr>
      <vt:lpstr>Производственная гимнастика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Физические упражнения во время обеденного перерыва </vt:lpstr>
      <vt:lpstr>Вводная гимнастика </vt:lpstr>
      <vt:lpstr>Вводная гимнастика</vt:lpstr>
      <vt:lpstr>Слайд 22</vt:lpstr>
      <vt:lpstr>Слайд 23</vt:lpstr>
      <vt:lpstr>Правила вводной гимнастики</vt:lpstr>
      <vt:lpstr>Она необходима особенно в тех видах производственной деятельности, которые связаны с длительным сохранением сидячей рабочей позы и точностью выполнения мелких механических операций.</vt:lpstr>
      <vt:lpstr>В качестве ориентира может быть рекомендована следующая схема: </vt:lpstr>
      <vt:lpstr>Характеристика средств вводной гимнастики</vt:lpstr>
      <vt:lpstr>1-ая группа - потягивания</vt:lpstr>
      <vt:lpstr>2-ая группа – наклоны в сторону</vt:lpstr>
      <vt:lpstr>3-я группа - приседания, выпады, прыжки, ходьба и бег</vt:lpstr>
      <vt:lpstr>4-ая группа - наклоны вперед и наклоны вперед с поворотом туловища</vt:lpstr>
      <vt:lpstr>Характеристика средств вводной гимнастики</vt:lpstr>
      <vt:lpstr>Комплекс вводной гимнастики</vt:lpstr>
      <vt:lpstr>Примерный комплекс вводной гимнастики для лиц, занятых малоподвижным трудом</vt:lpstr>
      <vt:lpstr>Примерный комплекс вводной гимнастики для лиц, занятых малоподвижным трудом</vt:lpstr>
      <vt:lpstr>Комплекс упражнений для офисных работников</vt:lpstr>
      <vt:lpstr>Вводная гимнастика</vt:lpstr>
      <vt:lpstr>Методика внедрения ВГ в условиях промышленного производства</vt:lpstr>
      <vt:lpstr>Методика внедрения ВГ в условиях промышленного производства</vt:lpstr>
      <vt:lpstr>Образец плаката по вводной гимнастике на предприятии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Заключение</vt:lpstr>
      <vt:lpstr>Заключение</vt:lpstr>
      <vt:lpstr>Список использованной литературы</vt:lpstr>
      <vt:lpstr>Слайд 52</vt:lpstr>
    </vt:vector>
  </TitlesOfParts>
  <Company>SPecialiST RePack, SanBuild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республики беларусь Учреждение образования «»</dc:title>
  <dc:creator>Храпко</dc:creator>
  <cp:lastModifiedBy>User</cp:lastModifiedBy>
  <cp:revision>111</cp:revision>
  <dcterms:created xsi:type="dcterms:W3CDTF">2016-04-06T19:18:00Z</dcterms:created>
  <dcterms:modified xsi:type="dcterms:W3CDTF">2016-06-02T05:11:48Z</dcterms:modified>
</cp:coreProperties>
</file>