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083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47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037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421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0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32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492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0164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9268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8732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47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913414A-777E-42AF-9123-AE01F29D0A54}" type="datetimeFigureOut">
              <a:rPr lang="ru-RU" smtClean="0"/>
              <a:t>03.06.2024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B92799B-A612-41B0-A0F8-60AC062FE19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002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CF0FA8-0775-4EFA-AC97-9B8BC217C5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77179" y="758952"/>
            <a:ext cx="10058400" cy="356616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/>
              <a:t>Технологические платформы для управления большими данными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203978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668D9-C86D-4D45-AC12-3CDE62B2B6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876372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критерия выбора платформ: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1E661C-7326-4D9D-9539-31EA04EE70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246051"/>
            <a:ext cx="8659279" cy="3276814"/>
          </a:xfrm>
        </p:spPr>
        <p:txBody>
          <a:bodyPr>
            <a:normAutofit/>
          </a:bodyPr>
          <a:lstStyle/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быстродействие.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Способность вмещать и обрабатывать огромные объемы данных.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Совместимость с имеющимися инструментами.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Опора на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Hadoop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повышение эффективности этой платформы.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Оказание помощи аналитикам. </a:t>
            </a:r>
          </a:p>
          <a:p>
            <a:pPr lvl="0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функций расширенной аналитики. </a:t>
            </a:r>
          </a:p>
        </p:txBody>
      </p:sp>
    </p:spTree>
    <p:extLst>
      <p:ext uri="{BB962C8B-B14F-4D97-AF65-F5344CB8AC3E}">
        <p14:creationId xmlns:p14="http://schemas.microsoft.com/office/powerpoint/2010/main" val="3336306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DADE1-05BB-40D4-9B22-6D4DDB8B3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76984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Hadoop</a:t>
            </a:r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состоит из основных 4-х модулей: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73E5A7D-58B7-4F59-9A8D-981116ADD66A}"/>
              </a:ext>
            </a:extLst>
          </p:cNvPr>
          <p:cNvSpPr/>
          <p:nvPr/>
        </p:nvSpPr>
        <p:spPr>
          <a:xfrm>
            <a:off x="1097280" y="2074999"/>
            <a:ext cx="24537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Hadoop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Common</a:t>
            </a:r>
            <a:endParaRPr lang="ru-RU" sz="24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70FCD2B-92EC-4276-8E4D-6C640F873122}"/>
              </a:ext>
            </a:extLst>
          </p:cNvPr>
          <p:cNvSpPr/>
          <p:nvPr/>
        </p:nvSpPr>
        <p:spPr>
          <a:xfrm>
            <a:off x="5830512" y="3198167"/>
            <a:ext cx="52020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HDFS -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Hadoop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Distributed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F2E17A81-931D-4DD7-91C5-C2CC8BA9305E}"/>
              </a:ext>
            </a:extLst>
          </p:cNvPr>
          <p:cNvSpPr/>
          <p:nvPr/>
        </p:nvSpPr>
        <p:spPr>
          <a:xfrm>
            <a:off x="541538" y="2192784"/>
            <a:ext cx="417250" cy="221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65F6A7F3-636F-4568-8EA2-9315DECABD39}"/>
              </a:ext>
            </a:extLst>
          </p:cNvPr>
          <p:cNvSpPr/>
          <p:nvPr/>
        </p:nvSpPr>
        <p:spPr>
          <a:xfrm>
            <a:off x="5106140" y="3318028"/>
            <a:ext cx="417250" cy="221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: вправо 7">
            <a:extLst>
              <a:ext uri="{FF2B5EF4-FFF2-40B4-BE49-F238E27FC236}">
                <a16:creationId xmlns:a16="http://schemas.microsoft.com/office/drawing/2014/main" id="{BE2B2858-677D-42CD-B653-B3DA99E9129A}"/>
              </a:ext>
            </a:extLst>
          </p:cNvPr>
          <p:cNvSpPr/>
          <p:nvPr/>
        </p:nvSpPr>
        <p:spPr>
          <a:xfrm>
            <a:off x="535619" y="4443275"/>
            <a:ext cx="417250" cy="221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5E6FC0CC-A481-425C-962A-4A10EABED9F1}"/>
              </a:ext>
            </a:extLst>
          </p:cNvPr>
          <p:cNvSpPr/>
          <p:nvPr/>
        </p:nvSpPr>
        <p:spPr>
          <a:xfrm>
            <a:off x="5413262" y="5423515"/>
            <a:ext cx="417250" cy="221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61306CE-6B67-4DB4-9685-6B6146CC4F49}"/>
              </a:ext>
            </a:extLst>
          </p:cNvPr>
          <p:cNvSpPr/>
          <p:nvPr/>
        </p:nvSpPr>
        <p:spPr>
          <a:xfrm>
            <a:off x="1029511" y="4354191"/>
            <a:ext cx="48010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YARN -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Another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Resource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Negotiator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B5BC0AB-C03F-4A43-AE00-F6D7095EFAF3}"/>
              </a:ext>
            </a:extLst>
          </p:cNvPr>
          <p:cNvSpPr/>
          <p:nvPr/>
        </p:nvSpPr>
        <p:spPr>
          <a:xfrm>
            <a:off x="5937029" y="5334431"/>
            <a:ext cx="23647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Hadoop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MapReduce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78811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4CCD3D5-8376-45B8-BFFB-98865181E143}"/>
              </a:ext>
            </a:extLst>
          </p:cNvPr>
          <p:cNvSpPr/>
          <p:nvPr/>
        </p:nvSpPr>
        <p:spPr>
          <a:xfrm>
            <a:off x="1097280" y="259644"/>
            <a:ext cx="6158144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Суть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MapReduce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состоит в разделении информационного массива на части, параллельной обработки каждой части на отдельном узле и финального объединения всех результатов.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6E6E1EB-AB54-4DCC-915F-4CB8B957245A}"/>
              </a:ext>
            </a:extLst>
          </p:cNvPr>
          <p:cNvSpPr/>
          <p:nvPr/>
        </p:nvSpPr>
        <p:spPr>
          <a:xfrm>
            <a:off x="5311806" y="2827044"/>
            <a:ext cx="552783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Программы, использующие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MapReduce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, автоматически распараллеливаются и исполняются на распределенных узлах кластера, при этом исполнительная система сама заботится о деталях реализации. Благодаря этому программисты могут легко и эффективно использовать ресурсы распределённых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Big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Calibri" panose="020F0502020204030204" pitchFamily="34" charset="0"/>
              </a:rPr>
              <a:t>Data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 систем.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27150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217CD4C-1E2C-46A6-9814-C8FA466F63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949089"/>
            <a:ext cx="10058400" cy="402336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Репликация обеспечивает сохранность данных при отказе отдельных узлов кластера, который состоит из двух типов серверов:</a:t>
            </a:r>
          </a:p>
          <a:p>
            <a:pPr lvl="0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master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главный узел, отвечающий за управление метаданными и координацию между узлами;</a:t>
            </a:r>
          </a:p>
          <a:p>
            <a:pPr lvl="0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tablet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разбивают данные на логические разделы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tablets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– сегменты таблиц.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D265131-0AE6-486C-8342-723D8C963881}"/>
              </a:ext>
            </a:extLst>
          </p:cNvPr>
          <p:cNvSpPr/>
          <p:nvPr/>
        </p:nvSpPr>
        <p:spPr>
          <a:xfrm>
            <a:off x="5599039" y="4233785"/>
            <a:ext cx="6096001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с точки зрения пользователя данные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Кudu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хранятся в таблицах с четко заданной структурой, что нетипично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NoSQL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-СУБД. Пользователь должен задать столбцы, их типы, определить первичные ключи и политику разбиения на разделы.</a:t>
            </a: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7B06C4BB-67D0-4AC8-BBB1-45D4E8A0D5B9}"/>
              </a:ext>
            </a:extLst>
          </p:cNvPr>
          <p:cNvSpPr/>
          <p:nvPr/>
        </p:nvSpPr>
        <p:spPr>
          <a:xfrm>
            <a:off x="781235" y="1961965"/>
            <a:ext cx="285565" cy="1420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: вправо 5">
            <a:extLst>
              <a:ext uri="{FF2B5EF4-FFF2-40B4-BE49-F238E27FC236}">
                <a16:creationId xmlns:a16="http://schemas.microsoft.com/office/drawing/2014/main" id="{257A70DA-8991-49A3-95B8-64587B9D11EE}"/>
              </a:ext>
            </a:extLst>
          </p:cNvPr>
          <p:cNvSpPr/>
          <p:nvPr/>
        </p:nvSpPr>
        <p:spPr>
          <a:xfrm>
            <a:off x="781234" y="2744680"/>
            <a:ext cx="285565" cy="1420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43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18FA5-320C-49BD-A9FF-7C4CE412B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Ключевым преимуществом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Кликхаус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считается высокая скорость выполнения SQL-запросов на чтение (OLAP-сценарий), которая обеспечивается благодаря следующим архитектурным особенностям: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FF56E-9356-4B6A-8873-A5C38F4AE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+mj-lt"/>
              <a:buAutoNum type="arabicPeriod"/>
            </a:pP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столбцовое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хранение данных, что позволяет считывать данные только из нужных колонок и эффективно сжимать однотипную информацию;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физическая сортировка данных по первичному ключу позволяет быстро получать конкретные значения или диапазонов;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векторные вычисления по кусочкам столбцов снижают издержки на диспетчеризацию и позволяют более эффективно использовать CPU;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распараллеливание операций как в пределах одного сервера на несколько процессорных ядер, так и в рамках распределенных вычислений на кластере за счет механизма </a:t>
            </a:r>
            <a:r>
              <a:rPr lang="ru-RU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шардирования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поддержка приближенных вычислений на части выборки, что снижает число обращений к жесткому диску и еще больше повышает скорость обработки данных.</a:t>
            </a:r>
          </a:p>
        </p:txBody>
      </p:sp>
    </p:spTree>
    <p:extLst>
      <p:ext uri="{BB962C8B-B14F-4D97-AF65-F5344CB8AC3E}">
        <p14:creationId xmlns:p14="http://schemas.microsoft.com/office/powerpoint/2010/main" val="1103858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897306-741D-44A6-9EA6-8B2D70BD3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3712" y="428645"/>
            <a:ext cx="9751232" cy="1275868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Hadoop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свободно распространяемый набор утилит, библиотек и фреймворк для разработки и выполнения распределённых программ, работающих на кластерах из сотен и тысяч узлов. Считается одной из основополагающих технологий больших данных.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Что такое Hadoop, где и зачем используется - хадуп для чайников">
            <a:extLst>
              <a:ext uri="{FF2B5EF4-FFF2-40B4-BE49-F238E27FC236}">
                <a16:creationId xmlns:a16="http://schemas.microsoft.com/office/drawing/2014/main" id="{15C74572-633D-4F04-84FD-9E1865F3E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061" y="2321927"/>
            <a:ext cx="6220798" cy="2844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3017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9B3516-F83C-4750-BB9C-07934A5B3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MapReduce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модель распределённых параллельных вычислений в компьютерных кластерах, представленная компанией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Google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Согласно этой модели приложение разделяется на большое количество одинаковых элементарных заданий, выполняемых на узлах кластера и затем естественным образом сводимых в конечный результат.</a:t>
            </a:r>
          </a:p>
        </p:txBody>
      </p:sp>
      <p:pic>
        <p:nvPicPr>
          <p:cNvPr id="5" name="Рисунок 4" descr="MapReduce">
            <a:extLst>
              <a:ext uri="{FF2B5EF4-FFF2-40B4-BE49-F238E27FC236}">
                <a16:creationId xmlns:a16="http://schemas.microsoft.com/office/drawing/2014/main" id="{FCF3DFC2-3083-494E-9D57-631DFFC87B8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447" y="2277084"/>
            <a:ext cx="6272740" cy="31471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3605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5E9116-837F-4F43-B93D-F9091A9B4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NoSQL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(от англ.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Only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SQL, не только SQL) — общий термин для различных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нереляционных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баз данных и хранилищ, не обозначает какую-либо одну конкретную технологию или продукт. Обычные реляционные базы данных хорошо подходят для достаточно быстрых и однотипных запросов, а на сложных и гибко построенных запросах, характерных для больших данных, нагрузка превышает разумные пределы и использование СУБД становится неэффективным.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NoSQL-базы данных">
            <a:extLst>
              <a:ext uri="{FF2B5EF4-FFF2-40B4-BE49-F238E27FC236}">
                <a16:creationId xmlns:a16="http://schemas.microsoft.com/office/drawing/2014/main" id="{F08B44F1-4EC7-4EDA-9C09-D6078B0CCA3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1481" y="2556768"/>
            <a:ext cx="6670274" cy="29881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25129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3340CB-804F-470F-A6F0-1D53768F8E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48575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NoSQL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решения принято делить на 4 типа: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:a16="http://schemas.microsoft.com/office/drawing/2014/main" id="{2C4F2B57-312D-4EDB-8C5F-D0462F722F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705543"/>
              </p:ext>
            </p:extLst>
          </p:nvPr>
        </p:nvGraphicFramePr>
        <p:xfrm>
          <a:off x="1605870" y="2571478"/>
          <a:ext cx="8443652" cy="1715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1826">
                  <a:extLst>
                    <a:ext uri="{9D8B030D-6E8A-4147-A177-3AD203B41FA5}">
                      <a16:colId xmlns:a16="http://schemas.microsoft.com/office/drawing/2014/main" val="734180156"/>
                    </a:ext>
                  </a:extLst>
                </a:gridCol>
                <a:gridCol w="4221826">
                  <a:extLst>
                    <a:ext uri="{9D8B030D-6E8A-4147-A177-3AD203B41FA5}">
                      <a16:colId xmlns:a16="http://schemas.microsoft.com/office/drawing/2014/main" val="424625819"/>
                    </a:ext>
                  </a:extLst>
                </a:gridCol>
              </a:tblGrid>
              <a:tr h="108590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1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. Ключ-значение (</a:t>
                      </a:r>
                      <a:r>
                        <a:rPr lang="ru-RU" sz="1800" dirty="0" err="1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Key-value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2. Документно-ориентированное хранилище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23619"/>
                  </a:ext>
                </a:extLst>
              </a:tr>
              <a:tr h="62913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3. Колоночное хранилище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4. </a:t>
                      </a:r>
                      <a:r>
                        <a:rPr lang="ru-RU" sz="1800" dirty="0" err="1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Графовое</a:t>
                      </a:r>
                      <a:r>
                        <a:rPr lang="ru-RU" sz="1800" dirty="0"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 хранилище</a:t>
                      </a:r>
                      <a:endParaRPr lang="ru-RU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539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666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9BBD16-2FD8-43F8-9784-0CE5B678D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Apache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Kudu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колоночное хранилище данных в экосистеме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Apache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Hadoop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нереляционная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СУБД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NoSQL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 открытым исходным кодом от компании 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Cloudera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для оперативной аналитики быстро меняющихся данных в режиме реального времени.</a:t>
            </a:r>
          </a:p>
        </p:txBody>
      </p:sp>
      <p:pic>
        <p:nvPicPr>
          <p:cNvPr id="2050" name="Picture 2" descr="Kudu – новый движок хранения данных в экосистеме Hadoop / Хабр">
            <a:extLst>
              <a:ext uri="{FF2B5EF4-FFF2-40B4-BE49-F238E27FC236}">
                <a16:creationId xmlns:a16="http://schemas.microsoft.com/office/drawing/2014/main" id="{6DDB83A5-37D9-4624-87D0-524BE3BD5A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259" y="2198333"/>
            <a:ext cx="5135362" cy="376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43285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E38F30-80B0-4140-9C02-FEFA5CA0A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000659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Основными областями применения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Apache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Kudu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считаются следующие варианты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систем: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9BF6B7-60DB-4E62-A014-8C5EB8A2C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139517"/>
            <a:ext cx="9378370" cy="3321203"/>
          </a:xfrm>
        </p:spPr>
        <p:txBody>
          <a:bodyPr>
            <a:normAutofit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приложения для генерации отчетов, когда поступающие данные должны быть немедленно доступны для конечных пользователей;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временных рядов, где требуется одновременно поддерживать общие запросы к большим объемам исторических данных и быструю обработку подробных обращений к отдельной сущности;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прогнозирование будущего для принятия решений в режиме реального времени с периодическим обновлением прогнозной модели на основе всех исторических данных.</a:t>
            </a: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4520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322461-9CD6-46AA-AEC6-15700B52C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ClickHouse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– колоночная реляционная СУБД с открытым исходным кодом от компании Яндекс для быстрой обработки аналитических SQL-запросов на структурированных больших данных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Big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в режиме реального времени.</a:t>
            </a:r>
          </a:p>
        </p:txBody>
      </p:sp>
      <p:pic>
        <p:nvPicPr>
          <p:cNvPr id="4098" name="Picture 2" descr="Яндекс открывает ClickHouse / Хабр">
            <a:extLst>
              <a:ext uri="{FF2B5EF4-FFF2-40B4-BE49-F238E27FC236}">
                <a16:creationId xmlns:a16="http://schemas.microsoft.com/office/drawing/2014/main" id="{E3587810-AB5A-47EC-A213-0489FD70F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2243138"/>
            <a:ext cx="6953250" cy="237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56718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3FF146-B40E-46C9-8F98-B8434F574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63527"/>
            <a:ext cx="10058400" cy="1450757"/>
          </a:xfrm>
        </p:spPr>
        <p:txBody>
          <a:bodyPr>
            <a:normAutofit/>
          </a:bodyPr>
          <a:lstStyle/>
          <a:p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ClickHouse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наиболее востребован в следующих областях: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5FAFDA-5773-4C9F-80A7-C91C0678E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2556768"/>
            <a:ext cx="8330805" cy="2344659"/>
          </a:xfrm>
        </p:spPr>
        <p:txBody>
          <a:bodyPr>
            <a:normAutofit fontScale="70000" lnSpcReduction="20000"/>
          </a:bodyPr>
          <a:lstStyle/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веб-аналитика и контекстная реклама;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real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time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мониторинг бизнес-метрик, например, анализ потребительского поведения на сайте;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интерактивное взаимодействие с пользователями, к примеру, онлайн-игры;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технических показателей, в т.ч. интернет вещей (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Internet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Things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корпоративных хранилищ данных, например, как это сделано в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Ситимобил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7647107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24</TotalTime>
  <Words>496</Words>
  <Application>Microsoft Office PowerPoint</Application>
  <PresentationFormat>Широкоэкранный</PresentationFormat>
  <Paragraphs>45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Calibri</vt:lpstr>
      <vt:lpstr>Calibri Light</vt:lpstr>
      <vt:lpstr>Times New Roman</vt:lpstr>
      <vt:lpstr>Ретро</vt:lpstr>
      <vt:lpstr>Технологические платформы для управления большими данными</vt:lpstr>
      <vt:lpstr>Hadoop — свободно распространяемый набор утилит, библиотек и фреймворк для разработки и выполнения распределённых программ, работающих на кластерах из сотен и тысяч узлов. Считается одной из основополагающих технологий больших данных. </vt:lpstr>
      <vt:lpstr>MapReduce — модель распределённых параллельных вычислений в компьютерных кластерах, представленная компанией Google. Согласно этой модели приложение разделяется на большое количество одинаковых элементарных заданий, выполняемых на узлах кластера и затем естественным образом сводимых в конечный результат.</vt:lpstr>
      <vt:lpstr>NoSQL (от англ. Not Only SQL, не только SQL) — общий термин для различных нереляционных баз данных и хранилищ, не обозначает какую-либо одну конкретную технологию или продукт. Обычные реляционные базы данных хорошо подходят для достаточно быстрых и однотипных запросов, а на сложных и гибко построенных запросах, характерных для больших данных, нагрузка превышает разумные пределы и использование СУБД становится неэффективным. </vt:lpstr>
      <vt:lpstr>Все NoSQL решения принято делить на 4 типа:</vt:lpstr>
      <vt:lpstr>Apache Kudu – это колоночное хранилище данных в экосистеме Apache Hadoop, нереляционная СУБД (NoSQL) с открытым исходным кодом от компании Cloudera для оперативной аналитики быстро меняющихся данных в режиме реального времени.</vt:lpstr>
      <vt:lpstr>Основными областями применения Apache Kudu считаются следующие варианты Big Data систем: </vt:lpstr>
      <vt:lpstr>ClickHouse – колоночная реляционная СУБД с открытым исходным кодом от компании Яндекс для быстрой обработки аналитических SQL-запросов на структурированных больших данных (Big Data) в режиме реального времени.</vt:lpstr>
      <vt:lpstr>ClickHouse наиболее востребован в следующих областях:</vt:lpstr>
      <vt:lpstr>Основные критерия выбора платформ:</vt:lpstr>
      <vt:lpstr>Hadoop состоит из основных 4-х модулей:</vt:lpstr>
      <vt:lpstr>Презентация PowerPoint</vt:lpstr>
      <vt:lpstr>Презентация PowerPoint</vt:lpstr>
      <vt:lpstr>Ключевым преимуществом Кликхаус считается высокая скорость выполнения SQL-запросов на чтение (OLAP-сценарий), которая обеспечивается благодаря следующим архитектурным особенностям: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Технологические платформы для управления большими данными</dc:title>
  <dc:creator>veronika satsevich</dc:creator>
  <cp:lastModifiedBy>pc</cp:lastModifiedBy>
  <cp:revision>4</cp:revision>
  <dcterms:created xsi:type="dcterms:W3CDTF">2021-12-22T12:34:14Z</dcterms:created>
  <dcterms:modified xsi:type="dcterms:W3CDTF">2024-06-03T16:20:48Z</dcterms:modified>
</cp:coreProperties>
</file>