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0" r:id="rId1"/>
  </p:sldMasterIdLst>
  <p:notesMasterIdLst>
    <p:notesMasterId r:id="rId14"/>
  </p:notesMasterIdLst>
  <p:sldIdLst>
    <p:sldId id="256" r:id="rId2"/>
    <p:sldId id="259" r:id="rId3"/>
    <p:sldId id="265" r:id="rId4"/>
    <p:sldId id="262" r:id="rId5"/>
    <p:sldId id="293" r:id="rId6"/>
    <p:sldId id="304" r:id="rId7"/>
    <p:sldId id="294" r:id="rId8"/>
    <p:sldId id="276" r:id="rId9"/>
    <p:sldId id="283" r:id="rId10"/>
    <p:sldId id="295" r:id="rId11"/>
    <p:sldId id="284" r:id="rId12"/>
    <p:sldId id="296" r:id="rId13"/>
  </p:sldIdLst>
  <p:sldSz cx="12192000" cy="6858000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84871" cy="502755"/>
          </a:xfrm>
          <a:prstGeom prst="rect">
            <a:avLst/>
          </a:prstGeom>
        </p:spPr>
        <p:txBody>
          <a:bodyPr vert="horz" lIns="96612" tIns="48306" rIns="96612" bIns="48306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9" y="1"/>
            <a:ext cx="2984871" cy="502755"/>
          </a:xfrm>
          <a:prstGeom prst="rect">
            <a:avLst/>
          </a:prstGeom>
        </p:spPr>
        <p:txBody>
          <a:bodyPr vert="horz" lIns="96612" tIns="48306" rIns="96612" bIns="48306" rtlCol="0"/>
          <a:lstStyle>
            <a:lvl1pPr algn="r">
              <a:defRPr sz="1300"/>
            </a:lvl1pPr>
          </a:lstStyle>
          <a:p>
            <a:fld id="{BF3BB8D2-03D2-4BA2-B964-E81060B809FC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2" tIns="48306" rIns="96612" bIns="4830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822269"/>
            <a:ext cx="5510530" cy="3945493"/>
          </a:xfrm>
          <a:prstGeom prst="rect">
            <a:avLst/>
          </a:prstGeom>
        </p:spPr>
        <p:txBody>
          <a:bodyPr vert="horz" lIns="96612" tIns="48306" rIns="96612" bIns="48306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517547"/>
            <a:ext cx="2984871" cy="502754"/>
          </a:xfrm>
          <a:prstGeom prst="rect">
            <a:avLst/>
          </a:prstGeom>
        </p:spPr>
        <p:txBody>
          <a:bodyPr vert="horz" lIns="96612" tIns="48306" rIns="96612" bIns="48306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9" y="9517547"/>
            <a:ext cx="2984871" cy="502754"/>
          </a:xfrm>
          <a:prstGeom prst="rect">
            <a:avLst/>
          </a:prstGeom>
        </p:spPr>
        <p:txBody>
          <a:bodyPr vert="horz" lIns="96612" tIns="48306" rIns="96612" bIns="48306" rtlCol="0" anchor="b"/>
          <a:lstStyle>
            <a:lvl1pPr algn="r">
              <a:defRPr sz="1300"/>
            </a:lvl1pPr>
          </a:lstStyle>
          <a:p>
            <a:fld id="{2BADC102-A41B-41C5-8431-3FE01B7598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8649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ADC102-A41B-41C5-8431-3FE01B75986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59292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ADC102-A41B-41C5-8431-3FE01B75986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9444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BD5FED67-DC2F-4BDF-864F-4C7DC746D96C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DE6372CA-59CD-4900-A76F-E0FEE2BEBC07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007972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FED67-DC2F-4BDF-864F-4C7DC746D96C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372CA-59CD-4900-A76F-E0FEE2BEB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94702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FED67-DC2F-4BDF-864F-4C7DC746D96C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372CA-59CD-4900-A76F-E0FEE2BEB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9077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FED67-DC2F-4BDF-864F-4C7DC746D96C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372CA-59CD-4900-A76F-E0FEE2BEB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747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D5FED67-DC2F-4BDF-864F-4C7DC746D96C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E6372CA-59CD-4900-A76F-E0FEE2BEBC07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27821795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FED67-DC2F-4BDF-864F-4C7DC746D96C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372CA-59CD-4900-A76F-E0FEE2BEB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78316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FED67-DC2F-4BDF-864F-4C7DC746D96C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372CA-59CD-4900-A76F-E0FEE2BEB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0453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FED67-DC2F-4BDF-864F-4C7DC746D96C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372CA-59CD-4900-A76F-E0FEE2BEB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8566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FED67-DC2F-4BDF-864F-4C7DC746D96C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372CA-59CD-4900-A76F-E0FEE2BEB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9043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D5FED67-DC2F-4BDF-864F-4C7DC746D96C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E6372CA-59CD-4900-A76F-E0FEE2BEBC0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1643147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D5FED67-DC2F-4BDF-864F-4C7DC746D96C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E6372CA-59CD-4900-A76F-E0FEE2BEBC0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561028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BD5FED67-DC2F-4BDF-864F-4C7DC746D96C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DE6372CA-59CD-4900-A76F-E0FEE2BEBC0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253495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68">
          <p15:clr>
            <a:srgbClr val="F26B43"/>
          </p15:clr>
        </p15:guide>
        <p15:guide id="2" orient="horz" pos="1440">
          <p15:clr>
            <a:srgbClr val="F26B43"/>
          </p15:clr>
        </p15:guide>
        <p15:guide id="3" orient="horz" pos="3696">
          <p15:clr>
            <a:srgbClr val="F26B43"/>
          </p15:clr>
        </p15:guide>
        <p15:guide id="4" orient="horz" pos="432">
          <p15:clr>
            <a:srgbClr val="F26B43"/>
          </p15:clr>
        </p15:guide>
        <p15:guide id="5" orient="horz" pos="1512">
          <p15:clr>
            <a:srgbClr val="F26B43"/>
          </p15:clr>
        </p15:guide>
        <p15:guide id="6" pos="6912">
          <p15:clr>
            <a:srgbClr val="F26B43"/>
          </p15:clr>
        </p15:guide>
        <p15:guide id="7" pos="936">
          <p15:clr>
            <a:srgbClr val="F26B43"/>
          </p15:clr>
        </p15:guide>
        <p15:guide id="8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75724" y="2777247"/>
            <a:ext cx="8361229" cy="1153871"/>
          </a:xfrm>
        </p:spPr>
        <p:txBody>
          <a:bodyPr/>
          <a:lstStyle/>
          <a:p>
            <a:r>
              <a:rPr lang="ru-RU" sz="3200" dirty="0"/>
              <a:t>Фреймворк для параллельной обработки данных Apache Spark</a:t>
            </a:r>
          </a:p>
        </p:txBody>
      </p:sp>
    </p:spTree>
    <p:extLst>
      <p:ext uri="{BB962C8B-B14F-4D97-AF65-F5344CB8AC3E}">
        <p14:creationId xmlns:p14="http://schemas.microsoft.com/office/powerpoint/2010/main" val="493254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10515600" cy="1485900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Оптимизация работы конвейера данных Apache Spark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1949" y="2182091"/>
            <a:ext cx="9601200" cy="4675909"/>
          </a:xfrm>
        </p:spPr>
        <p:txBody>
          <a:bodyPr>
            <a:noAutofit/>
          </a:bodyPr>
          <a:lstStyle/>
          <a:p>
            <a:pPr marL="726948" indent="-342900" algn="just"/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Наведение порядка во входных и выходных данных</a:t>
            </a:r>
          </a:p>
          <a:p>
            <a:pPr marL="726948" indent="-342900" algn="just"/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Балансировка рабочей нагрузки с помощью рандомизации</a:t>
            </a:r>
          </a:p>
          <a:p>
            <a:pPr marL="726948" indent="-342900" algn="just"/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Замена </a:t>
            </a: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join-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операции оконными функциями</a:t>
            </a:r>
            <a:endParaRPr lang="ru-BY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F0E0A50-C2B7-4C0A-9D26-60A426BECCDC}"/>
              </a:ext>
            </a:extLst>
          </p:cNvPr>
          <p:cNvSpPr/>
          <p:nvPr/>
        </p:nvSpPr>
        <p:spPr>
          <a:xfrm>
            <a:off x="0" y="254913"/>
            <a:ext cx="6129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14484217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599" y="685800"/>
            <a:ext cx="10633587" cy="1485900"/>
          </a:xfrm>
        </p:spPr>
        <p:txBody>
          <a:bodyPr/>
          <a:lstStyle/>
          <a:p>
            <a:r>
              <a: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srgbClr val="191B0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Оптимизация отдельных задач 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191B0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Apache Spark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254913"/>
            <a:ext cx="6129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358C89D-23E0-40B8-88CA-0AABD65011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Ускорение инициализации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Предзагрузка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кода и данных для вычислений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постоянно загруженных в память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spark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-заданий</a:t>
            </a:r>
            <a:endParaRPr lang="ru-BY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09186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10515600" cy="1485900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Оптимизация вычислений в Apache Spark SQL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254913"/>
            <a:ext cx="6129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2EC21F1-C75D-4EE9-B403-D2B7B2650C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2003898"/>
            <a:ext cx="9601200" cy="4922195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сократить количество операций сетевого ввода-вывода за счет использования меньшего числа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worker’ов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уменьшить объем перемешиваемых данных в целом, например, избавиться от ненужных столбцов, отфильтровать лишние записи, оптимизировать извлечение данных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 широковещательное хэш-соединение для таблиц (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BroadcastHashJoin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когда меньшая из двух соединяемых таблиц перераспределяется исполнителям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предварительно перемешать сегментированные данные, чтобы исключить обмен и сортировку</a:t>
            </a:r>
          </a:p>
          <a:p>
            <a:endParaRPr lang="ru-BY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49472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Apache Spark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0" y="1922106"/>
            <a:ext cx="9601200" cy="3657812"/>
          </a:xfrm>
        </p:spPr>
        <p:txBody>
          <a:bodyPr>
            <a:noAutofit/>
          </a:bodyPr>
          <a:lstStyle/>
          <a:p>
            <a:pPr marL="0" lvl="0" indent="0" algn="just"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Apache Spark — это фреймворк с открытым исходным кодом для параллельной обработки и анализа слабоструктурированных данных в оперативной памяти.</a:t>
            </a:r>
          </a:p>
          <a:p>
            <a:pPr marL="0" lvl="0" indent="0" algn="just"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Apache Spark полностью совместим с экосистемой </a:t>
            </a:r>
            <a:r>
              <a:rPr lang="ru-RU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Hadoop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легко встраивается в существующие решения. У него нет собственного хранилища данных, и он может работать с различными источниками: HDFS, </a:t>
            </a:r>
            <a:r>
              <a:rPr lang="ru-RU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Hive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S3, </a:t>
            </a:r>
            <a:r>
              <a:rPr lang="ru-RU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HBase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Cassandra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другими.</a:t>
            </a:r>
          </a:p>
          <a:p>
            <a:pPr marL="0" lvl="0" indent="0" algn="just"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Spark используется для обработки данных, например фильтрации, сортировки, очистки, валидации и так далее. </a:t>
            </a:r>
            <a:endParaRPr lang="ru-BY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648700" y="6317672"/>
            <a:ext cx="1689100" cy="431800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3673" y="254913"/>
            <a:ext cx="5217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8158773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Spark в процессе работы с большими данными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648700" y="6317672"/>
            <a:ext cx="1689100" cy="431800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3673" y="254913"/>
            <a:ext cx="5217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E57D8BB4-77EF-402A-9417-1CCFF21FDC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1375" y="2076450"/>
            <a:ext cx="7969250" cy="47815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384226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10515600" cy="1485900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Компоненты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Apache Spark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3673" y="254913"/>
            <a:ext cx="5217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3DB30D4F-0994-4F60-AC16-B9C826B170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552" y="1657572"/>
            <a:ext cx="7376895" cy="44261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125666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10515600" cy="1485900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Архитектура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Apache Spark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3673" y="254913"/>
            <a:ext cx="5217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9DBEACE1-6704-4FEE-A628-52B1F3DD0A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03857" y="2073377"/>
            <a:ext cx="7463318" cy="4238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4667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10515600" cy="1485900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Apache Spark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3673" y="254913"/>
            <a:ext cx="5217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CFB3EB1-EC61-4483-8294-7441BF7374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688841"/>
            <a:ext cx="9601200" cy="4907902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Страховые компании оптимизируют процесс возмещения претензий.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Поисковики выявляют фейковые аккаунты в социальных сетях и улучшают таргетинг.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Банки прогнозируют востребованность определенных банковских услуг у своих клиентов.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Службы такси анализируют время и геолокацию, чтобы спрогнозировать спрос и цены.</a:t>
            </a:r>
          </a:p>
          <a:p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Twitter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анализирует большие объемы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твитов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чтобы определить настроение пользователей и отношение к продукту или компании.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Авиакомпании строят модели для прогнозирования задержек рейсов.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Ученые анализируют погодные катаклизмы и предсказывают их появление в будущем.</a:t>
            </a:r>
          </a:p>
          <a:p>
            <a:endParaRPr lang="ru-BY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5849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10515600" cy="1485900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Сравнение 4 продуктов под лицензией Apache по ключевым показателям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3673" y="254913"/>
            <a:ext cx="5217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pic>
        <p:nvPicPr>
          <p:cNvPr id="5" name="Объект 4" descr="Изображение выглядит как стол&#10;&#10;Автоматически созданное описание">
            <a:extLst>
              <a:ext uri="{FF2B5EF4-FFF2-40B4-BE49-F238E27FC236}">
                <a16:creationId xmlns:a16="http://schemas.microsoft.com/office/drawing/2014/main" id="{0989810E-1E17-4554-91E7-ED64111D6A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1741" y="1916061"/>
            <a:ext cx="6748518" cy="4686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264446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10515600" cy="1485900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Spark Streaming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1838131"/>
            <a:ext cx="9601200" cy="4910764"/>
          </a:xfrm>
        </p:spPr>
        <p:txBody>
          <a:bodyPr>
            <a:normAutofit/>
          </a:bodyPr>
          <a:lstStyle/>
          <a:p>
            <a:pPr marL="0" lvl="0" indent="0" algn="just"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Spark </a:t>
            </a:r>
            <a:r>
              <a:rPr lang="ru-RU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Streaming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— это надстройка фреймворка с открытым исходным кодом Apache Spark для обработки потоковых данных. Apache Spark входит в экосистему проектов </a:t>
            </a:r>
            <a:r>
              <a:rPr lang="ru-RU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Hadoop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позволяет осуществлять распределённую обработку неструктурированной и слабоструктурированной информации. </a:t>
            </a:r>
            <a:endParaRPr lang="en-US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3673" y="254913"/>
            <a:ext cx="5217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pic>
        <p:nvPicPr>
          <p:cNvPr id="1030" name="Picture 6" descr="Apache Kafka, Spark Streaming, Spark, Kafka, Спарк, Кафка">
            <a:extLst>
              <a:ext uri="{FF2B5EF4-FFF2-40B4-BE49-F238E27FC236}">
                <a16:creationId xmlns:a16="http://schemas.microsoft.com/office/drawing/2014/main" id="{6FE4F4DC-41BE-4498-8F58-4183C195DF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1837" y="3878196"/>
            <a:ext cx="5800725" cy="2447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99367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10515600" cy="1485900"/>
          </a:xfrm>
        </p:spPr>
        <p:txBody>
          <a:bodyPr/>
          <a:lstStyle/>
          <a:p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Управление памятью </a:t>
            </a: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Apache Spark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1968759"/>
            <a:ext cx="9601200" cy="4878850"/>
          </a:xfrm>
        </p:spPr>
        <p:txBody>
          <a:bodyPr>
            <a:no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оперативной памяти в виде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десериализованных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Java-объектов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виде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сериализованных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данных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диске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3673" y="254913"/>
            <a:ext cx="5217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557380300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37528</TotalTime>
  <Words>366</Words>
  <Application>Microsoft Office PowerPoint</Application>
  <PresentationFormat>Широкоэкранный</PresentationFormat>
  <Paragraphs>51</Paragraphs>
  <Slides>12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Calibri</vt:lpstr>
      <vt:lpstr>Franklin Gothic Book</vt:lpstr>
      <vt:lpstr>Times New Roman</vt:lpstr>
      <vt:lpstr>Crop</vt:lpstr>
      <vt:lpstr>Фреймворк для параллельной обработки данных Apache Spark</vt:lpstr>
      <vt:lpstr>Apache Spark</vt:lpstr>
      <vt:lpstr>Spark в процессе работы с большими данными</vt:lpstr>
      <vt:lpstr>Компоненты Apache Spark</vt:lpstr>
      <vt:lpstr>Архитектура Apache Spark</vt:lpstr>
      <vt:lpstr>Использование Apache Spark</vt:lpstr>
      <vt:lpstr>Сравнение 4 продуктов под лицензией Apache по ключевым показателям</vt:lpstr>
      <vt:lpstr>Spark Streaming </vt:lpstr>
      <vt:lpstr>Управление памятью Apache Spark</vt:lpstr>
      <vt:lpstr>Оптимизация работы конвейера данных Apache Spark</vt:lpstr>
      <vt:lpstr>Оптимизация отдельных задач Apache Spark</vt:lpstr>
      <vt:lpstr>Оптимизация вычислений в Apache Spark SQL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pc</cp:lastModifiedBy>
  <cp:revision>85</cp:revision>
  <cp:lastPrinted>2020-06-16T19:56:53Z</cp:lastPrinted>
  <dcterms:created xsi:type="dcterms:W3CDTF">2020-05-24T09:56:01Z</dcterms:created>
  <dcterms:modified xsi:type="dcterms:W3CDTF">2024-06-03T15:57:26Z</dcterms:modified>
</cp:coreProperties>
</file>