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3" r:id="rId3"/>
    <p:sldId id="264" r:id="rId4"/>
    <p:sldId id="265" r:id="rId5"/>
    <p:sldId id="269" r:id="rId6"/>
    <p:sldId id="266" r:id="rId7"/>
    <p:sldId id="268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6/3/2024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www.osp.ru/FileStorage/ARTICLE/Otkrytye_sistemy._SUBD/2012-09/07_12/13129537/Otkrytye_sistemy._SUBD_6_(4307).pn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osp.ru/FileStorage/ARTICLE/Otkrytye_sistemy._SUBD/2012-09/07_12/13129537/Otkrytye_sistemy._SUBD_1_(9843).pn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osp.ru/FileStorage/ARTICLE/Otkrytye_sistemy._SUBD/2012-09/07_12/13129537/Otkrytye_sistemy._SUBD_3_(4765).pn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osp.ru/FileStorage/ARTICLE/Otkrytye_sistemy._SUBD/2012-09/07_12/13129537/Otkrytye_sistemy._SUBD_4_(5042).pn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ru-BY" sz="28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Представление о технологической платформе как отдельной сущности 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9DD4A-2D36-4F5B-85FB-DD6F5DCC0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391400" cy="563562"/>
          </a:xfrm>
        </p:spPr>
        <p:txBody>
          <a:bodyPr>
            <a:normAutofit/>
          </a:bodyPr>
          <a:lstStyle/>
          <a:p>
            <a:pPr algn="ctr"/>
            <a:r>
              <a:rPr lang="ru-BY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Варианты топологий стека </a:t>
            </a:r>
            <a:r>
              <a:rPr lang="ru-BY" sz="24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GigaSpaces</a:t>
            </a:r>
            <a:endParaRPr lang="ru-BY" sz="2400" dirty="0"/>
          </a:p>
        </p:txBody>
      </p:sp>
      <p:pic>
        <p:nvPicPr>
          <p:cNvPr id="4" name="Объект 3" descr="Рис. 6. Варианты топологий стека GigaSpaces">
            <a:hlinkClick r:id="rId2"/>
            <a:extLst>
              <a:ext uri="{FF2B5EF4-FFF2-40B4-BE49-F238E27FC236}">
                <a16:creationId xmlns:a16="http://schemas.microsoft.com/office/drawing/2014/main" id="{B3AD709E-85CB-4050-B105-2AA625BE54EA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855" y="1143000"/>
            <a:ext cx="6947945" cy="5238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19229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AEF7DC-4181-44F2-AC3B-C2A97ED3B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D97756F-80A1-4108-B86B-5922861B5BA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BY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3093B7-379D-4C4A-AC99-3831C9753081}"/>
              </a:ext>
            </a:extLst>
          </p:cNvPr>
          <p:cNvSpPr txBox="1"/>
          <p:nvPr/>
        </p:nvSpPr>
        <p:spPr>
          <a:xfrm>
            <a:off x="990600" y="2514600"/>
            <a:ext cx="7620000" cy="294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07000"/>
              </a:lnSpc>
              <a:spcAft>
                <a:spcPts val="800"/>
              </a:spcAft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Технологии Big Data могут быть полезными при решении следующих задач: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прогнозирование рыночной ситуации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маркетинг и оптимизация продаж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продукции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принятие управленческих решений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производительности труда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эффективная логистика</a:t>
            </a:r>
            <a:endParaRPr lang="ru-BY" sz="1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мониторинг состояния основных фондов</a:t>
            </a:r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2807984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07E9D54-7A65-4ED6-9F52-3647D15268F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3400" y="447870"/>
            <a:ext cx="7772400" cy="6029130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ea typeface="Times New Roman" panose="02020603050405020304" pitchFamily="18" charset="0"/>
              </a:rPr>
              <a:t>Б</a:t>
            </a:r>
            <a:r>
              <a:rPr lang="ru-BY" sz="1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ольши</a:t>
            </a:r>
            <a:r>
              <a:rPr lang="ru-RU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</a:t>
            </a:r>
            <a:r>
              <a:rPr lang="ru-BY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ru-BY" sz="18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данны</a:t>
            </a:r>
            <a:r>
              <a:rPr lang="ru-RU" sz="18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е</a:t>
            </a: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BY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подразумева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ю</a:t>
            </a: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 работу с информацией огромного объема и разнообразного состава, весьма часто обновляемой и находящейся в разных источниках в целях увеличения эффективности работы, создания новых продуктов и повышения конкурентоспособности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BY" dirty="0"/>
          </a:p>
        </p:txBody>
      </p:sp>
      <p:pic>
        <p:nvPicPr>
          <p:cNvPr id="1026" name="Picture 2" descr="Qlik и Big Data | fbconsult">
            <a:extLst>
              <a:ext uri="{FF2B5EF4-FFF2-40B4-BE49-F238E27FC236}">
                <a16:creationId xmlns:a16="http://schemas.microsoft.com/office/drawing/2014/main" id="{61299F19-49D6-46BC-875A-E7D7F04E0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2438400"/>
            <a:ext cx="653415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21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6C1407-B4A7-4074-B51F-5E7A56228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-152400"/>
            <a:ext cx="77724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 должна включать в себя:</a:t>
            </a:r>
            <a:endParaRPr lang="ru-BY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FE40BE-3F7B-42D2-907C-B21CF4C175FC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1143000"/>
            <a:ext cx="7772400" cy="4572000"/>
          </a:xfrm>
        </p:spPr>
        <p:txBody>
          <a:bodyPr>
            <a:normAutofit/>
          </a:bodyPr>
          <a:lstStyle/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 визуализации и обнаружения — данные должны быть представлены пользователю в виде, удобном для восприятия, понимания содержания и поиска в различных источниках;</a:t>
            </a:r>
            <a:endParaRPr lang="ru-BY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инструменты аналитики цифровых и текстовых данных в пакетном режиме и режиме реального времени;</a:t>
            </a:r>
            <a:endParaRPr lang="ru-BY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fontAlgn="base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системы обработки потоковых данных;</a:t>
            </a:r>
            <a:endParaRPr lang="ru-BY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средства поддержки традиционных хранилищ данных и систем оперативной обработки транзакций</a:t>
            </a:r>
            <a:endParaRPr lang="ru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4345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BDDC2-B5CF-4FCE-9E23-4ECD1EF5CB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833438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BY" sz="2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сновные</a:t>
            </a:r>
            <a:r>
              <a:rPr lang="ru-BY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принципы работы с большими данными</a:t>
            </a:r>
            <a:endParaRPr lang="ru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4AF320-4207-4234-9CDA-C0CFAA25C80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81000" y="2200275"/>
            <a:ext cx="8486775" cy="4572000"/>
          </a:xfrm>
        </p:spPr>
        <p:txBody>
          <a:bodyPr/>
          <a:lstStyle/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Горизонтальная масштабируемость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			</a:t>
            </a:r>
            <a:r>
              <a:rPr lang="ru-BY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Локальность данных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		</a:t>
            </a:r>
            <a:r>
              <a:rPr lang="ru-BY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Отказоустойчивост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ь</a:t>
            </a:r>
            <a:endParaRPr lang="ru-BY" dirty="0"/>
          </a:p>
        </p:txBody>
      </p:sp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1BB60425-C27B-4FC4-A39E-655F99453577}"/>
              </a:ext>
            </a:extLst>
          </p:cNvPr>
          <p:cNvCxnSpPr/>
          <p:nvPr/>
        </p:nvCxnSpPr>
        <p:spPr>
          <a:xfrm flipH="1">
            <a:off x="1600200" y="2019300"/>
            <a:ext cx="1066800" cy="990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id="{D4CF51CC-F466-40C4-8EA7-84DD6A103319}"/>
              </a:ext>
            </a:extLst>
          </p:cNvPr>
          <p:cNvCxnSpPr>
            <a:cxnSpLocks/>
          </p:cNvCxnSpPr>
          <p:nvPr/>
        </p:nvCxnSpPr>
        <p:spPr>
          <a:xfrm flipH="1">
            <a:off x="4267200" y="2171700"/>
            <a:ext cx="152400" cy="1676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A5D05088-B3B2-4C86-8690-472D25F9FD66}"/>
              </a:ext>
            </a:extLst>
          </p:cNvPr>
          <p:cNvCxnSpPr>
            <a:cxnSpLocks/>
          </p:cNvCxnSpPr>
          <p:nvPr/>
        </p:nvCxnSpPr>
        <p:spPr>
          <a:xfrm>
            <a:off x="5757864" y="1990725"/>
            <a:ext cx="1438276" cy="1019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422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87289-0D11-4BCF-AB23-2BE5AFBAA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76200"/>
            <a:ext cx="7315200" cy="838200"/>
          </a:xfrm>
        </p:spPr>
        <p:txBody>
          <a:bodyPr>
            <a:normAutofit/>
          </a:bodyPr>
          <a:lstStyle/>
          <a:p>
            <a:r>
              <a:rPr lang="ru-BY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и техники анализа больших данных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BY" sz="2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4B2362-9386-44D8-BBA5-031E63554101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990600"/>
            <a:ext cx="8458200" cy="5029200"/>
          </a:xfrm>
        </p:spPr>
        <p:txBody>
          <a:bodyPr>
            <a:normAutofit/>
          </a:bodyPr>
          <a:lstStyle/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Методы класса Data Mining 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Краудсорсинг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Смешение и интеграция данных 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Машинное обучение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учителем и без учителя 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Искусственные нейронные сет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Распознавание образов</a:t>
            </a: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Прогнозная аналитика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Имитационное моделирование </a:t>
            </a:r>
            <a:endParaRPr lang="ru-RU" sz="20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Пространственный анализ </a:t>
            </a:r>
            <a:endParaRPr lang="ru-BY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Статистический анализ </a:t>
            </a:r>
            <a:endParaRPr lang="ru-RU" sz="20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BY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Визуализация аналитических данных </a:t>
            </a:r>
            <a:endParaRPr lang="ru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054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6D9B97-9362-4839-8F15-DCFB3ACBD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52400"/>
            <a:ext cx="80010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BY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Платформы </a:t>
            </a:r>
            <a:r>
              <a:rPr lang="ru-BY" sz="27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Hadoop</a:t>
            </a:r>
            <a:r>
              <a:rPr lang="ru-BY" sz="27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r>
              <a:rPr lang="ru-BY" sz="2700" b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MapReduce</a:t>
            </a:r>
            <a:r>
              <a:rPr lang="ru-BY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BY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BY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4130B95-CA18-45B3-B591-8A82890C645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4800" y="685800"/>
            <a:ext cx="8686800" cy="5791200"/>
          </a:xfrm>
        </p:spPr>
        <p:txBody>
          <a:bodyPr/>
          <a:lstStyle/>
          <a:p>
            <a:endParaRPr lang="ru-RU" dirty="0"/>
          </a:p>
          <a:p>
            <a:pPr marL="0" indent="0">
              <a:buNone/>
            </a:pPr>
            <a:r>
              <a:rPr lang="ru-RU" sz="1600" dirty="0"/>
              <a:t>		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                               -</a:t>
            </a:r>
          </a:p>
          <a:p>
            <a:pPr>
              <a:buFont typeface="Wingdings" panose="05000000000000000000" pitchFamily="2" charset="2"/>
              <a:buChar char="§"/>
            </a:pPr>
            <a:endParaRPr lang="ru-BY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34A5ED86-D552-4E11-BA61-0059882B0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81620"/>
              </p:ext>
            </p:extLst>
          </p:nvPr>
        </p:nvGraphicFramePr>
        <p:xfrm>
          <a:off x="381000" y="2076450"/>
          <a:ext cx="8305800" cy="4248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2900">
                  <a:extLst>
                    <a:ext uri="{9D8B030D-6E8A-4147-A177-3AD203B41FA5}">
                      <a16:colId xmlns:a16="http://schemas.microsoft.com/office/drawing/2014/main" val="840055915"/>
                    </a:ext>
                  </a:extLst>
                </a:gridCol>
                <a:gridCol w="4152900">
                  <a:extLst>
                    <a:ext uri="{9D8B030D-6E8A-4147-A177-3AD203B41FA5}">
                      <a16:colId xmlns:a16="http://schemas.microsoft.com/office/drawing/2014/main" val="1494248404"/>
                    </a:ext>
                  </a:extLst>
                </a:gridCol>
              </a:tblGrid>
              <a:tr h="4248150">
                <a:tc>
                  <a:txBody>
                    <a:bodyPr/>
                    <a:lstStyle/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Низкая стоимость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Быстродействие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Масштабируемость по ресурсам хранения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Масштабируемость по производительности</a:t>
                      </a:r>
                      <a:endParaRPr lang="ru-RU" sz="2000" dirty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Толерантность к типам данных</a:t>
                      </a:r>
                      <a:endParaRPr lang="ru-RU" sz="2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buFont typeface="Wingdings" panose="05000000000000000000" pitchFamily="2" charset="2"/>
                        <a:buChar char="§"/>
                      </a:pPr>
                      <a:r>
                        <a:rPr lang="ru-BY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Гибкость по отношению к языкам программирования</a:t>
                      </a:r>
                      <a:endParaRPr lang="ru-BY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 fontAlgn="base">
                        <a:buFont typeface="Wingdings" panose="05000000000000000000" pitchFamily="2" charset="2"/>
                        <a:buChar char="§"/>
                      </a:pPr>
                      <a:r>
                        <a:rPr kumimoji="0" lang="ru-BY" sz="20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Сложность настройки</a:t>
                      </a:r>
                      <a:endParaRPr kumimoji="0" lang="ru-RU" sz="2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>
                        <a:buFont typeface="Wingdings" panose="05000000000000000000" pitchFamily="2" charset="2"/>
                        <a:buChar char="§"/>
                      </a:pPr>
                      <a:r>
                        <a:rPr kumimoji="0" lang="ru-BY" sz="20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Трудность в управлении. Невысокая надежность</a:t>
                      </a:r>
                    </a:p>
                    <a:p>
                      <a:pPr marL="342900" lvl="0" indent="-342900" fontAlgn="base">
                        <a:buFont typeface="Wingdings" panose="05000000000000000000" pitchFamily="2" charset="2"/>
                        <a:buChar char="§"/>
                      </a:pPr>
                      <a:r>
                        <a:rPr kumimoji="0" lang="ru-BY" sz="20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Низкая безопасность</a:t>
                      </a:r>
                      <a:endParaRPr kumimoji="0" lang="ru-RU" sz="2000" b="1" i="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 fontAlgn="base">
                        <a:buFont typeface="Wingdings" panose="05000000000000000000" pitchFamily="2" charset="2"/>
                        <a:buChar char="§"/>
                      </a:pPr>
                      <a:r>
                        <a:rPr kumimoji="0" lang="ru-BY" sz="2000" b="1" i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Отсутствие оптимизации к оборудованию</a:t>
                      </a:r>
                      <a:endParaRPr lang="ru-BY" sz="2000" i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459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218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2718E2-F1C9-466A-B689-74F989DED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696200" cy="487362"/>
          </a:xfrm>
        </p:spPr>
        <p:txBody>
          <a:bodyPr>
            <a:noAutofit/>
          </a:bodyPr>
          <a:lstStyle/>
          <a:p>
            <a:pPr algn="ctr"/>
            <a:r>
              <a:rPr lang="ru-BY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Platform Computing</a:t>
            </a:r>
            <a:endParaRPr lang="ru-BY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Рис. 1. Архитектура Platform MapReduce">
            <a:hlinkClick r:id="rId2"/>
            <a:extLst>
              <a:ext uri="{FF2B5EF4-FFF2-40B4-BE49-F238E27FC236}">
                <a16:creationId xmlns:a16="http://schemas.microsoft.com/office/drawing/2014/main" id="{D8A97BA6-B611-4573-ADF6-3EDBD19ECBF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23" y="1066799"/>
            <a:ext cx="7446077" cy="51526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5493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4E5DF6-F262-4EC6-8123-8569D14F8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63562"/>
          </a:xfrm>
        </p:spPr>
        <p:txBody>
          <a:bodyPr>
            <a:normAutofit/>
          </a:bodyPr>
          <a:lstStyle/>
          <a:p>
            <a:pPr algn="ctr"/>
            <a:r>
              <a:rPr lang="ru-BY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Rock+</a:t>
            </a:r>
            <a:endParaRPr lang="ru-BY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Рис. 3. Платформа Rock+">
            <a:hlinkClick r:id="rId2"/>
            <a:extLst>
              <a:ext uri="{FF2B5EF4-FFF2-40B4-BE49-F238E27FC236}">
                <a16:creationId xmlns:a16="http://schemas.microsoft.com/office/drawing/2014/main" id="{5073A00E-58AE-445D-87FB-F7459F9BF9C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142999"/>
            <a:ext cx="8148734" cy="47914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169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B8209-58E7-4200-804B-421D65BEC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14325"/>
            <a:ext cx="7162800" cy="676275"/>
          </a:xfrm>
        </p:spPr>
        <p:txBody>
          <a:bodyPr>
            <a:normAutofit/>
          </a:bodyPr>
          <a:lstStyle/>
          <a:p>
            <a:pPr algn="ctr"/>
            <a:r>
              <a:rPr lang="ru-BY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In-Memory Data Grid</a:t>
            </a:r>
            <a:endParaRPr lang="ru-BY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 descr="Рис. 4. Пример реализации In-Memory Data Grid">
            <a:hlinkClick r:id="rId2"/>
            <a:extLst>
              <a:ext uri="{FF2B5EF4-FFF2-40B4-BE49-F238E27FC236}">
                <a16:creationId xmlns:a16="http://schemas.microsoft.com/office/drawing/2014/main" id="{CA1FC8B3-CC65-4ADC-95C7-08C387FDDEE4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66800"/>
            <a:ext cx="6629870" cy="53701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2027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104</TotalTime>
  <Words>169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Calibri</vt:lpstr>
      <vt:lpstr>Cambria</vt:lpstr>
      <vt:lpstr>Franklin Gothic Book</vt:lpstr>
      <vt:lpstr>Perpetua</vt:lpstr>
      <vt:lpstr>Symbol</vt:lpstr>
      <vt:lpstr>Times New Roman</vt:lpstr>
      <vt:lpstr>Wingdings</vt:lpstr>
      <vt:lpstr>Wingdings 2</vt:lpstr>
      <vt:lpstr>Справедливость</vt:lpstr>
      <vt:lpstr>Представление о технологической платформе как отдельной сущности </vt:lpstr>
      <vt:lpstr>Презентация PowerPoint</vt:lpstr>
      <vt:lpstr>Платформа должна включать в себя:</vt:lpstr>
      <vt:lpstr>Основные принципы работы с большими данными</vt:lpstr>
      <vt:lpstr>Методы и техники анализа больших данных:</vt:lpstr>
      <vt:lpstr> Платформы Hadoop/MapReduce  </vt:lpstr>
      <vt:lpstr>Platform Computing</vt:lpstr>
      <vt:lpstr>Rock+</vt:lpstr>
      <vt:lpstr>In-Memory Data Grid</vt:lpstr>
      <vt:lpstr>Варианты топологий стека GigaSpaces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pc</cp:lastModifiedBy>
  <cp:revision>22</cp:revision>
  <dcterms:created xsi:type="dcterms:W3CDTF">2021-03-16T19:11:10Z</dcterms:created>
  <dcterms:modified xsi:type="dcterms:W3CDTF">2024-06-03T16:03:45Z</dcterms:modified>
</cp:coreProperties>
</file>