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0" r:id="rId1"/>
  </p:sldMasterIdLst>
  <p:notesMasterIdLst>
    <p:notesMasterId r:id="rId19"/>
  </p:notesMasterIdLst>
  <p:sldIdLst>
    <p:sldId id="256" r:id="rId2"/>
    <p:sldId id="259" r:id="rId3"/>
    <p:sldId id="265" r:id="rId4"/>
    <p:sldId id="262" r:id="rId5"/>
    <p:sldId id="293" r:id="rId6"/>
    <p:sldId id="304" r:id="rId7"/>
    <p:sldId id="294" r:id="rId8"/>
    <p:sldId id="276" r:id="rId9"/>
    <p:sldId id="283" r:id="rId10"/>
    <p:sldId id="295" r:id="rId11"/>
    <p:sldId id="284" r:id="rId12"/>
    <p:sldId id="296" r:id="rId13"/>
    <p:sldId id="300" r:id="rId14"/>
    <p:sldId id="297" r:id="rId15"/>
    <p:sldId id="298" r:id="rId16"/>
    <p:sldId id="299" r:id="rId17"/>
    <p:sldId id="305" r:id="rId18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4871" cy="502755"/>
          </a:xfrm>
          <a:prstGeom prst="rect">
            <a:avLst/>
          </a:prstGeom>
        </p:spPr>
        <p:txBody>
          <a:bodyPr vert="horz" lIns="96612" tIns="48306" rIns="96612" bIns="48306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9" y="1"/>
            <a:ext cx="2984871" cy="502755"/>
          </a:xfrm>
          <a:prstGeom prst="rect">
            <a:avLst/>
          </a:prstGeom>
        </p:spPr>
        <p:txBody>
          <a:bodyPr vert="horz" lIns="96612" tIns="48306" rIns="96612" bIns="48306" rtlCol="0"/>
          <a:lstStyle>
            <a:lvl1pPr algn="r">
              <a:defRPr sz="1300"/>
            </a:lvl1pPr>
          </a:lstStyle>
          <a:p>
            <a:fld id="{BF3BB8D2-03D2-4BA2-B964-E81060B809F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2" tIns="48306" rIns="96612" bIns="4830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822269"/>
            <a:ext cx="5510530" cy="3945493"/>
          </a:xfrm>
          <a:prstGeom prst="rect">
            <a:avLst/>
          </a:prstGeom>
        </p:spPr>
        <p:txBody>
          <a:bodyPr vert="horz" lIns="96612" tIns="48306" rIns="96612" bIns="48306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17547"/>
            <a:ext cx="2984871" cy="502754"/>
          </a:xfrm>
          <a:prstGeom prst="rect">
            <a:avLst/>
          </a:prstGeom>
        </p:spPr>
        <p:txBody>
          <a:bodyPr vert="horz" lIns="96612" tIns="48306" rIns="96612" bIns="48306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9" y="9517547"/>
            <a:ext cx="2984871" cy="502754"/>
          </a:xfrm>
          <a:prstGeom prst="rect">
            <a:avLst/>
          </a:prstGeom>
        </p:spPr>
        <p:txBody>
          <a:bodyPr vert="horz" lIns="96612" tIns="48306" rIns="96612" bIns="48306" rtlCol="0" anchor="b"/>
          <a:lstStyle>
            <a:lvl1pPr algn="r">
              <a:defRPr sz="1300"/>
            </a:lvl1pPr>
          </a:lstStyle>
          <a:p>
            <a:fld id="{2BADC102-A41B-41C5-8431-3FE01B7598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649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DC102-A41B-41C5-8431-3FE01B75986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929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ADC102-A41B-41C5-8431-3FE01B75986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944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7007972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470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9077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470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7821795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831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453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56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043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64314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6102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BD5FED67-DC2F-4BDF-864F-4C7DC746D96C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E6372CA-59CD-4900-A76F-E0FEE2BEBC0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53495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>
          <p15:clr>
            <a:srgbClr val="F26B43"/>
          </p15:clr>
        </p15:guide>
        <p15:guide id="2" orient="horz" pos="1440">
          <p15:clr>
            <a:srgbClr val="F26B43"/>
          </p15:clr>
        </p15:guide>
        <p15:guide id="3" orient="horz" pos="3696">
          <p15:clr>
            <a:srgbClr val="F26B43"/>
          </p15:clr>
        </p15:guide>
        <p15:guide id="4" orient="horz" pos="432">
          <p15:clr>
            <a:srgbClr val="F26B43"/>
          </p15:clr>
        </p15:guide>
        <p15:guide id="5" orient="horz" pos="1512">
          <p15:clr>
            <a:srgbClr val="F26B43"/>
          </p15:clr>
        </p15:guide>
        <p15:guide id="6" pos="6912">
          <p15:clr>
            <a:srgbClr val="F26B43"/>
          </p15:clr>
        </p15:guide>
        <p15:guide id="7" pos="936">
          <p15:clr>
            <a:srgbClr val="F26B43"/>
          </p15:clr>
        </p15:guide>
        <p15:guide id="8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75724" y="3429000"/>
            <a:ext cx="8361229" cy="1153871"/>
          </a:xfrm>
        </p:spPr>
        <p:txBody>
          <a:bodyPr/>
          <a:lstStyle/>
          <a:p>
            <a:r>
              <a:rPr lang="ru-RU" sz="3200" dirty="0"/>
              <a:t>Обзор современных технологических платформ для управления большими данными.</a:t>
            </a:r>
            <a:br>
              <a:rPr lang="ru-RU" sz="3200" dirty="0"/>
            </a:br>
            <a:r>
              <a:rPr lang="ru-RU" sz="3200" dirty="0"/>
              <a:t>Технология обработки «быстрых данных» в оперативной памяти, In-Memory Database</a:t>
            </a:r>
          </a:p>
        </p:txBody>
      </p:sp>
    </p:spTree>
    <p:extLst>
      <p:ext uri="{BB962C8B-B14F-4D97-AF65-F5344CB8AC3E}">
        <p14:creationId xmlns:p14="http://schemas.microsoft.com/office/powerpoint/2010/main" val="493254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механизма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COW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651518"/>
            <a:ext cx="9601200" cy="5196091"/>
          </a:xfrm>
        </p:spPr>
        <p:txBody>
          <a:bodyPr>
            <a:noAutofit/>
          </a:bodyPr>
          <a:lstStyle/>
          <a:p>
            <a:pPr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Суть улучшения в следующем: сделать так, чтобы все наши структуры данных (деревья, хеш-таблицы, табличные пространства) могли хранить много версий каждого элемента. Идея близка к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многоверсионному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управлению параллельным доступом. Разница же в том, что здесь это улучшение используется не для собственно управления параллельным доступом, а лишь для снятия снимков состояния. Как только мы начали делать снимок, все операции по изменению данных создают новую версию изменяемых элементов, тогда как все старые версии остаются активными и используются для создания снимка. Данная логика справедлива для деревьев, хеш-таблиц и табличных пространств</a:t>
            </a:r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BY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F0E0A50-C2B7-4C0A-9D26-60A426BECCDC}"/>
              </a:ext>
            </a:extLst>
          </p:cNvPr>
          <p:cNvSpPr/>
          <p:nvPr/>
        </p:nvSpPr>
        <p:spPr>
          <a:xfrm>
            <a:off x="0" y="254913"/>
            <a:ext cx="61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448421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685800"/>
            <a:ext cx="10633587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Улучшенный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COW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деревьев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54913"/>
            <a:ext cx="61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15211A74-B1DB-42EB-BCA8-6B9814BE4C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0645" y="1556007"/>
            <a:ext cx="7896101" cy="44711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0918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Улучшенный COW для табличных пространств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54913"/>
            <a:ext cx="61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1F2ED76-FA58-4CA9-B53F-C6C68D82CC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20604"/>
            <a:ext cx="7620000" cy="3714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49472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Улучшенный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COW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хеш-таблиц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54913"/>
            <a:ext cx="61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 descr="Изображение выглядит как стол&#10;&#10;Автоматически созданное описание">
            <a:extLst>
              <a:ext uri="{FF2B5EF4-FFF2-40B4-BE49-F238E27FC236}">
                <a16:creationId xmlns:a16="http://schemas.microsoft.com/office/drawing/2014/main" id="{2C31E1C6-E82E-4F17-A218-968649B7E9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503" y="1835703"/>
            <a:ext cx="7770993" cy="4071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62348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685800"/>
            <a:ext cx="10674221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резидентных баз данных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54913"/>
            <a:ext cx="61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20AAA9C-C201-4685-AB24-E5E36E79C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сектор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технологии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ИТ-отрасль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Логистика и транспорт</a:t>
            </a:r>
          </a:p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Retail и e-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commerce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IoT (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интернет вещей) </a:t>
            </a:r>
          </a:p>
          <a:p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Фармацевтика</a:t>
            </a:r>
            <a:endParaRPr lang="ru-BY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BY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BY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4102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Redis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662545"/>
            <a:ext cx="9601200" cy="5195455"/>
          </a:xfrm>
        </p:spPr>
        <p:txBody>
          <a:bodyPr>
            <a:no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Redis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(от англ.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remote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dictionary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server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— резидентная система управления базами данных класса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NoSQL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 открытым исходным кодом, работающая со структурами данных типа «ключ — значение». Используется как для баз данных, так и для реализации кэшей, брокеров сообщений. Программу с открытым исходным кодом на языке C написал Сальваторе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Санфилиппо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она вышла 10 мая 2009 года под лицензией BSD.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Ориентирована на достижение максимальной производительности на атомарных операциях (заявляется о приблизительно 100 тыс. SET- и GET-запросов в секунду на Linux-сервере начального уровня). Написана на Си, интерфейсы доступа созданы для большинства основных языков программирования.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54913"/>
            <a:ext cx="61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4242988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Структуры данных в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Redis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54913"/>
            <a:ext cx="61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10E03D1-DD58-4767-A2C5-99DC19F61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BY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kumimoji="0" lang="ru-RU" altLang="ru-BY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ru-RU" altLang="ru-BY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7D57703-6E54-4D24-A192-2254B22C8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Строки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Списки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Множества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Упорядоченные множества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Хэши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41169969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использует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Redis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54913"/>
            <a:ext cx="6129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310E03D1-DD58-4767-A2C5-99DC19F614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BY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kumimoji="0" lang="ru-RU" altLang="ru-BY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ru-RU" altLang="ru-BY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7D57703-6E54-4D24-A192-2254B22C89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867711"/>
            <a:ext cx="9601200" cy="43044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Redis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используют на большинстве сайтов для путешествий и гостиниц, публичных форумах, а также в социальных сетях,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SaaS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электронной коммерции. И это лишь некоторые отрасли.</a:t>
            </a:r>
          </a:p>
          <a:p>
            <a:pPr marL="0" indent="0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назвать несколько ведущих компаний, которые используют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Redis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Pinterest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Uber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Slack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Airbnb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Twitter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StackOverflow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Статистические данные по популярности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Redis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март 2020 года:</a:t>
            </a:r>
          </a:p>
          <a:p>
            <a:pPr marL="0" indent="534988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4556 компаний сообщили об использовании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Redis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StackShare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534988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13 846 разработчиков на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StackShare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отметили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Redis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своих профилях;</a:t>
            </a:r>
          </a:p>
          <a:p>
            <a:pPr marL="0" indent="534988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41 615 разработчиков на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GitHub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поставили звезду проекту 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Redis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534988">
              <a:buNone/>
            </a:pP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Redis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занимает 8-е место в рейтинге баз данных DB-</a:t>
            </a:r>
            <a:r>
              <a:rPr lang="ru-RU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Engines</a:t>
            </a:r>
            <a:r>
              <a:rPr lang="ru-RU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оценкой 147,58.</a:t>
            </a:r>
          </a:p>
        </p:txBody>
      </p:sp>
    </p:spTree>
    <p:extLst>
      <p:ext uri="{BB962C8B-B14F-4D97-AF65-F5344CB8AC3E}">
        <p14:creationId xmlns:p14="http://schemas.microsoft.com/office/powerpoint/2010/main" val="3553840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резидентных баз данных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1922106"/>
            <a:ext cx="9601200" cy="3657812"/>
          </a:xfrm>
        </p:spPr>
        <p:txBody>
          <a:bodyPr>
            <a:noAutofit/>
          </a:bodyPr>
          <a:lstStyle/>
          <a:p>
            <a:pPr marL="0" lvl="0"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Резидентная база данных (англ.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in-memory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database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IMDB) — база данных, размещаемая в оперативной памяти. Резидентная СУБД — система управления резидентными базами данных, один из видов программных систем, работающих в парадигме резидентных вычислений (англ.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in-memory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computing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marL="0" lvl="0"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Первые реляционные резидентные СУБД появились в 1990-х годы, среди них —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SolidDB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(1992) и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Timesten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(1997, приобретена Oracle в 2005 году). </a:t>
            </a:r>
            <a:endParaRPr lang="ru-BY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648700" y="6317672"/>
            <a:ext cx="1689100" cy="43180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15877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работы резидентных СУБД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648700" y="6317672"/>
            <a:ext cx="1689100" cy="431800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0ADE4A0-594A-4B66-8273-FE0ABA0F3E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36970"/>
            <a:ext cx="9601200" cy="478070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Резидентные СУБД хранят данные целиком в оперативной памяти. Что это означает? Каждый раз, отправляя запрос на поиск или обновление данных, вы обращаетесь только к оперативной памяти в обход жесткого диска — на нем никакие операции не производятся. И это хорошо, потому что оперативная память работает намного быстрее любого диска. Примером такой СУБД является </a:t>
            </a:r>
            <a:r>
              <a:rPr lang="ru-RU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Memcached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BY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как же восстановить данные после перезагрузки или поломки машины с такой СУБД? Если на машине установлена СУБД для хранения данных только в оперативной памяти, о них можно забыть: при отключении питания данные бесследно исчезнут.</a:t>
            </a:r>
            <a:endParaRPr lang="ru-BY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же эти СУБД обеспечивают сохранность данных? Фокус в том, что все данные по-прежнему хранятся в оперативной памяти, но каждая операция вдобавок записывается в расположенный на диске журнал транзакций. </a:t>
            </a:r>
            <a:endParaRPr lang="ru-BY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422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работы резидентных СУБД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D63A488-AA8E-4014-9D63-C1D7EA1C27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632" y="1667086"/>
            <a:ext cx="6664735" cy="43918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2566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записи журналов транзакций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171EA2-F417-435B-9C08-1BADA09A52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BY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87E37C5-BDE7-468C-A2F6-4F801969AD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449" y="2286000"/>
            <a:ext cx="8831101" cy="28624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2466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Отличия дисковых СУБД от резидентных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CFB3EB1-EC61-4483-8294-7441BF737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88841"/>
            <a:ext cx="9601200" cy="4907902"/>
          </a:xfrm>
        </p:spPr>
        <p:txBody>
          <a:bodyPr>
            <a:normAutofit/>
          </a:bodyPr>
          <a:lstStyle/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Во-первых, в отличие от СУБД в оперативной памяти, в традиционных СУБД необходимо считывать данные с диска при каждом запросе. Заранее неизвестно, каков следующий запрос, поэтому можно считать, что каждый раз будет требоваться произвольный доступ к диску, а это, напомню, пессимистичный сценарий.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Во-вторых, дисковые СУБД должны сохранять данные таким образом, чтобы измененные данные можно было немедленно считать, в отличие от СУБД в оперативной памяти, которые не считывают с диска, за исключением случаев, когда при старте запускается восстановление. Именно поэтому для быстрого считывания дисковым СУБД нужны особые структуры данных, чтобы избежать полного сканирования журнала транзакций.</a:t>
            </a:r>
          </a:p>
          <a:p>
            <a:endParaRPr lang="ru-BY" dirty="0"/>
          </a:p>
        </p:txBody>
      </p:sp>
    </p:spTree>
    <p:extLst>
      <p:ext uri="{BB962C8B-B14F-4D97-AF65-F5344CB8AC3E}">
        <p14:creationId xmlns:p14="http://schemas.microsoft.com/office/powerpoint/2010/main" val="1995849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Снимки состояния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502620F4-3070-4DAC-997D-82F843B933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810139"/>
            <a:ext cx="9601200" cy="4057261"/>
          </a:xfrm>
        </p:spPr>
        <p:txBody>
          <a:bodyPr>
            <a:normAutofit/>
          </a:bodyPr>
          <a:lstStyle/>
          <a:p>
            <a:pPr indent="0" algn="just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Снятие снимков состояния необходимо для компактификации журналов транзакций. Снимок состояния базы данных — это копия всех имеющихся данных. Снимка и журналов с последними транзакциями достаточно для восстановления состояния вашей базы данных. Поэтому, имея свежий снимок состояния, можно удалять все старые журналы транзакций, предшествующие дате снимка.</a:t>
            </a:r>
            <a:endParaRPr lang="ru-BY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сути, периодически делая снимки состояния, вы целиком копируете базу данных из оперативной памяти на диск. Как только копирование закончилось, можно смело удалять все журналы, в которых нет транзакций, записанных позже последней транзакции в вашем снимке состояния. А все потому, что все транзакции начиная с самого первого дня попадают в снимок.</a:t>
            </a:r>
            <a:endParaRPr lang="ru-BY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444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работы снимков состояния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838131"/>
            <a:ext cx="9601200" cy="4910764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Самый простой (и грубый) способ — предварительно заморозить всю базу данных, сделать снимок состояния и снова разморозить ее. И это сработает. База данных может пребывать в заморозке довольно продолжительное время. К примеру, при размере данных 256 Гбайт и максимальной производительности жесткого диска 100 Мбайт/с снятие снимка займет 256 Гбайт/(100 Мбайт/с) — приблизительно 2560 секунд, или (опять же приблизительно) 40 минут. СУБД по-прежнему сможет обрабатывать запросы на чтение, но не сможет выполнять запросы на изменение данных.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479936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10515600" cy="1485900"/>
          </a:xfrm>
        </p:spPr>
        <p:txBody>
          <a:bodyPr/>
          <a:lstStyle/>
          <a:p>
            <a:r>
              <a:rPr lang="ru-RU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Механизм копирования при записи(</a:t>
            </a:r>
            <a:r>
              <a:rPr lang="en-US" sz="4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COW)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968759"/>
            <a:ext cx="9601200" cy="4878850"/>
          </a:xfrm>
        </p:spPr>
        <p:txBody>
          <a:bodyPr>
            <a:noAutofit/>
          </a:bodyPr>
          <a:lstStyle/>
          <a:p>
            <a:pPr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Механизм копирования при записи (далее для краткости будем использовать английскую аббревиатуру COW, от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copy-on-write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предоставляемый системным вызовом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fork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indent="0" algn="just">
              <a:buNone/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результате выполнения данного вызова создается отдельный процесс со своим виртуальным адресным пространством и используемой только для чтения копией всех данных. Только для чтения копия используется потому, что все изменения происходят в родительском процессе. Итак, мы создаем копию процесса и не спеша записываем данные на диск. Суть механизма в том, что дочерний процесс изначально использует страничную память совместно с родительским процессом. Как только один из процессов изменяет какие-либо данные в оперативной памяти, создается копия соответствующей страницы.</a:t>
            </a:r>
            <a:endParaRPr lang="ru-BY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3673" y="254913"/>
            <a:ext cx="5217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557380300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37471</TotalTime>
  <Words>1020</Words>
  <Application>Microsoft Office PowerPoint</Application>
  <PresentationFormat>Широкоэкранный</PresentationFormat>
  <Paragraphs>72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Franklin Gothic Book</vt:lpstr>
      <vt:lpstr>Symbol</vt:lpstr>
      <vt:lpstr>Times New Roman</vt:lpstr>
      <vt:lpstr>Crop</vt:lpstr>
      <vt:lpstr>Обзор современных технологических платформ для управления большими данными. Технология обработки «быстрых данных» в оперативной памяти, In-Memory Database</vt:lpstr>
      <vt:lpstr>Понятие резидентных баз данных</vt:lpstr>
      <vt:lpstr>Описание работы резидентных СУБД</vt:lpstr>
      <vt:lpstr>Принцип работы резидентных СУБД</vt:lpstr>
      <vt:lpstr>Принцип записи журналов транзакций</vt:lpstr>
      <vt:lpstr>Отличия дисковых СУБД от резидентных</vt:lpstr>
      <vt:lpstr>Снимки состояния</vt:lpstr>
      <vt:lpstr>Механизм работы снимков состояния</vt:lpstr>
      <vt:lpstr>Механизм копирования при записи(COW)</vt:lpstr>
      <vt:lpstr>Улучшение механизма COW</vt:lpstr>
      <vt:lpstr>Улучшенный COW для деревьев</vt:lpstr>
      <vt:lpstr>Улучшенный COW для табличных пространств</vt:lpstr>
      <vt:lpstr>Улучшенный COW для хеш-таблиц</vt:lpstr>
      <vt:lpstr>Применение резидентных баз данных</vt:lpstr>
      <vt:lpstr>Redis</vt:lpstr>
      <vt:lpstr>Структуры данных в Redis</vt:lpstr>
      <vt:lpstr>Кто использует Redis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pc</cp:lastModifiedBy>
  <cp:revision>84</cp:revision>
  <cp:lastPrinted>2020-06-16T19:56:53Z</cp:lastPrinted>
  <dcterms:created xsi:type="dcterms:W3CDTF">2020-05-24T09:56:01Z</dcterms:created>
  <dcterms:modified xsi:type="dcterms:W3CDTF">2024-06-03T15:53:37Z</dcterms:modified>
</cp:coreProperties>
</file>