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8" r:id="rId1"/>
  </p:sldMasterIdLst>
  <p:notesMasterIdLst>
    <p:notesMasterId r:id="rId20"/>
  </p:notesMasterIdLst>
  <p:sldIdLst>
    <p:sldId id="256" r:id="rId2"/>
    <p:sldId id="371" r:id="rId3"/>
    <p:sldId id="328" r:id="rId4"/>
    <p:sldId id="353" r:id="rId5"/>
    <p:sldId id="376" r:id="rId6"/>
    <p:sldId id="377" r:id="rId7"/>
    <p:sldId id="378" r:id="rId8"/>
    <p:sldId id="379" r:id="rId9"/>
    <p:sldId id="380" r:id="rId10"/>
    <p:sldId id="381" r:id="rId11"/>
    <p:sldId id="382" r:id="rId12"/>
    <p:sldId id="383" r:id="rId13"/>
    <p:sldId id="384" r:id="rId14"/>
    <p:sldId id="385" r:id="rId15"/>
    <p:sldId id="386" r:id="rId16"/>
    <p:sldId id="387" r:id="rId17"/>
    <p:sldId id="336" r:id="rId18"/>
    <p:sldId id="352" r:id="rId19"/>
  </p:sldIdLst>
  <p:sldSz cx="9144000" cy="5143500" type="screen16x9"/>
  <p:notesSz cx="6858000" cy="9144000"/>
  <p:embeddedFontLst>
    <p:embeddedFont>
      <p:font typeface="Quattrocento Sans" panose="020B0604020202020204" charset="0"/>
      <p:regular r:id="rId21"/>
      <p:bold r:id="rId22"/>
      <p:italic r:id="rId23"/>
      <p:boldItalic r:id="rId24"/>
    </p:embeddedFont>
    <p:embeddedFont>
      <p:font typeface="Lora" panose="020B0604020202020204" charset="-52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D00"/>
    <a:srgbClr val="F7EC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971B495-AA9A-4680-AC47-A75CAD300E7B}">
  <a:tblStyle styleId="{D971B495-AA9A-4680-AC47-A75CAD300E7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426" y="1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774764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6121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648033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454642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62898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98506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56046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354046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5908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2291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503234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4163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4806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41638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46792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393508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93097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6520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996630" y="2003888"/>
            <a:ext cx="45237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cxnSp>
        <p:nvCxnSpPr>
          <p:cNvPr id="11" name="Google Shape;11;p2"/>
          <p:cNvCxnSpPr/>
          <p:nvPr/>
        </p:nvCxnSpPr>
        <p:spPr>
          <a:xfrm>
            <a:off x="-6025" y="3676512"/>
            <a:ext cx="9162000" cy="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12;p2"/>
          <p:cNvSpPr/>
          <p:nvPr/>
        </p:nvSpPr>
        <p:spPr>
          <a:xfrm>
            <a:off x="1117950" y="3393000"/>
            <a:ext cx="567000" cy="5670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subTitle" idx="1"/>
          </p:nvPr>
        </p:nvSpPr>
        <p:spPr>
          <a:xfrm>
            <a:off x="2022300" y="2815923"/>
            <a:ext cx="55914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None/>
              <a:defRPr sz="1400">
                <a:highlight>
                  <a:srgbClr val="FFCD00"/>
                </a:highlight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>
                <a:solidFill>
                  <a:schemeClr val="dk2"/>
                </a:solidFill>
                <a:highlight>
                  <a:srgbClr val="FFCD00"/>
                </a:highlight>
              </a:defRPr>
            </a:lvl9pPr>
          </a:lstStyle>
          <a:p>
            <a:endParaRPr/>
          </a:p>
        </p:txBody>
      </p:sp>
      <p:cxnSp>
        <p:nvCxnSpPr>
          <p:cNvPr id="15" name="Google Shape;15;p3"/>
          <p:cNvCxnSpPr/>
          <p:nvPr/>
        </p:nvCxnSpPr>
        <p:spPr>
          <a:xfrm>
            <a:off x="-6025" y="2571762"/>
            <a:ext cx="19845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Google Shape;16;p3"/>
          <p:cNvSpPr/>
          <p:nvPr/>
        </p:nvSpPr>
        <p:spPr>
          <a:xfrm>
            <a:off x="1117950" y="2288250"/>
            <a:ext cx="567000" cy="5670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ctrTitle"/>
          </p:nvPr>
        </p:nvSpPr>
        <p:spPr>
          <a:xfrm>
            <a:off x="2022225" y="1693523"/>
            <a:ext cx="37878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cxnSp>
        <p:nvCxnSpPr>
          <p:cNvPr id="18" name="Google Shape;18;p3"/>
          <p:cNvCxnSpPr/>
          <p:nvPr/>
        </p:nvCxnSpPr>
        <p:spPr>
          <a:xfrm>
            <a:off x="5898975" y="2571750"/>
            <a:ext cx="32511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2105050" y="2238000"/>
            <a:ext cx="4933800" cy="8199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marL="457200" lvl="0" indent="-381000" algn="ctr" rtl="0">
              <a:spcBef>
                <a:spcPts val="600"/>
              </a:spcBef>
              <a:spcAft>
                <a:spcPts val="0"/>
              </a:spcAft>
              <a:buSzPts val="2400"/>
              <a:buFont typeface="Lora"/>
              <a:buChar char="◉"/>
              <a:defRPr sz="2400" i="1">
                <a:latin typeface="Lora"/>
                <a:ea typeface="Lora"/>
                <a:cs typeface="Lora"/>
                <a:sym typeface="Lora"/>
              </a:defRPr>
            </a:lvl1pPr>
            <a:lvl2pPr marL="914400" lvl="1" indent="-355600" algn="ctr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Char char="○"/>
              <a:defRPr i="1">
                <a:latin typeface="Lora"/>
                <a:ea typeface="Lora"/>
                <a:cs typeface="Lora"/>
                <a:sym typeface="Lora"/>
              </a:defRPr>
            </a:lvl2pPr>
            <a:lvl3pPr marL="1371600" lvl="2" indent="-355600" algn="ctr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Char char="■"/>
              <a:defRPr i="1">
                <a:latin typeface="Lora"/>
                <a:ea typeface="Lora"/>
                <a:cs typeface="Lora"/>
                <a:sym typeface="Lora"/>
              </a:defRPr>
            </a:lvl3pPr>
            <a:lvl4pPr marL="1828800" lvl="3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Lora"/>
              <a:buChar char="●"/>
              <a:defRPr sz="2400" i="1">
                <a:latin typeface="Lora"/>
                <a:ea typeface="Lora"/>
                <a:cs typeface="Lora"/>
                <a:sym typeface="Lora"/>
              </a:defRPr>
            </a:lvl4pPr>
            <a:lvl5pPr marL="2286000" lvl="4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Lora"/>
              <a:buChar char="○"/>
              <a:defRPr sz="2400" i="1">
                <a:latin typeface="Lora"/>
                <a:ea typeface="Lora"/>
                <a:cs typeface="Lora"/>
                <a:sym typeface="Lora"/>
              </a:defRPr>
            </a:lvl5pPr>
            <a:lvl6pPr marL="2743200" lvl="5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Lora"/>
              <a:buChar char="■"/>
              <a:defRPr sz="2400" i="1">
                <a:latin typeface="Lora"/>
                <a:ea typeface="Lora"/>
                <a:cs typeface="Lora"/>
                <a:sym typeface="Lora"/>
              </a:defRPr>
            </a:lvl6pPr>
            <a:lvl7pPr marL="3200400" lvl="6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Lora"/>
              <a:buChar char="●"/>
              <a:defRPr sz="2400" i="1">
                <a:latin typeface="Lora"/>
                <a:ea typeface="Lora"/>
                <a:cs typeface="Lora"/>
                <a:sym typeface="Lora"/>
              </a:defRPr>
            </a:lvl7pPr>
            <a:lvl8pPr marL="3657600" lvl="7" indent="-381000" algn="ctr" rtl="0">
              <a:spcBef>
                <a:spcPts val="0"/>
              </a:spcBef>
              <a:spcAft>
                <a:spcPts val="0"/>
              </a:spcAft>
              <a:buSzPts val="2400"/>
              <a:buFont typeface="Lora"/>
              <a:buChar char="○"/>
              <a:defRPr sz="2400" i="1">
                <a:latin typeface="Lora"/>
                <a:ea typeface="Lora"/>
                <a:cs typeface="Lora"/>
                <a:sym typeface="Lora"/>
              </a:defRPr>
            </a:lvl8pPr>
            <a:lvl9pPr marL="4114800" lvl="8" indent="-381000" algn="ctr">
              <a:spcBef>
                <a:spcPts val="0"/>
              </a:spcBef>
              <a:spcAft>
                <a:spcPts val="0"/>
              </a:spcAft>
              <a:buSzPts val="2400"/>
              <a:buFont typeface="Lora"/>
              <a:buChar char="■"/>
              <a:defRPr sz="2400" i="1">
                <a:latin typeface="Lora"/>
                <a:ea typeface="Lora"/>
                <a:cs typeface="Lora"/>
                <a:sym typeface="Lora"/>
              </a:defRPr>
            </a:lvl9pPr>
          </a:lstStyle>
          <a:p>
            <a:endParaRPr/>
          </a:p>
        </p:txBody>
      </p:sp>
      <p:cxnSp>
        <p:nvCxnSpPr>
          <p:cNvPr id="22" name="Google Shape;22;p4"/>
          <p:cNvCxnSpPr/>
          <p:nvPr/>
        </p:nvCxnSpPr>
        <p:spPr>
          <a:xfrm>
            <a:off x="4584075" y="3676500"/>
            <a:ext cx="0" cy="148050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3" name="Google Shape;23;p4"/>
          <p:cNvSpPr/>
          <p:nvPr/>
        </p:nvSpPr>
        <p:spPr>
          <a:xfrm>
            <a:off x="4288500" y="3393000"/>
            <a:ext cx="567000" cy="5670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4"/>
          <p:cNvSpPr txBox="1"/>
          <p:nvPr/>
        </p:nvSpPr>
        <p:spPr>
          <a:xfrm>
            <a:off x="3593400" y="3412652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b="1">
                <a:latin typeface="Lora"/>
                <a:ea typeface="Lora"/>
                <a:cs typeface="Lora"/>
                <a:sym typeface="Lora"/>
              </a:rPr>
              <a:t>“</a:t>
            </a:r>
            <a:endParaRPr sz="3600" b="1"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25" name="Google Shape;25;p4"/>
          <p:cNvSpPr txBox="1">
            <a:spLocks noGrp="1"/>
          </p:cNvSpPr>
          <p:nvPr>
            <p:ph type="sldNum" idx="12"/>
          </p:nvPr>
        </p:nvSpPr>
        <p:spPr>
          <a:xfrm>
            <a:off x="4297650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1pPr>
            <a:lvl2pPr lvl="1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2pPr>
            <a:lvl3pPr lvl="2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3pPr>
            <a:lvl4pPr lvl="3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4pPr>
            <a:lvl5pPr lvl="4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5pPr>
            <a:lvl6pPr lvl="5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6pPr>
            <a:lvl7pPr lvl="6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7pPr>
            <a:lvl8pPr lvl="7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8pPr>
            <a:lvl9pPr lvl="8" algn="ctr" rtl="0">
              <a:buNone/>
              <a:defRPr>
                <a:latin typeface="Lora"/>
                <a:ea typeface="Lora"/>
                <a:cs typeface="Lora"/>
                <a:sym typeface="Lora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Google Shape;27;p5"/>
          <p:cNvCxnSpPr/>
          <p:nvPr/>
        </p:nvCxnSpPr>
        <p:spPr>
          <a:xfrm>
            <a:off x="0" y="1131725"/>
            <a:ext cx="13758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" name="Google Shape;28;p5"/>
          <p:cNvSpPr/>
          <p:nvPr/>
        </p:nvSpPr>
        <p:spPr>
          <a:xfrm>
            <a:off x="817475" y="928767"/>
            <a:ext cx="405900" cy="4059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1381250" y="922668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highlight>
                  <a:srgbClr val="FFFFFF"/>
                </a:highlight>
                <a:latin typeface="Lora"/>
                <a:ea typeface="Lora"/>
                <a:cs typeface="Lora"/>
                <a:sym typeface="Lora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1381250" y="1616470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rgbClr val="FFCD00"/>
              </a:buClr>
              <a:buSzPts val="2400"/>
              <a:buFont typeface="Quattrocento Sans"/>
              <a:buChar char="◉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2000"/>
              <a:buFont typeface="Quattrocento Sans"/>
              <a:buChar char="○"/>
              <a:defRPr sz="2000"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2000"/>
              <a:buFont typeface="Quattrocento Sans"/>
              <a:buChar char="■"/>
              <a:defRPr sz="2000"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●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○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■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●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○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■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endParaRPr/>
          </a:p>
        </p:txBody>
      </p:sp>
      <p:cxnSp>
        <p:nvCxnSpPr>
          <p:cNvPr id="31" name="Google Shape;31;p5"/>
          <p:cNvCxnSpPr/>
          <p:nvPr/>
        </p:nvCxnSpPr>
        <p:spPr>
          <a:xfrm>
            <a:off x="5265650" y="1131725"/>
            <a:ext cx="38784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2" name="Google Shape;32;p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7"/>
          <p:cNvSpPr txBox="1">
            <a:spLocks noGrp="1"/>
          </p:cNvSpPr>
          <p:nvPr>
            <p:ph type="title"/>
          </p:nvPr>
        </p:nvSpPr>
        <p:spPr>
          <a:xfrm>
            <a:off x="1381250" y="922668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1"/>
          </p:nvPr>
        </p:nvSpPr>
        <p:spPr>
          <a:xfrm>
            <a:off x="1381250" y="1651075"/>
            <a:ext cx="2334000" cy="3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2"/>
          </p:nvPr>
        </p:nvSpPr>
        <p:spPr>
          <a:xfrm>
            <a:off x="3834912" y="1651075"/>
            <a:ext cx="2334000" cy="3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3"/>
          </p:nvPr>
        </p:nvSpPr>
        <p:spPr>
          <a:xfrm>
            <a:off x="6288573" y="1651075"/>
            <a:ext cx="2334000" cy="3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cxnSp>
        <p:nvCxnSpPr>
          <p:cNvPr id="46" name="Google Shape;46;p7"/>
          <p:cNvCxnSpPr/>
          <p:nvPr/>
        </p:nvCxnSpPr>
        <p:spPr>
          <a:xfrm>
            <a:off x="0" y="1131725"/>
            <a:ext cx="13758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7" name="Google Shape;47;p7"/>
          <p:cNvSpPr/>
          <p:nvPr/>
        </p:nvSpPr>
        <p:spPr>
          <a:xfrm>
            <a:off x="817475" y="928767"/>
            <a:ext cx="405900" cy="4059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8" name="Google Shape;48;p7"/>
          <p:cNvCxnSpPr/>
          <p:nvPr/>
        </p:nvCxnSpPr>
        <p:spPr>
          <a:xfrm>
            <a:off x="5265650" y="1131725"/>
            <a:ext cx="387840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BLANK_1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body" idx="1"/>
          </p:nvPr>
        </p:nvSpPr>
        <p:spPr>
          <a:xfrm>
            <a:off x="1381250" y="1616470"/>
            <a:ext cx="6809700" cy="311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FFCD00"/>
              </a:buClr>
              <a:buSzPts val="2400"/>
              <a:buFont typeface="Quattrocento Sans"/>
              <a:buChar char="◉"/>
              <a:defRPr sz="2400"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2000"/>
              <a:buFont typeface="Quattrocento Sans"/>
              <a:buChar char="○"/>
              <a:defRPr sz="2000">
                <a:latin typeface="Quattrocento Sans"/>
                <a:ea typeface="Quattrocento Sans"/>
                <a:cs typeface="Quattrocento Sans"/>
                <a:sym typeface="Quattrocento Sans"/>
              </a:defRPr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2000"/>
              <a:buFont typeface="Quattrocento Sans"/>
              <a:buChar char="■"/>
              <a:defRPr sz="2000">
                <a:latin typeface="Quattrocento Sans"/>
                <a:ea typeface="Quattrocento Sans"/>
                <a:cs typeface="Quattrocento Sans"/>
                <a:sym typeface="Quattrocento Sans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●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○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■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●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○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rgbClr val="FFCD00"/>
              </a:buClr>
              <a:buSzPts val="1800"/>
              <a:buFont typeface="Quattrocento Sans"/>
              <a:buChar char="■"/>
              <a:defRPr sz="1800">
                <a:latin typeface="Quattrocento Sans"/>
                <a:ea typeface="Quattrocento Sans"/>
                <a:cs typeface="Quattrocento Sans"/>
                <a:sym typeface="Quattrocen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1381250" y="937117"/>
            <a:ext cx="6809700" cy="4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Font typeface="Lora"/>
              <a:buNone/>
              <a:defRPr sz="2000" b="1">
                <a:latin typeface="Lora"/>
                <a:ea typeface="Lora"/>
                <a:cs typeface="Lora"/>
                <a:sym typeface="Lor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1pPr>
            <a:lvl2pPr lvl="1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2pPr>
            <a:lvl3pPr lvl="2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3pPr>
            <a:lvl4pPr lvl="3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4pPr>
            <a:lvl5pPr lvl="4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5pPr>
            <a:lvl6pPr lvl="5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6pPr>
            <a:lvl7pPr lvl="6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7pPr>
            <a:lvl8pPr lvl="7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8pPr>
            <a:lvl9pPr lvl="8" algn="r">
              <a:buNone/>
              <a:defRPr sz="1000">
                <a:solidFill>
                  <a:srgbClr val="1D1D1B"/>
                </a:solidFill>
                <a:latin typeface="Lora"/>
                <a:ea typeface="Lora"/>
                <a:cs typeface="Lora"/>
                <a:sym typeface="Lor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3" r:id="rId5"/>
    <p:sldLayoutId id="2147483657" r:id="rId6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>
            <a:spLocks noGrp="1"/>
          </p:cNvSpPr>
          <p:nvPr>
            <p:ph type="ctrTitle"/>
          </p:nvPr>
        </p:nvSpPr>
        <p:spPr>
          <a:xfrm>
            <a:off x="996629" y="2003888"/>
            <a:ext cx="5715321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" dirty="0"/>
              <a:t> </a:t>
            </a:r>
            <a:br>
              <a:rPr lang="en" dirty="0"/>
            </a:br>
            <a:r>
              <a:rPr lang="ru-RU" dirty="0"/>
              <a:t>Возможность дешевого хранения данных. </a:t>
            </a:r>
            <a:r>
              <a:rPr lang="en-US" dirty="0"/>
              <a:t>Framework </a:t>
            </a:r>
            <a:r>
              <a:rPr lang="ru-RU" dirty="0"/>
              <a:t>для </a:t>
            </a:r>
            <a:r>
              <a:rPr lang="ru-RU" dirty="0">
                <a:highlight>
                  <a:srgbClr val="FFCD00"/>
                </a:highlight>
              </a:rPr>
              <a:t>поисковых задач</a:t>
            </a:r>
            <a:endParaRPr dirty="0"/>
          </a:p>
        </p:txBody>
      </p:sp>
      <p:grpSp>
        <p:nvGrpSpPr>
          <p:cNvPr id="72" name="Google Shape;72;p12"/>
          <p:cNvGrpSpPr/>
          <p:nvPr/>
        </p:nvGrpSpPr>
        <p:grpSpPr>
          <a:xfrm>
            <a:off x="1299165" y="3511424"/>
            <a:ext cx="215966" cy="342399"/>
            <a:chOff x="6718575" y="2318625"/>
            <a:chExt cx="256950" cy="407375"/>
          </a:xfrm>
        </p:grpSpPr>
        <p:sp>
          <p:nvSpPr>
            <p:cNvPr id="73" name="Google Shape;73;p12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12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12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12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12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12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12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12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"/>
          <p:cNvSpPr txBox="1">
            <a:spLocks noGrp="1"/>
          </p:cNvSpPr>
          <p:nvPr>
            <p:ph type="title"/>
          </p:nvPr>
        </p:nvSpPr>
        <p:spPr>
          <a:xfrm>
            <a:off x="1530885" y="908963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Способы применения </a:t>
            </a:r>
            <a:r>
              <a:rPr lang="en-US" dirty="0"/>
              <a:t>S3</a:t>
            </a:r>
            <a:endParaRPr dirty="0"/>
          </a:p>
        </p:txBody>
      </p:sp>
      <p:grpSp>
        <p:nvGrpSpPr>
          <p:cNvPr id="174" name="Google Shape;174;p20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75" name="Google Shape;175;p20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0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0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0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9" name="Google Shape;179;p20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sp>
        <p:nvSpPr>
          <p:cNvPr id="10" name="Google Shape;125;p17">
            <a:extLst>
              <a:ext uri="{FF2B5EF4-FFF2-40B4-BE49-F238E27FC236}">
                <a16:creationId xmlns:a16="http://schemas.microsoft.com/office/drawing/2014/main" id="{F8C45A1C-1812-477B-8F06-F38AEC63D1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381250" y="1430732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>
              <a:buNone/>
            </a:pPr>
            <a:r>
              <a:rPr lang="ru-RU" sz="1800" b="1" dirty="0"/>
              <a:t>Событийно-ориентированные архитектуры. </a:t>
            </a:r>
            <a:r>
              <a:rPr lang="ru-RU" sz="1800" dirty="0"/>
              <a:t>API и слабосвязанные архитектуры сегодня встречаются повсеместно. Вместе с API популярность набирают событийно-ориентированные архитектуры (</a:t>
            </a:r>
            <a:r>
              <a:rPr lang="ru-RU" sz="1800" dirty="0" err="1"/>
              <a:t>even-driven</a:t>
            </a:r>
            <a:r>
              <a:rPr lang="ru-RU" sz="1800" dirty="0"/>
              <a:t> </a:t>
            </a:r>
            <a:r>
              <a:rPr lang="ru-RU" sz="1800" dirty="0" err="1"/>
              <a:t>architecture</a:t>
            </a:r>
            <a:r>
              <a:rPr lang="ru-RU" sz="1800" dirty="0"/>
              <a:t>, EDA), где с помощью простого вызова API вы можете инициировать на стороне сервера цепочку рабочих процессов. Сейчас существует множество компонентов для хранения, которые можно подключить к такого рода архитектурному шаблону, но </a:t>
            </a:r>
            <a:r>
              <a:rPr lang="ru-RU" sz="1800" dirty="0" err="1"/>
              <a:t>Amazon</a:t>
            </a:r>
            <a:r>
              <a:rPr lang="ru-RU" sz="1800" dirty="0"/>
              <a:t> S3 может предложить некоторые ключевые компоненты для нескольких областей применения.</a:t>
            </a:r>
          </a:p>
        </p:txBody>
      </p:sp>
    </p:spTree>
    <p:extLst>
      <p:ext uri="{BB962C8B-B14F-4D97-AF65-F5344CB8AC3E}">
        <p14:creationId xmlns:p14="http://schemas.microsoft.com/office/powerpoint/2010/main" val="31794928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5" name="Google Shape;185;p21"/>
          <p:cNvCxnSpPr/>
          <p:nvPr/>
        </p:nvCxnSpPr>
        <p:spPr>
          <a:xfrm>
            <a:off x="-6450" y="1131725"/>
            <a:ext cx="171598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7" name="Google Shape;187;p21"/>
          <p:cNvSpPr/>
          <p:nvPr/>
        </p:nvSpPr>
        <p:spPr>
          <a:xfrm>
            <a:off x="625400" y="736700"/>
            <a:ext cx="790200" cy="7902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8" name="Google Shape;188;p21"/>
          <p:cNvGrpSpPr/>
          <p:nvPr/>
        </p:nvGrpSpPr>
        <p:grpSpPr>
          <a:xfrm>
            <a:off x="842317" y="975119"/>
            <a:ext cx="356204" cy="313212"/>
            <a:chOff x="1929775" y="320925"/>
            <a:chExt cx="423800" cy="372650"/>
          </a:xfrm>
        </p:grpSpPr>
        <p:sp>
          <p:nvSpPr>
            <p:cNvPr id="189" name="Google Shape;189;p21"/>
            <p:cNvSpPr/>
            <p:nvPr/>
          </p:nvSpPr>
          <p:spPr>
            <a:xfrm>
              <a:off x="1929775" y="320925"/>
              <a:ext cx="423800" cy="372650"/>
            </a:xfrm>
            <a:custGeom>
              <a:avLst/>
              <a:gdLst/>
              <a:ahLst/>
              <a:cxnLst/>
              <a:rect l="l" t="t" r="r" b="b"/>
              <a:pathLst>
                <a:path w="16952" h="14906" fill="none" extrusionOk="0">
                  <a:moveTo>
                    <a:pt x="16172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3"/>
                  </a:lnTo>
                  <a:lnTo>
                    <a:pt x="341" y="146"/>
                  </a:lnTo>
                  <a:lnTo>
                    <a:pt x="220" y="244"/>
                  </a:lnTo>
                  <a:lnTo>
                    <a:pt x="122" y="341"/>
                  </a:lnTo>
                  <a:lnTo>
                    <a:pt x="74" y="487"/>
                  </a:lnTo>
                  <a:lnTo>
                    <a:pt x="25" y="634"/>
                  </a:lnTo>
                  <a:lnTo>
                    <a:pt x="0" y="780"/>
                  </a:lnTo>
                  <a:lnTo>
                    <a:pt x="0" y="14126"/>
                  </a:lnTo>
                  <a:lnTo>
                    <a:pt x="0" y="14126"/>
                  </a:lnTo>
                  <a:lnTo>
                    <a:pt x="25" y="14272"/>
                  </a:lnTo>
                  <a:lnTo>
                    <a:pt x="74" y="14418"/>
                  </a:lnTo>
                  <a:lnTo>
                    <a:pt x="122" y="14565"/>
                  </a:lnTo>
                  <a:lnTo>
                    <a:pt x="220" y="14662"/>
                  </a:lnTo>
                  <a:lnTo>
                    <a:pt x="341" y="14759"/>
                  </a:lnTo>
                  <a:lnTo>
                    <a:pt x="488" y="14832"/>
                  </a:lnTo>
                  <a:lnTo>
                    <a:pt x="634" y="14881"/>
                  </a:lnTo>
                  <a:lnTo>
                    <a:pt x="780" y="14906"/>
                  </a:lnTo>
                  <a:lnTo>
                    <a:pt x="16172" y="14906"/>
                  </a:lnTo>
                  <a:lnTo>
                    <a:pt x="16172" y="14906"/>
                  </a:lnTo>
                  <a:lnTo>
                    <a:pt x="16318" y="14881"/>
                  </a:lnTo>
                  <a:lnTo>
                    <a:pt x="16464" y="14832"/>
                  </a:lnTo>
                  <a:lnTo>
                    <a:pt x="16611" y="14759"/>
                  </a:lnTo>
                  <a:lnTo>
                    <a:pt x="16732" y="14662"/>
                  </a:lnTo>
                  <a:lnTo>
                    <a:pt x="16830" y="14565"/>
                  </a:lnTo>
                  <a:lnTo>
                    <a:pt x="16878" y="14418"/>
                  </a:lnTo>
                  <a:lnTo>
                    <a:pt x="16927" y="14272"/>
                  </a:lnTo>
                  <a:lnTo>
                    <a:pt x="16952" y="14126"/>
                  </a:lnTo>
                  <a:lnTo>
                    <a:pt x="16952" y="780"/>
                  </a:lnTo>
                  <a:lnTo>
                    <a:pt x="16952" y="780"/>
                  </a:lnTo>
                  <a:lnTo>
                    <a:pt x="16927" y="634"/>
                  </a:lnTo>
                  <a:lnTo>
                    <a:pt x="16878" y="487"/>
                  </a:lnTo>
                  <a:lnTo>
                    <a:pt x="16830" y="341"/>
                  </a:lnTo>
                  <a:lnTo>
                    <a:pt x="16732" y="244"/>
                  </a:lnTo>
                  <a:lnTo>
                    <a:pt x="16611" y="146"/>
                  </a:lnTo>
                  <a:lnTo>
                    <a:pt x="16464" y="73"/>
                  </a:lnTo>
                  <a:lnTo>
                    <a:pt x="16318" y="25"/>
                  </a:lnTo>
                  <a:lnTo>
                    <a:pt x="16172" y="0"/>
                  </a:lnTo>
                  <a:lnTo>
                    <a:pt x="1617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1"/>
            <p:cNvSpPr/>
            <p:nvPr/>
          </p:nvSpPr>
          <p:spPr>
            <a:xfrm>
              <a:off x="1954125" y="345275"/>
              <a:ext cx="375100" cy="323950"/>
            </a:xfrm>
            <a:custGeom>
              <a:avLst/>
              <a:gdLst/>
              <a:ahLst/>
              <a:cxnLst/>
              <a:rect l="l" t="t" r="r" b="b"/>
              <a:pathLst>
                <a:path w="15004" h="12958" fill="none" extrusionOk="0">
                  <a:moveTo>
                    <a:pt x="15003" y="12957"/>
                  </a:moveTo>
                  <a:lnTo>
                    <a:pt x="1" y="12957"/>
                  </a:lnTo>
                  <a:lnTo>
                    <a:pt x="1" y="0"/>
                  </a:lnTo>
                  <a:lnTo>
                    <a:pt x="15003" y="0"/>
                  </a:lnTo>
                  <a:lnTo>
                    <a:pt x="15003" y="12957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1"/>
            <p:cNvSpPr/>
            <p:nvPr/>
          </p:nvSpPr>
          <p:spPr>
            <a:xfrm>
              <a:off x="2162375" y="534625"/>
              <a:ext cx="146750" cy="113275"/>
            </a:xfrm>
            <a:custGeom>
              <a:avLst/>
              <a:gdLst/>
              <a:ahLst/>
              <a:cxnLst/>
              <a:rect l="l" t="t" r="r" b="b"/>
              <a:pathLst>
                <a:path w="5870" h="4531" fill="none" extrusionOk="0">
                  <a:moveTo>
                    <a:pt x="0" y="2266"/>
                  </a:moveTo>
                  <a:lnTo>
                    <a:pt x="1534" y="244"/>
                  </a:lnTo>
                  <a:lnTo>
                    <a:pt x="1534" y="244"/>
                  </a:lnTo>
                  <a:lnTo>
                    <a:pt x="1632" y="147"/>
                  </a:lnTo>
                  <a:lnTo>
                    <a:pt x="1754" y="50"/>
                  </a:lnTo>
                  <a:lnTo>
                    <a:pt x="1875" y="1"/>
                  </a:lnTo>
                  <a:lnTo>
                    <a:pt x="2022" y="1"/>
                  </a:lnTo>
                  <a:lnTo>
                    <a:pt x="2143" y="1"/>
                  </a:lnTo>
                  <a:lnTo>
                    <a:pt x="2289" y="50"/>
                  </a:lnTo>
                  <a:lnTo>
                    <a:pt x="2411" y="147"/>
                  </a:lnTo>
                  <a:lnTo>
                    <a:pt x="2509" y="244"/>
                  </a:lnTo>
                  <a:lnTo>
                    <a:pt x="5870" y="453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1"/>
            <p:cNvSpPr/>
            <p:nvPr/>
          </p:nvSpPr>
          <p:spPr>
            <a:xfrm>
              <a:off x="1974225" y="468875"/>
              <a:ext cx="232600" cy="179025"/>
            </a:xfrm>
            <a:custGeom>
              <a:avLst/>
              <a:gdLst/>
              <a:ahLst/>
              <a:cxnLst/>
              <a:rect l="l" t="t" r="r" b="b"/>
              <a:pathLst>
                <a:path w="9304" h="7161" fill="none" extrusionOk="0">
                  <a:moveTo>
                    <a:pt x="0" y="3995"/>
                  </a:moveTo>
                  <a:lnTo>
                    <a:pt x="2923" y="244"/>
                  </a:lnTo>
                  <a:lnTo>
                    <a:pt x="2923" y="244"/>
                  </a:lnTo>
                  <a:lnTo>
                    <a:pt x="3020" y="147"/>
                  </a:lnTo>
                  <a:lnTo>
                    <a:pt x="3142" y="49"/>
                  </a:lnTo>
                  <a:lnTo>
                    <a:pt x="3264" y="1"/>
                  </a:lnTo>
                  <a:lnTo>
                    <a:pt x="3410" y="1"/>
                  </a:lnTo>
                  <a:lnTo>
                    <a:pt x="3532" y="1"/>
                  </a:lnTo>
                  <a:lnTo>
                    <a:pt x="3678" y="49"/>
                  </a:lnTo>
                  <a:lnTo>
                    <a:pt x="3800" y="147"/>
                  </a:lnTo>
                  <a:lnTo>
                    <a:pt x="3897" y="244"/>
                  </a:lnTo>
                  <a:lnTo>
                    <a:pt x="9304" y="716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1"/>
            <p:cNvSpPr/>
            <p:nvPr/>
          </p:nvSpPr>
          <p:spPr>
            <a:xfrm>
              <a:off x="2169675" y="396425"/>
              <a:ext cx="97450" cy="97450"/>
            </a:xfrm>
            <a:custGeom>
              <a:avLst/>
              <a:gdLst/>
              <a:ahLst/>
              <a:cxnLst/>
              <a:rect l="l" t="t" r="r" b="b"/>
              <a:pathLst>
                <a:path w="3898" h="3898" fill="none" extrusionOk="0">
                  <a:moveTo>
                    <a:pt x="1949" y="3897"/>
                  </a:moveTo>
                  <a:lnTo>
                    <a:pt x="1949" y="3897"/>
                  </a:lnTo>
                  <a:lnTo>
                    <a:pt x="1754" y="3897"/>
                  </a:lnTo>
                  <a:lnTo>
                    <a:pt x="1559" y="3873"/>
                  </a:lnTo>
                  <a:lnTo>
                    <a:pt x="1364" y="3824"/>
                  </a:lnTo>
                  <a:lnTo>
                    <a:pt x="1194" y="3751"/>
                  </a:lnTo>
                  <a:lnTo>
                    <a:pt x="1023" y="3678"/>
                  </a:lnTo>
                  <a:lnTo>
                    <a:pt x="853" y="3580"/>
                  </a:lnTo>
                  <a:lnTo>
                    <a:pt x="707" y="3459"/>
                  </a:lnTo>
                  <a:lnTo>
                    <a:pt x="560" y="3337"/>
                  </a:lnTo>
                  <a:lnTo>
                    <a:pt x="439" y="3191"/>
                  </a:lnTo>
                  <a:lnTo>
                    <a:pt x="317" y="3045"/>
                  </a:lnTo>
                  <a:lnTo>
                    <a:pt x="220" y="2874"/>
                  </a:lnTo>
                  <a:lnTo>
                    <a:pt x="146" y="2704"/>
                  </a:lnTo>
                  <a:lnTo>
                    <a:pt x="73" y="2533"/>
                  </a:lnTo>
                  <a:lnTo>
                    <a:pt x="25" y="2338"/>
                  </a:lnTo>
                  <a:lnTo>
                    <a:pt x="0" y="2168"/>
                  </a:lnTo>
                  <a:lnTo>
                    <a:pt x="0" y="1949"/>
                  </a:lnTo>
                  <a:lnTo>
                    <a:pt x="0" y="1949"/>
                  </a:lnTo>
                  <a:lnTo>
                    <a:pt x="0" y="1754"/>
                  </a:lnTo>
                  <a:lnTo>
                    <a:pt x="25" y="1559"/>
                  </a:lnTo>
                  <a:lnTo>
                    <a:pt x="73" y="1389"/>
                  </a:lnTo>
                  <a:lnTo>
                    <a:pt x="146" y="1194"/>
                  </a:lnTo>
                  <a:lnTo>
                    <a:pt x="220" y="1023"/>
                  </a:lnTo>
                  <a:lnTo>
                    <a:pt x="317" y="877"/>
                  </a:lnTo>
                  <a:lnTo>
                    <a:pt x="439" y="707"/>
                  </a:lnTo>
                  <a:lnTo>
                    <a:pt x="560" y="585"/>
                  </a:lnTo>
                  <a:lnTo>
                    <a:pt x="707" y="463"/>
                  </a:lnTo>
                  <a:lnTo>
                    <a:pt x="853" y="341"/>
                  </a:lnTo>
                  <a:lnTo>
                    <a:pt x="1023" y="244"/>
                  </a:lnTo>
                  <a:lnTo>
                    <a:pt x="1194" y="171"/>
                  </a:lnTo>
                  <a:lnTo>
                    <a:pt x="1364" y="98"/>
                  </a:lnTo>
                  <a:lnTo>
                    <a:pt x="1559" y="49"/>
                  </a:lnTo>
                  <a:lnTo>
                    <a:pt x="1754" y="25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2144" y="25"/>
                  </a:lnTo>
                  <a:lnTo>
                    <a:pt x="2338" y="49"/>
                  </a:lnTo>
                  <a:lnTo>
                    <a:pt x="2533" y="98"/>
                  </a:lnTo>
                  <a:lnTo>
                    <a:pt x="2704" y="171"/>
                  </a:lnTo>
                  <a:lnTo>
                    <a:pt x="2874" y="244"/>
                  </a:lnTo>
                  <a:lnTo>
                    <a:pt x="3020" y="341"/>
                  </a:lnTo>
                  <a:lnTo>
                    <a:pt x="3191" y="463"/>
                  </a:lnTo>
                  <a:lnTo>
                    <a:pt x="3313" y="585"/>
                  </a:lnTo>
                  <a:lnTo>
                    <a:pt x="3459" y="707"/>
                  </a:lnTo>
                  <a:lnTo>
                    <a:pt x="3556" y="877"/>
                  </a:lnTo>
                  <a:lnTo>
                    <a:pt x="3654" y="1023"/>
                  </a:lnTo>
                  <a:lnTo>
                    <a:pt x="3727" y="1194"/>
                  </a:lnTo>
                  <a:lnTo>
                    <a:pt x="3800" y="1389"/>
                  </a:lnTo>
                  <a:lnTo>
                    <a:pt x="3848" y="1559"/>
                  </a:lnTo>
                  <a:lnTo>
                    <a:pt x="3873" y="1754"/>
                  </a:lnTo>
                  <a:lnTo>
                    <a:pt x="3897" y="1949"/>
                  </a:lnTo>
                  <a:lnTo>
                    <a:pt x="3897" y="1949"/>
                  </a:lnTo>
                  <a:lnTo>
                    <a:pt x="3873" y="2168"/>
                  </a:lnTo>
                  <a:lnTo>
                    <a:pt x="3848" y="2338"/>
                  </a:lnTo>
                  <a:lnTo>
                    <a:pt x="3800" y="2533"/>
                  </a:lnTo>
                  <a:lnTo>
                    <a:pt x="3727" y="2704"/>
                  </a:lnTo>
                  <a:lnTo>
                    <a:pt x="3654" y="2874"/>
                  </a:lnTo>
                  <a:lnTo>
                    <a:pt x="3556" y="3045"/>
                  </a:lnTo>
                  <a:lnTo>
                    <a:pt x="3459" y="3191"/>
                  </a:lnTo>
                  <a:lnTo>
                    <a:pt x="3313" y="3337"/>
                  </a:lnTo>
                  <a:lnTo>
                    <a:pt x="3191" y="3459"/>
                  </a:lnTo>
                  <a:lnTo>
                    <a:pt x="3020" y="3580"/>
                  </a:lnTo>
                  <a:lnTo>
                    <a:pt x="2874" y="3678"/>
                  </a:lnTo>
                  <a:lnTo>
                    <a:pt x="2704" y="3751"/>
                  </a:lnTo>
                  <a:lnTo>
                    <a:pt x="2533" y="3824"/>
                  </a:lnTo>
                  <a:lnTo>
                    <a:pt x="2338" y="3873"/>
                  </a:lnTo>
                  <a:lnTo>
                    <a:pt x="2144" y="3897"/>
                  </a:lnTo>
                  <a:lnTo>
                    <a:pt x="1949" y="3897"/>
                  </a:lnTo>
                  <a:lnTo>
                    <a:pt x="1949" y="3897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4" name="Google Shape;194;p21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cxnSp>
        <p:nvCxnSpPr>
          <p:cNvPr id="15" name="Google Shape;185;p21"/>
          <p:cNvCxnSpPr/>
          <p:nvPr/>
        </p:nvCxnSpPr>
        <p:spPr>
          <a:xfrm>
            <a:off x="5367130" y="1131725"/>
            <a:ext cx="377687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Прямоугольник 7"/>
          <p:cNvSpPr/>
          <p:nvPr/>
        </p:nvSpPr>
        <p:spPr>
          <a:xfrm>
            <a:off x="1709530" y="895344"/>
            <a:ext cx="32768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highlight>
                  <a:srgbClr val="FFCD00"/>
                </a:highlight>
                <a:latin typeface="Lora" panose="020B0604020202020204" charset="-52"/>
              </a:rPr>
              <a:t>Пример применения </a:t>
            </a:r>
            <a:r>
              <a:rPr lang="en-US" sz="2000" b="1" dirty="0">
                <a:highlight>
                  <a:srgbClr val="FFCD00"/>
                </a:highlight>
                <a:latin typeface="Lora" panose="020B0604020202020204" charset="-52"/>
              </a:rPr>
              <a:t>S3</a:t>
            </a:r>
            <a:endParaRPr lang="ru-RU" sz="2000" b="1" dirty="0">
              <a:latin typeface="Lora" panose="020B0604020202020204" charset="-52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29C106D-47BC-4856-9201-240FDC8926FC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581785" y="1812076"/>
            <a:ext cx="6120130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044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ctrTitle"/>
          </p:nvPr>
        </p:nvSpPr>
        <p:spPr>
          <a:xfrm>
            <a:off x="2074682" y="1725150"/>
            <a:ext cx="4299062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/>
              <a:t>Elasticsearch</a:t>
            </a:r>
            <a:endParaRPr sz="2800" dirty="0"/>
          </a:p>
        </p:txBody>
      </p:sp>
      <p:sp>
        <p:nvSpPr>
          <p:cNvPr id="113" name="Google Shape;113;p1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074513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6"/>
          <p:cNvSpPr txBox="1">
            <a:spLocks noGrp="1"/>
          </p:cNvSpPr>
          <p:nvPr>
            <p:ph type="body" idx="1"/>
          </p:nvPr>
        </p:nvSpPr>
        <p:spPr>
          <a:xfrm>
            <a:off x="1844342" y="2045843"/>
            <a:ext cx="5455315" cy="135996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indent="0">
              <a:buNone/>
            </a:pPr>
            <a:r>
              <a:rPr lang="en-US" sz="1600" dirty="0">
                <a:highlight>
                  <a:srgbClr val="FFCD00"/>
                </a:highlight>
              </a:rPr>
              <a:t>Elasticsearch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—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высокомасштабируемая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распределенная поисковая система полнотекстового поиска и анализа данных, работающая в режиме реального времени. Утилита позволяет хранить, искать и анализировать большие объемы данных. Обычно используется в качестве базового механизма/технологии, помогая приложениям со сложными функциями поиска.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Elasticsearch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представляет собой основной компонент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Elastic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Stack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dirty="0"/>
          </a:p>
        </p:txBody>
      </p:sp>
      <p:sp>
        <p:nvSpPr>
          <p:cNvPr id="119" name="Google Shape;119;p16"/>
          <p:cNvSpPr txBox="1">
            <a:spLocks noGrp="1"/>
          </p:cNvSpPr>
          <p:nvPr>
            <p:ph type="sldNum" idx="12"/>
          </p:nvPr>
        </p:nvSpPr>
        <p:spPr>
          <a:xfrm>
            <a:off x="4297650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17653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646294" y="924720"/>
            <a:ext cx="3939498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highlight>
                  <a:srgbClr val="FFCD00"/>
                </a:highlight>
              </a:rPr>
              <a:t>Преимущества</a:t>
            </a:r>
            <a:endParaRPr dirty="0">
              <a:highlight>
                <a:srgbClr val="FFCD00"/>
              </a:highlight>
            </a:endParaRPr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1381250" y="1430732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ru-RU" sz="1600" dirty="0" err="1"/>
              <a:t>Неструктурированность</a:t>
            </a:r>
            <a:r>
              <a:rPr lang="ru-RU" sz="1600" dirty="0"/>
              <a:t> и </a:t>
            </a:r>
            <a:r>
              <a:rPr lang="ru-RU" sz="1600" dirty="0" err="1"/>
              <a:t>документоориенитрованность</a:t>
            </a:r>
            <a:endParaRPr lang="ru-RU" sz="1600" dirty="0"/>
          </a:p>
          <a:p>
            <a:pPr lvl="0"/>
            <a:r>
              <a:rPr lang="ru-RU" sz="1600" dirty="0"/>
              <a:t>Поиск</a:t>
            </a:r>
          </a:p>
          <a:p>
            <a:pPr lvl="0"/>
            <a:r>
              <a:rPr lang="ru-RU" sz="1600" dirty="0"/>
              <a:t>Анализ данных</a:t>
            </a:r>
          </a:p>
          <a:p>
            <a:pPr lvl="0"/>
            <a:r>
              <a:rPr lang="ru-RU" sz="1600" dirty="0"/>
              <a:t>Поддержка пользовательских библиотек и </a:t>
            </a:r>
            <a:r>
              <a:rPr lang="en-US" sz="1600" dirty="0"/>
              <a:t>REST API</a:t>
            </a:r>
          </a:p>
          <a:p>
            <a:pPr lvl="0"/>
            <a:r>
              <a:rPr lang="ru-RU" sz="1600" dirty="0"/>
              <a:t>Легкое управление и масштабирование</a:t>
            </a:r>
          </a:p>
          <a:p>
            <a:pPr lvl="0"/>
            <a:r>
              <a:rPr lang="ru-RU" sz="1600" dirty="0"/>
              <a:t>Работа в </a:t>
            </a:r>
            <a:r>
              <a:rPr lang="ru-RU" sz="1600" dirty="0" err="1"/>
              <a:t>псевдореальном</a:t>
            </a:r>
            <a:r>
              <a:rPr lang="ru-RU" sz="1600" dirty="0"/>
              <a:t> времени</a:t>
            </a:r>
          </a:p>
          <a:p>
            <a:pPr lvl="0"/>
            <a:r>
              <a:rPr lang="ru-RU" sz="1600" dirty="0"/>
              <a:t>Высокая скорость работы</a:t>
            </a:r>
          </a:p>
          <a:p>
            <a:pPr lvl="0"/>
            <a:r>
              <a:rPr lang="ru-RU" sz="1600" dirty="0"/>
              <a:t>Устойчивость к ошибкам и сбоям</a:t>
            </a:r>
          </a:p>
        </p:txBody>
      </p:sp>
      <p:grpSp>
        <p:nvGrpSpPr>
          <p:cNvPr id="126" name="Google Shape;126;p17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27" name="Google Shape;127;p17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7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7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17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85877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5" name="Google Shape;185;p21"/>
          <p:cNvCxnSpPr/>
          <p:nvPr/>
        </p:nvCxnSpPr>
        <p:spPr>
          <a:xfrm>
            <a:off x="-6450" y="1131725"/>
            <a:ext cx="171598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7" name="Google Shape;187;p21"/>
          <p:cNvSpPr/>
          <p:nvPr/>
        </p:nvSpPr>
        <p:spPr>
          <a:xfrm>
            <a:off x="625400" y="736700"/>
            <a:ext cx="790200" cy="790200"/>
          </a:xfrm>
          <a:prstGeom prst="ellipse">
            <a:avLst/>
          </a:prstGeom>
          <a:solidFill>
            <a:srgbClr val="FFCD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8" name="Google Shape;188;p21"/>
          <p:cNvGrpSpPr/>
          <p:nvPr/>
        </p:nvGrpSpPr>
        <p:grpSpPr>
          <a:xfrm>
            <a:off x="842317" y="975119"/>
            <a:ext cx="356204" cy="313212"/>
            <a:chOff x="1929775" y="320925"/>
            <a:chExt cx="423800" cy="372650"/>
          </a:xfrm>
        </p:grpSpPr>
        <p:sp>
          <p:nvSpPr>
            <p:cNvPr id="189" name="Google Shape;189;p21"/>
            <p:cNvSpPr/>
            <p:nvPr/>
          </p:nvSpPr>
          <p:spPr>
            <a:xfrm>
              <a:off x="1929775" y="320925"/>
              <a:ext cx="423800" cy="372650"/>
            </a:xfrm>
            <a:custGeom>
              <a:avLst/>
              <a:gdLst/>
              <a:ahLst/>
              <a:cxnLst/>
              <a:rect l="l" t="t" r="r" b="b"/>
              <a:pathLst>
                <a:path w="16952" h="14906" fill="none" extrusionOk="0">
                  <a:moveTo>
                    <a:pt x="16172" y="0"/>
                  </a:moveTo>
                  <a:lnTo>
                    <a:pt x="780" y="0"/>
                  </a:lnTo>
                  <a:lnTo>
                    <a:pt x="780" y="0"/>
                  </a:lnTo>
                  <a:lnTo>
                    <a:pt x="634" y="25"/>
                  </a:lnTo>
                  <a:lnTo>
                    <a:pt x="488" y="73"/>
                  </a:lnTo>
                  <a:lnTo>
                    <a:pt x="341" y="146"/>
                  </a:lnTo>
                  <a:lnTo>
                    <a:pt x="220" y="244"/>
                  </a:lnTo>
                  <a:lnTo>
                    <a:pt x="122" y="341"/>
                  </a:lnTo>
                  <a:lnTo>
                    <a:pt x="74" y="487"/>
                  </a:lnTo>
                  <a:lnTo>
                    <a:pt x="25" y="634"/>
                  </a:lnTo>
                  <a:lnTo>
                    <a:pt x="0" y="780"/>
                  </a:lnTo>
                  <a:lnTo>
                    <a:pt x="0" y="14126"/>
                  </a:lnTo>
                  <a:lnTo>
                    <a:pt x="0" y="14126"/>
                  </a:lnTo>
                  <a:lnTo>
                    <a:pt x="25" y="14272"/>
                  </a:lnTo>
                  <a:lnTo>
                    <a:pt x="74" y="14418"/>
                  </a:lnTo>
                  <a:lnTo>
                    <a:pt x="122" y="14565"/>
                  </a:lnTo>
                  <a:lnTo>
                    <a:pt x="220" y="14662"/>
                  </a:lnTo>
                  <a:lnTo>
                    <a:pt x="341" y="14759"/>
                  </a:lnTo>
                  <a:lnTo>
                    <a:pt x="488" y="14832"/>
                  </a:lnTo>
                  <a:lnTo>
                    <a:pt x="634" y="14881"/>
                  </a:lnTo>
                  <a:lnTo>
                    <a:pt x="780" y="14906"/>
                  </a:lnTo>
                  <a:lnTo>
                    <a:pt x="16172" y="14906"/>
                  </a:lnTo>
                  <a:lnTo>
                    <a:pt x="16172" y="14906"/>
                  </a:lnTo>
                  <a:lnTo>
                    <a:pt x="16318" y="14881"/>
                  </a:lnTo>
                  <a:lnTo>
                    <a:pt x="16464" y="14832"/>
                  </a:lnTo>
                  <a:lnTo>
                    <a:pt x="16611" y="14759"/>
                  </a:lnTo>
                  <a:lnTo>
                    <a:pt x="16732" y="14662"/>
                  </a:lnTo>
                  <a:lnTo>
                    <a:pt x="16830" y="14565"/>
                  </a:lnTo>
                  <a:lnTo>
                    <a:pt x="16878" y="14418"/>
                  </a:lnTo>
                  <a:lnTo>
                    <a:pt x="16927" y="14272"/>
                  </a:lnTo>
                  <a:lnTo>
                    <a:pt x="16952" y="14126"/>
                  </a:lnTo>
                  <a:lnTo>
                    <a:pt x="16952" y="780"/>
                  </a:lnTo>
                  <a:lnTo>
                    <a:pt x="16952" y="780"/>
                  </a:lnTo>
                  <a:lnTo>
                    <a:pt x="16927" y="634"/>
                  </a:lnTo>
                  <a:lnTo>
                    <a:pt x="16878" y="487"/>
                  </a:lnTo>
                  <a:lnTo>
                    <a:pt x="16830" y="341"/>
                  </a:lnTo>
                  <a:lnTo>
                    <a:pt x="16732" y="244"/>
                  </a:lnTo>
                  <a:lnTo>
                    <a:pt x="16611" y="146"/>
                  </a:lnTo>
                  <a:lnTo>
                    <a:pt x="16464" y="73"/>
                  </a:lnTo>
                  <a:lnTo>
                    <a:pt x="16318" y="25"/>
                  </a:lnTo>
                  <a:lnTo>
                    <a:pt x="16172" y="0"/>
                  </a:lnTo>
                  <a:lnTo>
                    <a:pt x="1617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190;p21"/>
            <p:cNvSpPr/>
            <p:nvPr/>
          </p:nvSpPr>
          <p:spPr>
            <a:xfrm>
              <a:off x="1954125" y="345275"/>
              <a:ext cx="375100" cy="323950"/>
            </a:xfrm>
            <a:custGeom>
              <a:avLst/>
              <a:gdLst/>
              <a:ahLst/>
              <a:cxnLst/>
              <a:rect l="l" t="t" r="r" b="b"/>
              <a:pathLst>
                <a:path w="15004" h="12958" fill="none" extrusionOk="0">
                  <a:moveTo>
                    <a:pt x="15003" y="12957"/>
                  </a:moveTo>
                  <a:lnTo>
                    <a:pt x="1" y="12957"/>
                  </a:lnTo>
                  <a:lnTo>
                    <a:pt x="1" y="0"/>
                  </a:lnTo>
                  <a:lnTo>
                    <a:pt x="15003" y="0"/>
                  </a:lnTo>
                  <a:lnTo>
                    <a:pt x="15003" y="12957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191;p21"/>
            <p:cNvSpPr/>
            <p:nvPr/>
          </p:nvSpPr>
          <p:spPr>
            <a:xfrm>
              <a:off x="2162375" y="534625"/>
              <a:ext cx="146750" cy="113275"/>
            </a:xfrm>
            <a:custGeom>
              <a:avLst/>
              <a:gdLst/>
              <a:ahLst/>
              <a:cxnLst/>
              <a:rect l="l" t="t" r="r" b="b"/>
              <a:pathLst>
                <a:path w="5870" h="4531" fill="none" extrusionOk="0">
                  <a:moveTo>
                    <a:pt x="0" y="2266"/>
                  </a:moveTo>
                  <a:lnTo>
                    <a:pt x="1534" y="244"/>
                  </a:lnTo>
                  <a:lnTo>
                    <a:pt x="1534" y="244"/>
                  </a:lnTo>
                  <a:lnTo>
                    <a:pt x="1632" y="147"/>
                  </a:lnTo>
                  <a:lnTo>
                    <a:pt x="1754" y="50"/>
                  </a:lnTo>
                  <a:lnTo>
                    <a:pt x="1875" y="1"/>
                  </a:lnTo>
                  <a:lnTo>
                    <a:pt x="2022" y="1"/>
                  </a:lnTo>
                  <a:lnTo>
                    <a:pt x="2143" y="1"/>
                  </a:lnTo>
                  <a:lnTo>
                    <a:pt x="2289" y="50"/>
                  </a:lnTo>
                  <a:lnTo>
                    <a:pt x="2411" y="147"/>
                  </a:lnTo>
                  <a:lnTo>
                    <a:pt x="2509" y="244"/>
                  </a:lnTo>
                  <a:lnTo>
                    <a:pt x="5870" y="453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192;p21"/>
            <p:cNvSpPr/>
            <p:nvPr/>
          </p:nvSpPr>
          <p:spPr>
            <a:xfrm>
              <a:off x="1974225" y="468875"/>
              <a:ext cx="232600" cy="179025"/>
            </a:xfrm>
            <a:custGeom>
              <a:avLst/>
              <a:gdLst/>
              <a:ahLst/>
              <a:cxnLst/>
              <a:rect l="l" t="t" r="r" b="b"/>
              <a:pathLst>
                <a:path w="9304" h="7161" fill="none" extrusionOk="0">
                  <a:moveTo>
                    <a:pt x="0" y="3995"/>
                  </a:moveTo>
                  <a:lnTo>
                    <a:pt x="2923" y="244"/>
                  </a:lnTo>
                  <a:lnTo>
                    <a:pt x="2923" y="244"/>
                  </a:lnTo>
                  <a:lnTo>
                    <a:pt x="3020" y="147"/>
                  </a:lnTo>
                  <a:lnTo>
                    <a:pt x="3142" y="49"/>
                  </a:lnTo>
                  <a:lnTo>
                    <a:pt x="3264" y="1"/>
                  </a:lnTo>
                  <a:lnTo>
                    <a:pt x="3410" y="1"/>
                  </a:lnTo>
                  <a:lnTo>
                    <a:pt x="3532" y="1"/>
                  </a:lnTo>
                  <a:lnTo>
                    <a:pt x="3678" y="49"/>
                  </a:lnTo>
                  <a:lnTo>
                    <a:pt x="3800" y="147"/>
                  </a:lnTo>
                  <a:lnTo>
                    <a:pt x="3897" y="244"/>
                  </a:lnTo>
                  <a:lnTo>
                    <a:pt x="9304" y="7161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193;p21"/>
            <p:cNvSpPr/>
            <p:nvPr/>
          </p:nvSpPr>
          <p:spPr>
            <a:xfrm>
              <a:off x="2169675" y="396425"/>
              <a:ext cx="97450" cy="97450"/>
            </a:xfrm>
            <a:custGeom>
              <a:avLst/>
              <a:gdLst/>
              <a:ahLst/>
              <a:cxnLst/>
              <a:rect l="l" t="t" r="r" b="b"/>
              <a:pathLst>
                <a:path w="3898" h="3898" fill="none" extrusionOk="0">
                  <a:moveTo>
                    <a:pt x="1949" y="3897"/>
                  </a:moveTo>
                  <a:lnTo>
                    <a:pt x="1949" y="3897"/>
                  </a:lnTo>
                  <a:lnTo>
                    <a:pt x="1754" y="3897"/>
                  </a:lnTo>
                  <a:lnTo>
                    <a:pt x="1559" y="3873"/>
                  </a:lnTo>
                  <a:lnTo>
                    <a:pt x="1364" y="3824"/>
                  </a:lnTo>
                  <a:lnTo>
                    <a:pt x="1194" y="3751"/>
                  </a:lnTo>
                  <a:lnTo>
                    <a:pt x="1023" y="3678"/>
                  </a:lnTo>
                  <a:lnTo>
                    <a:pt x="853" y="3580"/>
                  </a:lnTo>
                  <a:lnTo>
                    <a:pt x="707" y="3459"/>
                  </a:lnTo>
                  <a:lnTo>
                    <a:pt x="560" y="3337"/>
                  </a:lnTo>
                  <a:lnTo>
                    <a:pt x="439" y="3191"/>
                  </a:lnTo>
                  <a:lnTo>
                    <a:pt x="317" y="3045"/>
                  </a:lnTo>
                  <a:lnTo>
                    <a:pt x="220" y="2874"/>
                  </a:lnTo>
                  <a:lnTo>
                    <a:pt x="146" y="2704"/>
                  </a:lnTo>
                  <a:lnTo>
                    <a:pt x="73" y="2533"/>
                  </a:lnTo>
                  <a:lnTo>
                    <a:pt x="25" y="2338"/>
                  </a:lnTo>
                  <a:lnTo>
                    <a:pt x="0" y="2168"/>
                  </a:lnTo>
                  <a:lnTo>
                    <a:pt x="0" y="1949"/>
                  </a:lnTo>
                  <a:lnTo>
                    <a:pt x="0" y="1949"/>
                  </a:lnTo>
                  <a:lnTo>
                    <a:pt x="0" y="1754"/>
                  </a:lnTo>
                  <a:lnTo>
                    <a:pt x="25" y="1559"/>
                  </a:lnTo>
                  <a:lnTo>
                    <a:pt x="73" y="1389"/>
                  </a:lnTo>
                  <a:lnTo>
                    <a:pt x="146" y="1194"/>
                  </a:lnTo>
                  <a:lnTo>
                    <a:pt x="220" y="1023"/>
                  </a:lnTo>
                  <a:lnTo>
                    <a:pt x="317" y="877"/>
                  </a:lnTo>
                  <a:lnTo>
                    <a:pt x="439" y="707"/>
                  </a:lnTo>
                  <a:lnTo>
                    <a:pt x="560" y="585"/>
                  </a:lnTo>
                  <a:lnTo>
                    <a:pt x="707" y="463"/>
                  </a:lnTo>
                  <a:lnTo>
                    <a:pt x="853" y="341"/>
                  </a:lnTo>
                  <a:lnTo>
                    <a:pt x="1023" y="244"/>
                  </a:lnTo>
                  <a:lnTo>
                    <a:pt x="1194" y="171"/>
                  </a:lnTo>
                  <a:lnTo>
                    <a:pt x="1364" y="98"/>
                  </a:lnTo>
                  <a:lnTo>
                    <a:pt x="1559" y="49"/>
                  </a:lnTo>
                  <a:lnTo>
                    <a:pt x="1754" y="25"/>
                  </a:lnTo>
                  <a:lnTo>
                    <a:pt x="1949" y="0"/>
                  </a:lnTo>
                  <a:lnTo>
                    <a:pt x="1949" y="0"/>
                  </a:lnTo>
                  <a:lnTo>
                    <a:pt x="2144" y="25"/>
                  </a:lnTo>
                  <a:lnTo>
                    <a:pt x="2338" y="49"/>
                  </a:lnTo>
                  <a:lnTo>
                    <a:pt x="2533" y="98"/>
                  </a:lnTo>
                  <a:lnTo>
                    <a:pt x="2704" y="171"/>
                  </a:lnTo>
                  <a:lnTo>
                    <a:pt x="2874" y="244"/>
                  </a:lnTo>
                  <a:lnTo>
                    <a:pt x="3020" y="341"/>
                  </a:lnTo>
                  <a:lnTo>
                    <a:pt x="3191" y="463"/>
                  </a:lnTo>
                  <a:lnTo>
                    <a:pt x="3313" y="585"/>
                  </a:lnTo>
                  <a:lnTo>
                    <a:pt x="3459" y="707"/>
                  </a:lnTo>
                  <a:lnTo>
                    <a:pt x="3556" y="877"/>
                  </a:lnTo>
                  <a:lnTo>
                    <a:pt x="3654" y="1023"/>
                  </a:lnTo>
                  <a:lnTo>
                    <a:pt x="3727" y="1194"/>
                  </a:lnTo>
                  <a:lnTo>
                    <a:pt x="3800" y="1389"/>
                  </a:lnTo>
                  <a:lnTo>
                    <a:pt x="3848" y="1559"/>
                  </a:lnTo>
                  <a:lnTo>
                    <a:pt x="3873" y="1754"/>
                  </a:lnTo>
                  <a:lnTo>
                    <a:pt x="3897" y="1949"/>
                  </a:lnTo>
                  <a:lnTo>
                    <a:pt x="3897" y="1949"/>
                  </a:lnTo>
                  <a:lnTo>
                    <a:pt x="3873" y="2168"/>
                  </a:lnTo>
                  <a:lnTo>
                    <a:pt x="3848" y="2338"/>
                  </a:lnTo>
                  <a:lnTo>
                    <a:pt x="3800" y="2533"/>
                  </a:lnTo>
                  <a:lnTo>
                    <a:pt x="3727" y="2704"/>
                  </a:lnTo>
                  <a:lnTo>
                    <a:pt x="3654" y="2874"/>
                  </a:lnTo>
                  <a:lnTo>
                    <a:pt x="3556" y="3045"/>
                  </a:lnTo>
                  <a:lnTo>
                    <a:pt x="3459" y="3191"/>
                  </a:lnTo>
                  <a:lnTo>
                    <a:pt x="3313" y="3337"/>
                  </a:lnTo>
                  <a:lnTo>
                    <a:pt x="3191" y="3459"/>
                  </a:lnTo>
                  <a:lnTo>
                    <a:pt x="3020" y="3580"/>
                  </a:lnTo>
                  <a:lnTo>
                    <a:pt x="2874" y="3678"/>
                  </a:lnTo>
                  <a:lnTo>
                    <a:pt x="2704" y="3751"/>
                  </a:lnTo>
                  <a:lnTo>
                    <a:pt x="2533" y="3824"/>
                  </a:lnTo>
                  <a:lnTo>
                    <a:pt x="2338" y="3873"/>
                  </a:lnTo>
                  <a:lnTo>
                    <a:pt x="2144" y="3897"/>
                  </a:lnTo>
                  <a:lnTo>
                    <a:pt x="1949" y="3897"/>
                  </a:lnTo>
                  <a:lnTo>
                    <a:pt x="1949" y="3897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4" name="Google Shape;194;p21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cxnSp>
        <p:nvCxnSpPr>
          <p:cNvPr id="15" name="Google Shape;185;p21"/>
          <p:cNvCxnSpPr/>
          <p:nvPr/>
        </p:nvCxnSpPr>
        <p:spPr>
          <a:xfrm>
            <a:off x="5367130" y="1131725"/>
            <a:ext cx="3776870" cy="0"/>
          </a:xfrm>
          <a:prstGeom prst="straightConnector1">
            <a:avLst/>
          </a:prstGeom>
          <a:noFill/>
          <a:ln w="9525" cap="flat" cmpd="sng">
            <a:solidFill>
              <a:srgbClr val="CCCCC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Прямоугольник 7"/>
          <p:cNvSpPr/>
          <p:nvPr/>
        </p:nvSpPr>
        <p:spPr>
          <a:xfrm>
            <a:off x="1709530" y="895344"/>
            <a:ext cx="35060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highlight>
                  <a:srgbClr val="FFCD00"/>
                </a:highlight>
                <a:latin typeface="Lora" panose="020B0604020202020204" charset="-52"/>
              </a:rPr>
              <a:t>Компоненты </a:t>
            </a:r>
            <a:r>
              <a:rPr lang="en-US" sz="2000" b="1" dirty="0">
                <a:highlight>
                  <a:srgbClr val="FFCD00"/>
                </a:highlight>
                <a:latin typeface="Lora" panose="020B0604020202020204" charset="-52"/>
              </a:rPr>
              <a:t>Elastic Stack</a:t>
            </a:r>
            <a:endParaRPr lang="ru-RU" sz="2000" b="1" dirty="0">
              <a:latin typeface="Lora" panose="020B0604020202020204" charset="-52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7FF4024-94FC-4FF4-B258-50AE3B77A8F3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955482" y="1433512"/>
            <a:ext cx="5372735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6636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"/>
          <p:cNvSpPr txBox="1">
            <a:spLocks noGrp="1"/>
          </p:cNvSpPr>
          <p:nvPr>
            <p:ph type="title"/>
          </p:nvPr>
        </p:nvSpPr>
        <p:spPr>
          <a:xfrm>
            <a:off x="1530885" y="908963"/>
            <a:ext cx="3491965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Способы применения </a:t>
            </a:r>
            <a:r>
              <a:rPr lang="en-US" dirty="0"/>
              <a:t>Elastic Stack</a:t>
            </a:r>
            <a:endParaRPr dirty="0"/>
          </a:p>
        </p:txBody>
      </p:sp>
      <p:grpSp>
        <p:nvGrpSpPr>
          <p:cNvPr id="174" name="Google Shape;174;p20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75" name="Google Shape;175;p20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0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0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0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9" name="Google Shape;179;p20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sp>
        <p:nvSpPr>
          <p:cNvPr id="10" name="Google Shape;125;p17">
            <a:extLst>
              <a:ext uri="{FF2B5EF4-FFF2-40B4-BE49-F238E27FC236}">
                <a16:creationId xmlns:a16="http://schemas.microsoft.com/office/drawing/2014/main" id="{F8C45A1C-1812-477B-8F06-F38AEC63D1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381250" y="1430732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61950" indent="-285750"/>
            <a:r>
              <a:rPr lang="ru-RU" dirty="0"/>
              <a:t>Анализ и безопасность логов</a:t>
            </a:r>
          </a:p>
          <a:p>
            <a:pPr marL="361950" indent="-285750"/>
            <a:r>
              <a:rPr lang="ru-RU" sz="1800" dirty="0"/>
              <a:t>Поиск по продуктам</a:t>
            </a:r>
          </a:p>
          <a:p>
            <a:pPr marL="361950" indent="-285750"/>
            <a:r>
              <a:rPr lang="ru-RU" dirty="0"/>
              <a:t>Анализ показателей</a:t>
            </a:r>
          </a:p>
          <a:p>
            <a:pPr marL="361950" indent="-285750"/>
            <a:r>
              <a:rPr lang="ru-RU" sz="1800" dirty="0"/>
              <a:t>Веб-поиск </a:t>
            </a:r>
            <a:r>
              <a:rPr lang="ru-RU" dirty="0"/>
              <a:t>и поиск по сайту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6021911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ctrTitle"/>
          </p:nvPr>
        </p:nvSpPr>
        <p:spPr>
          <a:xfrm>
            <a:off x="1909582" y="1693550"/>
            <a:ext cx="4299062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/>
              <a:t>Поиск по продуктам</a:t>
            </a:r>
            <a:endParaRPr sz="2800" dirty="0"/>
          </a:p>
        </p:txBody>
      </p:sp>
      <p:sp>
        <p:nvSpPr>
          <p:cNvPr id="111" name="Google Shape;111;p15"/>
          <p:cNvSpPr txBox="1">
            <a:spLocks noGrp="1"/>
          </p:cNvSpPr>
          <p:nvPr>
            <p:ph type="subTitle" idx="1"/>
          </p:nvPr>
        </p:nvSpPr>
        <p:spPr>
          <a:xfrm>
            <a:off x="2022299" y="2815923"/>
            <a:ext cx="5657231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/>
              <a:t>Поиск по продуктам (товарам) заключается в выборе наиболее релевантных продуктов из тысяч или десятков тысяч вариантов и их выводе в списке в числе первых. Эта задача особенно актуальна для сайтов электронной коммерции, где продается огромное количество продуктов от множества различных производителей.</a:t>
            </a:r>
          </a:p>
          <a:p>
            <a:pPr marL="0" lvl="0" indent="0"/>
            <a:r>
              <a:rPr lang="ru-RU" dirty="0"/>
              <a:t>Полнотекстовый поиск в </a:t>
            </a:r>
            <a:r>
              <a:rPr lang="ru-RU" dirty="0" err="1"/>
              <a:t>Elasticsearch</a:t>
            </a:r>
            <a:r>
              <a:rPr lang="ru-RU" dirty="0"/>
              <a:t> и другие виды релевантного поиска помогают находить лучшие варианты.</a:t>
            </a:r>
          </a:p>
        </p:txBody>
      </p:sp>
      <p:sp>
        <p:nvSpPr>
          <p:cNvPr id="112" name="Google Shape;112;p15"/>
          <p:cNvSpPr txBox="1"/>
          <p:nvPr/>
        </p:nvSpPr>
        <p:spPr>
          <a:xfrm>
            <a:off x="1133975" y="2291150"/>
            <a:ext cx="543900" cy="5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1</a:t>
            </a:r>
            <a:endParaRPr sz="2400" dirty="0"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13" name="Google Shape;113;p1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37128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5"/>
          <p:cNvSpPr txBox="1">
            <a:spLocks noGrp="1"/>
          </p:cNvSpPr>
          <p:nvPr>
            <p:ph type="ctrTitle"/>
          </p:nvPr>
        </p:nvSpPr>
        <p:spPr>
          <a:xfrm>
            <a:off x="1941332" y="1801500"/>
            <a:ext cx="3303768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dirty="0"/>
              <a:t>Веб-поиск и поиск по сайту</a:t>
            </a:r>
            <a:endParaRPr sz="2800" dirty="0"/>
          </a:p>
        </p:txBody>
      </p:sp>
      <p:sp>
        <p:nvSpPr>
          <p:cNvPr id="111" name="Google Shape;111;p15"/>
          <p:cNvSpPr txBox="1">
            <a:spLocks noGrp="1"/>
          </p:cNvSpPr>
          <p:nvPr>
            <p:ph type="subTitle" idx="1"/>
          </p:nvPr>
        </p:nvSpPr>
        <p:spPr>
          <a:xfrm>
            <a:off x="2022299" y="2815923"/>
            <a:ext cx="5657231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ru-RU" dirty="0" err="1"/>
              <a:t>Elasticsearch</a:t>
            </a:r>
            <a:r>
              <a:rPr lang="ru-RU" dirty="0"/>
              <a:t> может служить поисковой системой вашего сайта и выполнять поиск как в </a:t>
            </a:r>
            <a:r>
              <a:rPr lang="ru-RU" dirty="0" err="1"/>
              <a:t>Google</a:t>
            </a:r>
            <a:r>
              <a:rPr lang="ru-RU" dirty="0"/>
              <a:t> по всему его контенту. Поиск на таких платформах, как </a:t>
            </a:r>
            <a:r>
              <a:rPr lang="ru-RU" dirty="0" err="1"/>
              <a:t>GitHub</a:t>
            </a:r>
            <a:r>
              <a:rPr lang="ru-RU" dirty="0"/>
              <a:t>, </a:t>
            </a:r>
            <a:r>
              <a:rPr lang="ru-RU" dirty="0" err="1"/>
              <a:t>Wikipedia</a:t>
            </a:r>
            <a:r>
              <a:rPr lang="ru-RU" dirty="0"/>
              <a:t>, и многих других работает именно благодаря </a:t>
            </a:r>
            <a:r>
              <a:rPr lang="ru-RU" dirty="0" err="1"/>
              <a:t>Elasticsearch</a:t>
            </a:r>
            <a:r>
              <a:rPr lang="ru-RU" dirty="0"/>
              <a:t>.</a:t>
            </a:r>
          </a:p>
          <a:p>
            <a:pPr marL="0" lvl="0" indent="0"/>
            <a:r>
              <a:rPr lang="ru-RU" dirty="0"/>
              <a:t>Кроме того, </a:t>
            </a:r>
            <a:r>
              <a:rPr lang="ru-RU" dirty="0" err="1"/>
              <a:t>Elasticsearch</a:t>
            </a:r>
            <a:r>
              <a:rPr lang="ru-RU" dirty="0"/>
              <a:t> способна работать как платформа сбора контента. </a:t>
            </a:r>
            <a:br>
              <a:rPr lang="ru-RU" dirty="0"/>
            </a:br>
            <a:endParaRPr lang="ru-RU" dirty="0"/>
          </a:p>
        </p:txBody>
      </p:sp>
      <p:sp>
        <p:nvSpPr>
          <p:cNvPr id="112" name="Google Shape;112;p15"/>
          <p:cNvSpPr txBox="1"/>
          <p:nvPr/>
        </p:nvSpPr>
        <p:spPr>
          <a:xfrm>
            <a:off x="1133975" y="2291150"/>
            <a:ext cx="543900" cy="5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Lora"/>
                <a:ea typeface="Lora"/>
                <a:cs typeface="Lora"/>
                <a:sym typeface="Lora"/>
              </a:rPr>
              <a:t>2</a:t>
            </a:r>
            <a:endParaRPr sz="2400" dirty="0">
              <a:latin typeface="Lora"/>
              <a:ea typeface="Lora"/>
              <a:cs typeface="Lora"/>
              <a:sym typeface="Lora"/>
            </a:endParaRPr>
          </a:p>
        </p:txBody>
      </p:sp>
      <p:sp>
        <p:nvSpPr>
          <p:cNvPr id="113" name="Google Shape;113;p15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8882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6"/>
          <p:cNvSpPr txBox="1">
            <a:spLocks noGrp="1"/>
          </p:cNvSpPr>
          <p:nvPr>
            <p:ph type="body" idx="1"/>
          </p:nvPr>
        </p:nvSpPr>
        <p:spPr>
          <a:xfrm>
            <a:off x="1844342" y="2522093"/>
            <a:ext cx="5455315" cy="135996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indent="0">
              <a:buNone/>
            </a:pPr>
            <a:r>
              <a:rPr lang="ru-RU" sz="1600" dirty="0">
                <a:highlight>
                  <a:srgbClr val="FFCD00"/>
                </a:highlight>
              </a:rPr>
              <a:t>Облачное хранилище данных</a:t>
            </a:r>
            <a:r>
              <a:rPr lang="ru-RU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/>
              <a:t>— модель онлайн-хранилища, в котором данные хранятся на многочисленных, распределённых в сети серверах, предоставляемых в пользование клиентам, в основном, третьей стороной. В противовес модели хранения данных на собственных, выделенных серверах, приобретаемых или арендуемых специально для подобных целей, количество или какая-либо внутренняя структура серверов клиенту, в общем случае, не видна.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119" name="Google Shape;119;p16"/>
          <p:cNvSpPr txBox="1">
            <a:spLocks noGrp="1"/>
          </p:cNvSpPr>
          <p:nvPr>
            <p:ph type="sldNum" idx="12"/>
          </p:nvPr>
        </p:nvSpPr>
        <p:spPr>
          <a:xfrm>
            <a:off x="4297650" y="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56560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646294" y="924720"/>
            <a:ext cx="3939498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highlight>
                  <a:srgbClr val="FFCD00"/>
                </a:highlight>
              </a:rPr>
              <a:t>Базовые характеристики</a:t>
            </a:r>
            <a:endParaRPr dirty="0">
              <a:highlight>
                <a:srgbClr val="FFCD00"/>
              </a:highlight>
            </a:endParaRPr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1381250" y="1430732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-RU" sz="1800" dirty="0"/>
              <a:t>Эластичность</a:t>
            </a:r>
          </a:p>
          <a:p>
            <a:r>
              <a:rPr lang="ru-RU" sz="1800" dirty="0"/>
              <a:t>Отказоустойчивость</a:t>
            </a:r>
          </a:p>
          <a:p>
            <a:r>
              <a:rPr lang="ru-RU" sz="1800" dirty="0"/>
              <a:t>Обеспечение фиксированного качества сервиса</a:t>
            </a:r>
          </a:p>
          <a:p>
            <a:r>
              <a:rPr lang="ru-RU" sz="1800" dirty="0"/>
              <a:t>Динамичность</a:t>
            </a:r>
          </a:p>
          <a:p>
            <a:r>
              <a:rPr lang="ru-RU" sz="1800" dirty="0"/>
              <a:t>Виртуализация</a:t>
            </a:r>
          </a:p>
          <a:p>
            <a:r>
              <a:rPr lang="ru-RU" sz="1800" dirty="0"/>
              <a:t>Управление хранением данных</a:t>
            </a:r>
          </a:p>
          <a:p>
            <a:r>
              <a:rPr lang="ru-RU" sz="1800" dirty="0"/>
              <a:t>Безопасность</a:t>
            </a:r>
          </a:p>
          <a:p>
            <a:r>
              <a:rPr lang="ru-RU" sz="1800" dirty="0"/>
              <a:t>Программные </a:t>
            </a:r>
            <a:r>
              <a:rPr lang="en-US" sz="1800" dirty="0"/>
              <a:t>API </a:t>
            </a:r>
            <a:r>
              <a:rPr lang="ru-RU" sz="1800" dirty="0"/>
              <a:t>для облачных приложений</a:t>
            </a:r>
          </a:p>
        </p:txBody>
      </p:sp>
      <p:grpSp>
        <p:nvGrpSpPr>
          <p:cNvPr id="126" name="Google Shape;126;p17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27" name="Google Shape;127;p17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7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7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17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5315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"/>
          <p:cNvSpPr txBox="1">
            <a:spLocks noGrp="1"/>
          </p:cNvSpPr>
          <p:nvPr>
            <p:ph type="title"/>
          </p:nvPr>
        </p:nvSpPr>
        <p:spPr>
          <a:xfrm>
            <a:off x="1391185" y="908963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Преимущества и недостатки</a:t>
            </a:r>
            <a:endParaRPr dirty="0"/>
          </a:p>
        </p:txBody>
      </p:sp>
      <p:sp>
        <p:nvSpPr>
          <p:cNvPr id="171" name="Google Shape;171;p20"/>
          <p:cNvSpPr txBox="1">
            <a:spLocks noGrp="1"/>
          </p:cNvSpPr>
          <p:nvPr>
            <p:ph type="body" idx="1"/>
          </p:nvPr>
        </p:nvSpPr>
        <p:spPr>
          <a:xfrm>
            <a:off x="1008325" y="1627451"/>
            <a:ext cx="4000708" cy="3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b="1" dirty="0">
                <a:highlight>
                  <a:srgbClr val="FFCD00"/>
                </a:highlight>
              </a:rPr>
              <a:t>Преимущества</a:t>
            </a:r>
          </a:p>
          <a:p>
            <a:pPr marL="285750" indent="-285750"/>
            <a:r>
              <a:rPr lang="ru-RU" sz="1400" dirty="0"/>
              <a:t>Размещение данных в облаке намного дешевле стандартного подхода</a:t>
            </a:r>
          </a:p>
          <a:p>
            <a:pPr marL="285750" indent="-285750"/>
            <a:r>
              <a:rPr lang="ru-RU" sz="1400" dirty="0"/>
              <a:t>Данные всегда доступны для клиентов</a:t>
            </a:r>
          </a:p>
          <a:p>
            <a:pPr marL="285750" indent="-285750"/>
            <a:r>
              <a:rPr lang="ru-RU" sz="1400" dirty="0"/>
              <a:t>Скорость доставки контента</a:t>
            </a:r>
          </a:p>
          <a:p>
            <a:pPr marL="285750" indent="-285750"/>
            <a:r>
              <a:rPr lang="ru-RU" sz="1400" dirty="0"/>
              <a:t>Снижение нагрузки на севера</a:t>
            </a:r>
          </a:p>
          <a:p>
            <a:pPr marL="285750" indent="-285750"/>
            <a:r>
              <a:rPr lang="ru-RU" sz="1400" dirty="0"/>
              <a:t>Защита от потери данных</a:t>
            </a:r>
          </a:p>
          <a:p>
            <a:pPr marL="285750" indent="-285750"/>
            <a:r>
              <a:rPr lang="ru-RU" sz="1400" dirty="0"/>
              <a:t>Клиент платит только за то место в хранилище, которое фактически использует</a:t>
            </a:r>
          </a:p>
          <a:p>
            <a:pPr marL="285750" indent="-285750"/>
            <a:r>
              <a:rPr lang="ru-RU" sz="1400" dirty="0"/>
              <a:t>Доступность использования как физ. лицам, так и фирмам</a:t>
            </a:r>
          </a:p>
        </p:txBody>
      </p:sp>
      <p:sp>
        <p:nvSpPr>
          <p:cNvPr id="172" name="Google Shape;172;p20"/>
          <p:cNvSpPr txBox="1">
            <a:spLocks noGrp="1"/>
          </p:cNvSpPr>
          <p:nvPr>
            <p:ph type="body" idx="2"/>
          </p:nvPr>
        </p:nvSpPr>
        <p:spPr>
          <a:xfrm>
            <a:off x="5009033" y="1627451"/>
            <a:ext cx="3882887" cy="3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ru-RU" b="1" dirty="0">
                <a:highlight>
                  <a:srgbClr val="FFCD00"/>
                </a:highlight>
              </a:rPr>
              <a:t>Недостатки</a:t>
            </a:r>
            <a:endParaRPr b="1" dirty="0">
              <a:highlight>
                <a:srgbClr val="FFCD00"/>
              </a:highlight>
            </a:endParaRPr>
          </a:p>
          <a:p>
            <a:pPr marL="285750" indent="-285750"/>
            <a:r>
              <a:rPr lang="ru-RU" sz="1400" dirty="0"/>
              <a:t>Все данные находятся на чужих серверах</a:t>
            </a:r>
          </a:p>
          <a:p>
            <a:pPr marL="285750" indent="-285750"/>
            <a:r>
              <a:rPr lang="ru-RU" sz="1400" dirty="0"/>
              <a:t>Из-за значительного притока пользователей растёт стоимость ошибок и утечек информации</a:t>
            </a:r>
          </a:p>
          <a:p>
            <a:pPr marL="285750" indent="-285750"/>
            <a:r>
              <a:rPr lang="ru-RU" sz="1400" dirty="0"/>
              <a:t>От инструментов облачного хранения данных может пострадать безопасность </a:t>
            </a:r>
            <a:r>
              <a:rPr lang="en-US" sz="1400" dirty="0"/>
              <a:t>IT-</a:t>
            </a:r>
            <a:r>
              <a:rPr lang="ru-RU" sz="1400" dirty="0"/>
              <a:t>инфраструктуры</a:t>
            </a:r>
          </a:p>
        </p:txBody>
      </p:sp>
      <p:grpSp>
        <p:nvGrpSpPr>
          <p:cNvPr id="174" name="Google Shape;174;p20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75" name="Google Shape;175;p20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0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0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0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9" name="Google Shape;179;p20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8612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>
            <a:spLocks noGrp="1"/>
          </p:cNvSpPr>
          <p:nvPr>
            <p:ph type="title"/>
          </p:nvPr>
        </p:nvSpPr>
        <p:spPr>
          <a:xfrm>
            <a:off x="1646294" y="924720"/>
            <a:ext cx="3939498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dirty="0">
                <a:highlight>
                  <a:srgbClr val="FFCD00"/>
                </a:highlight>
              </a:rPr>
              <a:t>Обзор </a:t>
            </a:r>
            <a:r>
              <a:rPr lang="en-US" dirty="0">
                <a:highlight>
                  <a:srgbClr val="FFCD00"/>
                </a:highlight>
              </a:rPr>
              <a:t>Amazon S3</a:t>
            </a:r>
            <a:endParaRPr dirty="0">
              <a:highlight>
                <a:srgbClr val="FFCD00"/>
              </a:highlight>
            </a:endParaRPr>
          </a:p>
        </p:txBody>
      </p:sp>
      <p:sp>
        <p:nvSpPr>
          <p:cNvPr id="125" name="Google Shape;125;p17"/>
          <p:cNvSpPr txBox="1">
            <a:spLocks noGrp="1"/>
          </p:cNvSpPr>
          <p:nvPr>
            <p:ph type="body" idx="1"/>
          </p:nvPr>
        </p:nvSpPr>
        <p:spPr>
          <a:xfrm>
            <a:off x="1381250" y="1430732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>
              <a:buNone/>
            </a:pPr>
            <a:r>
              <a:rPr lang="ru-RU" sz="1800" dirty="0"/>
              <a:t>Сегодня, когда данные требуется подвергать резервному копированию, что предполагает долгосрочное и надежное хранение, </a:t>
            </a:r>
            <a:r>
              <a:rPr lang="ru-RU" sz="1800" dirty="0" err="1"/>
              <a:t>Amazon</a:t>
            </a:r>
            <a:r>
              <a:rPr lang="ru-RU" sz="1800" dirty="0"/>
              <a:t> S3 будет как нельзя более кстати, ведь он может хранить не просто данные, а целые снимки томов EBS, которые будут храниться в разных зонах доступности (</a:t>
            </a:r>
            <a:r>
              <a:rPr lang="ru-RU" sz="1800" dirty="0" err="1"/>
              <a:t>Availability</a:t>
            </a:r>
            <a:r>
              <a:rPr lang="ru-RU" sz="1800" dirty="0"/>
              <a:t> </a:t>
            </a:r>
            <a:r>
              <a:rPr lang="ru-RU" sz="1800" dirty="0" err="1"/>
              <a:t>Zones</a:t>
            </a:r>
            <a:r>
              <a:rPr lang="ru-RU" sz="1800" dirty="0"/>
              <a:t>) с поддержкой резервирования. Так что, используя этот механизм, можно разработать полный жизненный цикл управления данными, </a:t>
            </a:r>
            <a:r>
              <a:rPr lang="ru-RU" sz="1800" dirty="0" err="1"/>
              <a:t>задействуя</a:t>
            </a:r>
            <a:r>
              <a:rPr lang="ru-RU" sz="1800" dirty="0"/>
              <a:t> множество сервисов для хранения.</a:t>
            </a:r>
          </a:p>
        </p:txBody>
      </p:sp>
      <p:grpSp>
        <p:nvGrpSpPr>
          <p:cNvPr id="126" name="Google Shape;126;p17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27" name="Google Shape;127;p17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17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17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17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17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2499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"/>
          <p:cNvSpPr txBox="1">
            <a:spLocks noGrp="1"/>
          </p:cNvSpPr>
          <p:nvPr>
            <p:ph type="title"/>
          </p:nvPr>
        </p:nvSpPr>
        <p:spPr>
          <a:xfrm>
            <a:off x="1530885" y="908963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Классы хранения</a:t>
            </a:r>
            <a:endParaRPr dirty="0"/>
          </a:p>
        </p:txBody>
      </p:sp>
      <p:grpSp>
        <p:nvGrpSpPr>
          <p:cNvPr id="174" name="Google Shape;174;p20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75" name="Google Shape;175;p20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0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0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0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9" name="Google Shape;179;p20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E8D4CF3-C29D-47F8-BCC2-8BDD133E3A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2002272"/>
              </p:ext>
            </p:extLst>
          </p:nvPr>
        </p:nvGraphicFramePr>
        <p:xfrm>
          <a:off x="2090100" y="1579513"/>
          <a:ext cx="5999800" cy="2552332"/>
        </p:xfrm>
        <a:graphic>
          <a:graphicData uri="http://schemas.openxmlformats.org/drawingml/2006/table">
            <a:tbl>
              <a:tblPr firstRow="1" firstCol="1" bandRow="1">
                <a:tableStyleId>{D971B495-AA9A-4680-AC47-A75CAD300E7B}</a:tableStyleId>
              </a:tblPr>
              <a:tblGrid>
                <a:gridCol w="1155225">
                  <a:extLst>
                    <a:ext uri="{9D8B030D-6E8A-4147-A177-3AD203B41FA5}">
                      <a16:colId xmlns:a16="http://schemas.microsoft.com/office/drawing/2014/main" val="3869029312"/>
                    </a:ext>
                  </a:extLst>
                </a:gridCol>
                <a:gridCol w="1206025">
                  <a:extLst>
                    <a:ext uri="{9D8B030D-6E8A-4147-A177-3AD203B41FA5}">
                      <a16:colId xmlns:a16="http://schemas.microsoft.com/office/drawing/2014/main" val="4121659224"/>
                    </a:ext>
                  </a:extLst>
                </a:gridCol>
                <a:gridCol w="1104425">
                  <a:extLst>
                    <a:ext uri="{9D8B030D-6E8A-4147-A177-3AD203B41FA5}">
                      <a16:colId xmlns:a16="http://schemas.microsoft.com/office/drawing/2014/main" val="235160472"/>
                    </a:ext>
                  </a:extLst>
                </a:gridCol>
                <a:gridCol w="2534125">
                  <a:extLst>
                    <a:ext uri="{9D8B030D-6E8A-4147-A177-3AD203B41FA5}">
                      <a16:colId xmlns:a16="http://schemas.microsoft.com/office/drawing/2014/main" val="1425778081"/>
                    </a:ext>
                  </a:extLst>
                </a:gridCol>
              </a:tblGrid>
              <a:tr h="312326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Класс хранения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63" marR="6463" marT="6463" marB="6463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Долговечность, %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63" marR="6463" marT="6463" marB="6463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Доступность, %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63" marR="6463" marT="6463" marB="6463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900" b="1" dirty="0">
                          <a:effectLst/>
                        </a:rPr>
                        <a:t>Применение</a:t>
                      </a:r>
                      <a:endParaRPr lang="en-US" sz="9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63" marR="6463" marT="6463" marB="6463" anchor="ctr"/>
                </a:tc>
                <a:extLst>
                  <a:ext uri="{0D108BD9-81ED-4DB2-BD59-A6C34878D82A}">
                    <a16:rowId xmlns:a16="http://schemas.microsoft.com/office/drawing/2014/main" val="1462933723"/>
                  </a:ext>
                </a:extLst>
              </a:tr>
              <a:tr h="467217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</a:rPr>
                        <a:t>STANDARD</a:t>
                      </a:r>
                      <a:endParaRPr lang="en-US" sz="900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63" marR="6463" marT="6463" marB="6463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99,999999999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63" marR="6463" marT="6463" marB="6463" anchor="ctr"/>
                </a:tc>
                <a:tc>
                  <a:txBody>
                    <a:bodyPr/>
                    <a:lstStyle/>
                    <a:p>
                      <a:pPr marL="0" marR="0" indent="450215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99,99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63" marR="6463" marT="6463" marB="6463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rPr>
                        <a:t>Идеально подходит для приложений, в которых важна производительность и доступ к данным осуществляется часто</a:t>
                      </a:r>
                      <a:endParaRPr kumimoji="0" lang="en-US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endParaRPr>
                    </a:p>
                    <a:p>
                      <a:pPr marL="0" marR="0" indent="450215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63" marR="6463" marT="6463" marB="6463" anchor="ctr"/>
                </a:tc>
                <a:extLst>
                  <a:ext uri="{0D108BD9-81ED-4DB2-BD59-A6C34878D82A}">
                    <a16:rowId xmlns:a16="http://schemas.microsoft.com/office/drawing/2014/main" val="2150529237"/>
                  </a:ext>
                </a:extLst>
              </a:tr>
              <a:tr h="467217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</a:rPr>
                        <a:t>STANDARD_IA</a:t>
                      </a:r>
                      <a:endParaRPr lang="en-US" sz="900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63" marR="6463" marT="6463" marB="6463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99,999999999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63" marR="6463" marT="6463" marB="6463" anchor="ctr"/>
                </a:tc>
                <a:tc>
                  <a:txBody>
                    <a:bodyPr/>
                    <a:lstStyle/>
                    <a:p>
                      <a:pPr marL="0" marR="0" indent="450215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99,99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63" marR="6463" marT="6463" marB="6463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rPr>
                        <a:t>Оптимизирован для работы с длительно хранящимися и нечасто используемыми данными, например резервными копиями, или другими данными, к которым нет необходимости часто давать доступ, но все еще требуется высокая производительность</a:t>
                      </a:r>
                      <a:endParaRPr kumimoji="0" lang="en-US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 marL="6463" marR="6463" marT="6463" marB="6463" anchor="ctr"/>
                </a:tc>
                <a:extLst>
                  <a:ext uri="{0D108BD9-81ED-4DB2-BD59-A6C34878D82A}">
                    <a16:rowId xmlns:a16="http://schemas.microsoft.com/office/drawing/2014/main" val="482177139"/>
                  </a:ext>
                </a:extLst>
              </a:tr>
              <a:tr h="312326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</a:rPr>
                        <a:t>Reduced</a:t>
                      </a:r>
                      <a:endParaRPr lang="en-US" sz="9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00" i="1" dirty="0">
                          <a:effectLst/>
                        </a:rPr>
                        <a:t>Redundancy</a:t>
                      </a:r>
                      <a:endParaRPr lang="en-US" sz="9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900" i="1" dirty="0">
                          <a:effectLst/>
                        </a:rPr>
                        <a:t>Storage (RRS)</a:t>
                      </a:r>
                      <a:endParaRPr lang="en-US" sz="900" i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463" marR="6463" marT="6463" marB="6463" anchor="ctr"/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99,99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63" marR="6463" marT="6463" marB="6463" anchor="ctr"/>
                </a:tc>
                <a:tc>
                  <a:txBody>
                    <a:bodyPr/>
                    <a:lstStyle/>
                    <a:p>
                      <a:pPr marL="0" marR="0" indent="450215" algn="just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99,99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463" marR="6463" marT="6463" marB="6463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ru-RU" sz="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rPr>
                        <a:t>Предназначается для не ключевых воспроизводимых данных, которые хранятся на более низких резервных уровнях, чем у класса </a:t>
                      </a:r>
                      <a:r>
                        <a:rPr kumimoji="0" lang="en-US" sz="9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/>
                          <a:cs typeface="Arial"/>
                          <a:sym typeface="Arial"/>
                        </a:rPr>
                        <a:t>STANDARD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kumimoji="0" lang="en-US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 marL="6463" marR="6463" marT="6463" marB="6463" anchor="ctr"/>
                </a:tc>
                <a:extLst>
                  <a:ext uri="{0D108BD9-81ED-4DB2-BD59-A6C34878D82A}">
                    <a16:rowId xmlns:a16="http://schemas.microsoft.com/office/drawing/2014/main" val="7837880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1984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"/>
          <p:cNvSpPr txBox="1">
            <a:spLocks noGrp="1"/>
          </p:cNvSpPr>
          <p:nvPr>
            <p:ph type="title"/>
          </p:nvPr>
        </p:nvSpPr>
        <p:spPr>
          <a:xfrm>
            <a:off x="1530885" y="908963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Способы применения </a:t>
            </a:r>
            <a:r>
              <a:rPr lang="en-US" dirty="0"/>
              <a:t>S3</a:t>
            </a:r>
            <a:endParaRPr dirty="0"/>
          </a:p>
        </p:txBody>
      </p:sp>
      <p:grpSp>
        <p:nvGrpSpPr>
          <p:cNvPr id="174" name="Google Shape;174;p20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75" name="Google Shape;175;p20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0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0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0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9" name="Google Shape;179;p20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sp>
        <p:nvSpPr>
          <p:cNvPr id="10" name="Google Shape;125;p17">
            <a:extLst>
              <a:ext uri="{FF2B5EF4-FFF2-40B4-BE49-F238E27FC236}">
                <a16:creationId xmlns:a16="http://schemas.microsoft.com/office/drawing/2014/main" id="{F8C45A1C-1812-477B-8F06-F38AEC63D1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381250" y="1430732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>
              <a:buNone/>
            </a:pPr>
            <a:r>
              <a:rPr lang="ru-RU" sz="1800" b="1" dirty="0"/>
              <a:t>Веб-приложения. </a:t>
            </a:r>
            <a:r>
              <a:rPr lang="ru-RU" sz="1800" dirty="0" err="1"/>
              <a:t>Amazon</a:t>
            </a:r>
            <a:r>
              <a:rPr lang="ru-RU" sz="1800" dirty="0"/>
              <a:t> S3 может служить хранилищем для статического контента, такого как видео, изображения, HTML-страницы, CSS и разного рода скрипты для выполнения на стороне клиента. Поэтому если ваш сайт статичен, то веб-сервер и не понадобится, можете просто задействовать </a:t>
            </a:r>
            <a:r>
              <a:rPr lang="ru-RU" sz="1800" dirty="0" err="1"/>
              <a:t>Amazon</a:t>
            </a:r>
            <a:r>
              <a:rPr lang="ru-RU" sz="1800" dirty="0"/>
              <a:t> S3</a:t>
            </a:r>
            <a:r>
              <a:rPr lang="en-US" sz="1800" dirty="0"/>
              <a:t>.</a:t>
            </a:r>
            <a:r>
              <a:rPr lang="ru-RU" sz="1800" dirty="0"/>
              <a:t> Если у вас имеется глобальная база пользователей и вы хотите кешировать часто запрашиваемый контент поближе к их расположению, то прекрасной комбинацией для этого станет </a:t>
            </a:r>
            <a:r>
              <a:rPr lang="ru-RU" sz="1800" dirty="0" err="1"/>
              <a:t>Amazon</a:t>
            </a:r>
            <a:r>
              <a:rPr lang="ru-RU" sz="1800" dirty="0"/>
              <a:t> S3 с </a:t>
            </a:r>
            <a:r>
              <a:rPr lang="ru-RU" sz="1800" dirty="0" err="1"/>
              <a:t>Amazon</a:t>
            </a:r>
            <a:r>
              <a:rPr lang="ru-RU" sz="1800" dirty="0"/>
              <a:t> </a:t>
            </a:r>
            <a:r>
              <a:rPr lang="ru-RU" sz="1800" dirty="0" err="1"/>
              <a:t>CloudFront</a:t>
            </a:r>
            <a:r>
              <a:rPr lang="ru-RU" sz="1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9761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"/>
          <p:cNvSpPr txBox="1">
            <a:spLocks noGrp="1"/>
          </p:cNvSpPr>
          <p:nvPr>
            <p:ph type="title"/>
          </p:nvPr>
        </p:nvSpPr>
        <p:spPr>
          <a:xfrm>
            <a:off x="1530885" y="908963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Способы применения </a:t>
            </a:r>
            <a:r>
              <a:rPr lang="en-US" dirty="0"/>
              <a:t>S3</a:t>
            </a:r>
            <a:endParaRPr dirty="0"/>
          </a:p>
        </p:txBody>
      </p:sp>
      <p:grpSp>
        <p:nvGrpSpPr>
          <p:cNvPr id="174" name="Google Shape;174;p20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75" name="Google Shape;175;p20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0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0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0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9" name="Google Shape;179;p20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10" name="Google Shape;125;p17">
            <a:extLst>
              <a:ext uri="{FF2B5EF4-FFF2-40B4-BE49-F238E27FC236}">
                <a16:creationId xmlns:a16="http://schemas.microsoft.com/office/drawing/2014/main" id="{F8C45A1C-1812-477B-8F06-F38AEC63D1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381250" y="1430732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>
              <a:buNone/>
            </a:pPr>
            <a:r>
              <a:rPr lang="ru-RU" sz="1800" b="1" dirty="0"/>
              <a:t>Хранение журналов. </a:t>
            </a:r>
            <a:r>
              <a:rPr lang="ru-RU" sz="1800" dirty="0"/>
              <a:t>В рамках </a:t>
            </a:r>
            <a:r>
              <a:rPr lang="ru-RU" sz="1800" dirty="0" err="1"/>
              <a:t>end</a:t>
            </a:r>
            <a:r>
              <a:rPr lang="ru-RU" sz="1800" dirty="0"/>
              <a:t>-</a:t>
            </a:r>
            <a:r>
              <a:rPr lang="ru-RU" sz="1800" dirty="0" err="1"/>
              <a:t>to</a:t>
            </a:r>
            <a:r>
              <a:rPr lang="ru-RU" sz="1800" dirty="0"/>
              <a:t>-</a:t>
            </a:r>
            <a:r>
              <a:rPr lang="ru-RU" sz="1800" dirty="0" err="1"/>
              <a:t>end</a:t>
            </a:r>
            <a:r>
              <a:rPr lang="ru-RU" sz="1800" dirty="0"/>
              <a:t>-системы существует множество видов журналов, которые генерируются различными приложениями и компонентами инфраструктуры. Их можно хранить локально на дисках и анализировать с помощью инструментов </a:t>
            </a:r>
            <a:r>
              <a:rPr lang="ru-RU" sz="1800" dirty="0" err="1"/>
              <a:t>Elasticsearch</a:t>
            </a:r>
            <a:r>
              <a:rPr lang="ru-RU" sz="1800" dirty="0"/>
              <a:t>, </a:t>
            </a:r>
            <a:r>
              <a:rPr lang="ru-RU" sz="1800" dirty="0" err="1"/>
              <a:t>Logstash</a:t>
            </a:r>
            <a:r>
              <a:rPr lang="ru-RU" sz="1800" dirty="0"/>
              <a:t> и </a:t>
            </a:r>
            <a:r>
              <a:rPr lang="ru-RU" sz="1800" dirty="0" err="1"/>
              <a:t>Kibana</a:t>
            </a:r>
            <a:r>
              <a:rPr lang="ru-RU" sz="1800" dirty="0"/>
              <a:t> (ELK). Тем не менее множество клиентов используют </a:t>
            </a:r>
            <a:r>
              <a:rPr lang="ru-RU" sz="1800" dirty="0" err="1"/>
              <a:t>Amazon</a:t>
            </a:r>
            <a:r>
              <a:rPr lang="ru-RU" sz="1800" dirty="0"/>
              <a:t> S3 для сбора всех журналов, куда данные стекаются с помощью бесплатных или коммерческих решений.</a:t>
            </a:r>
          </a:p>
        </p:txBody>
      </p:sp>
    </p:spTree>
    <p:extLst>
      <p:ext uri="{BB962C8B-B14F-4D97-AF65-F5344CB8AC3E}">
        <p14:creationId xmlns:p14="http://schemas.microsoft.com/office/powerpoint/2010/main" val="13706508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"/>
          <p:cNvSpPr txBox="1">
            <a:spLocks noGrp="1"/>
          </p:cNvSpPr>
          <p:nvPr>
            <p:ph type="title"/>
          </p:nvPr>
        </p:nvSpPr>
        <p:spPr>
          <a:xfrm>
            <a:off x="1530885" y="908963"/>
            <a:ext cx="3878400" cy="43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Способы применения </a:t>
            </a:r>
            <a:r>
              <a:rPr lang="en-US" dirty="0"/>
              <a:t>S3</a:t>
            </a:r>
            <a:endParaRPr dirty="0"/>
          </a:p>
        </p:txBody>
      </p:sp>
      <p:grpSp>
        <p:nvGrpSpPr>
          <p:cNvPr id="174" name="Google Shape;174;p20"/>
          <p:cNvGrpSpPr/>
          <p:nvPr/>
        </p:nvGrpSpPr>
        <p:grpSpPr>
          <a:xfrm>
            <a:off x="916458" y="1019750"/>
            <a:ext cx="214625" cy="214625"/>
            <a:chOff x="2594050" y="1631825"/>
            <a:chExt cx="439625" cy="439625"/>
          </a:xfrm>
        </p:grpSpPr>
        <p:sp>
          <p:nvSpPr>
            <p:cNvPr id="175" name="Google Shape;175;p20"/>
            <p:cNvSpPr/>
            <p:nvPr/>
          </p:nvSpPr>
          <p:spPr>
            <a:xfrm>
              <a:off x="2594050" y="1883300"/>
              <a:ext cx="188175" cy="188150"/>
            </a:xfrm>
            <a:custGeom>
              <a:avLst/>
              <a:gdLst/>
              <a:ahLst/>
              <a:cxnLst/>
              <a:rect l="l" t="t" r="r" b="b"/>
              <a:pathLst>
                <a:path w="7527" h="7526" fill="none" extrusionOk="0">
                  <a:moveTo>
                    <a:pt x="5992" y="0"/>
                  </a:moveTo>
                  <a:lnTo>
                    <a:pt x="537" y="6430"/>
                  </a:lnTo>
                  <a:lnTo>
                    <a:pt x="1" y="7526"/>
                  </a:lnTo>
                  <a:lnTo>
                    <a:pt x="1097" y="6990"/>
                  </a:lnTo>
                  <a:lnTo>
                    <a:pt x="7526" y="1534"/>
                  </a:lnTo>
                  <a:lnTo>
                    <a:pt x="5992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0"/>
            <p:cNvSpPr/>
            <p:nvPr/>
          </p:nvSpPr>
          <p:spPr>
            <a:xfrm>
              <a:off x="2857700" y="1631825"/>
              <a:ext cx="175975" cy="176000"/>
            </a:xfrm>
            <a:custGeom>
              <a:avLst/>
              <a:gdLst/>
              <a:ahLst/>
              <a:cxnLst/>
              <a:rect l="l" t="t" r="r" b="b"/>
              <a:pathLst>
                <a:path w="7039" h="7040" fill="none" extrusionOk="0">
                  <a:moveTo>
                    <a:pt x="268" y="2704"/>
                  </a:moveTo>
                  <a:lnTo>
                    <a:pt x="4336" y="6771"/>
                  </a:lnTo>
                  <a:lnTo>
                    <a:pt x="4336" y="6771"/>
                  </a:lnTo>
                  <a:lnTo>
                    <a:pt x="4336" y="6771"/>
                  </a:lnTo>
                  <a:lnTo>
                    <a:pt x="4652" y="6917"/>
                  </a:lnTo>
                  <a:lnTo>
                    <a:pt x="4993" y="7015"/>
                  </a:lnTo>
                  <a:lnTo>
                    <a:pt x="5310" y="7039"/>
                  </a:lnTo>
                  <a:lnTo>
                    <a:pt x="5651" y="7039"/>
                  </a:lnTo>
                  <a:lnTo>
                    <a:pt x="5992" y="6966"/>
                  </a:lnTo>
                  <a:lnTo>
                    <a:pt x="6308" y="6844"/>
                  </a:lnTo>
                  <a:lnTo>
                    <a:pt x="6454" y="6747"/>
                  </a:lnTo>
                  <a:lnTo>
                    <a:pt x="6601" y="6674"/>
                  </a:lnTo>
                  <a:lnTo>
                    <a:pt x="6747" y="6552"/>
                  </a:lnTo>
                  <a:lnTo>
                    <a:pt x="6893" y="6430"/>
                  </a:lnTo>
                  <a:lnTo>
                    <a:pt x="6893" y="6430"/>
                  </a:lnTo>
                  <a:lnTo>
                    <a:pt x="6942" y="6357"/>
                  </a:lnTo>
                  <a:lnTo>
                    <a:pt x="7015" y="6260"/>
                  </a:lnTo>
                  <a:lnTo>
                    <a:pt x="7039" y="6138"/>
                  </a:lnTo>
                  <a:lnTo>
                    <a:pt x="7039" y="6041"/>
                  </a:lnTo>
                  <a:lnTo>
                    <a:pt x="7039" y="6041"/>
                  </a:lnTo>
                  <a:lnTo>
                    <a:pt x="7039" y="5943"/>
                  </a:lnTo>
                  <a:lnTo>
                    <a:pt x="7015" y="5846"/>
                  </a:lnTo>
                  <a:lnTo>
                    <a:pt x="6942" y="5748"/>
                  </a:lnTo>
                  <a:lnTo>
                    <a:pt x="6893" y="5651"/>
                  </a:lnTo>
                  <a:lnTo>
                    <a:pt x="1389" y="147"/>
                  </a:lnTo>
                  <a:lnTo>
                    <a:pt x="1389" y="147"/>
                  </a:lnTo>
                  <a:lnTo>
                    <a:pt x="1291" y="98"/>
                  </a:lnTo>
                  <a:lnTo>
                    <a:pt x="1194" y="25"/>
                  </a:lnTo>
                  <a:lnTo>
                    <a:pt x="1096" y="0"/>
                  </a:lnTo>
                  <a:lnTo>
                    <a:pt x="999" y="0"/>
                  </a:lnTo>
                  <a:lnTo>
                    <a:pt x="999" y="0"/>
                  </a:lnTo>
                  <a:lnTo>
                    <a:pt x="902" y="0"/>
                  </a:lnTo>
                  <a:lnTo>
                    <a:pt x="780" y="25"/>
                  </a:lnTo>
                  <a:lnTo>
                    <a:pt x="682" y="98"/>
                  </a:lnTo>
                  <a:lnTo>
                    <a:pt x="609" y="147"/>
                  </a:lnTo>
                  <a:lnTo>
                    <a:pt x="609" y="147"/>
                  </a:lnTo>
                  <a:lnTo>
                    <a:pt x="487" y="293"/>
                  </a:lnTo>
                  <a:lnTo>
                    <a:pt x="366" y="439"/>
                  </a:lnTo>
                  <a:lnTo>
                    <a:pt x="293" y="585"/>
                  </a:lnTo>
                  <a:lnTo>
                    <a:pt x="195" y="731"/>
                  </a:lnTo>
                  <a:lnTo>
                    <a:pt x="73" y="1048"/>
                  </a:lnTo>
                  <a:lnTo>
                    <a:pt x="0" y="1389"/>
                  </a:lnTo>
                  <a:lnTo>
                    <a:pt x="0" y="1730"/>
                  </a:lnTo>
                  <a:lnTo>
                    <a:pt x="25" y="2046"/>
                  </a:lnTo>
                  <a:lnTo>
                    <a:pt x="122" y="2387"/>
                  </a:lnTo>
                  <a:lnTo>
                    <a:pt x="268" y="2704"/>
                  </a:lnTo>
                  <a:lnTo>
                    <a:pt x="268" y="2704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0"/>
            <p:cNvSpPr/>
            <p:nvPr/>
          </p:nvSpPr>
          <p:spPr>
            <a:xfrm>
              <a:off x="2662850" y="1699400"/>
              <a:ext cx="303250" cy="303250"/>
            </a:xfrm>
            <a:custGeom>
              <a:avLst/>
              <a:gdLst/>
              <a:ahLst/>
              <a:cxnLst/>
              <a:rect l="l" t="t" r="r" b="b"/>
              <a:pathLst>
                <a:path w="12130" h="12130" fill="none" extrusionOk="0">
                  <a:moveTo>
                    <a:pt x="8038" y="1"/>
                  </a:moveTo>
                  <a:lnTo>
                    <a:pt x="4872" y="3191"/>
                  </a:lnTo>
                  <a:lnTo>
                    <a:pt x="4872" y="3191"/>
                  </a:lnTo>
                  <a:lnTo>
                    <a:pt x="4628" y="3094"/>
                  </a:lnTo>
                  <a:lnTo>
                    <a:pt x="4385" y="2997"/>
                  </a:lnTo>
                  <a:lnTo>
                    <a:pt x="4092" y="2899"/>
                  </a:lnTo>
                  <a:lnTo>
                    <a:pt x="3800" y="2850"/>
                  </a:lnTo>
                  <a:lnTo>
                    <a:pt x="3484" y="2777"/>
                  </a:lnTo>
                  <a:lnTo>
                    <a:pt x="3167" y="2729"/>
                  </a:lnTo>
                  <a:lnTo>
                    <a:pt x="2850" y="2704"/>
                  </a:lnTo>
                  <a:lnTo>
                    <a:pt x="2534" y="2704"/>
                  </a:lnTo>
                  <a:lnTo>
                    <a:pt x="2534" y="2704"/>
                  </a:lnTo>
                  <a:lnTo>
                    <a:pt x="2241" y="2704"/>
                  </a:lnTo>
                  <a:lnTo>
                    <a:pt x="1949" y="2729"/>
                  </a:lnTo>
                  <a:lnTo>
                    <a:pt x="1633" y="2777"/>
                  </a:lnTo>
                  <a:lnTo>
                    <a:pt x="1316" y="2850"/>
                  </a:lnTo>
                  <a:lnTo>
                    <a:pt x="999" y="2972"/>
                  </a:lnTo>
                  <a:lnTo>
                    <a:pt x="707" y="3094"/>
                  </a:lnTo>
                  <a:lnTo>
                    <a:pt x="415" y="3289"/>
                  </a:lnTo>
                  <a:lnTo>
                    <a:pt x="147" y="3508"/>
                  </a:lnTo>
                  <a:lnTo>
                    <a:pt x="147" y="3508"/>
                  </a:lnTo>
                  <a:lnTo>
                    <a:pt x="74" y="3581"/>
                  </a:lnTo>
                  <a:lnTo>
                    <a:pt x="25" y="3678"/>
                  </a:lnTo>
                  <a:lnTo>
                    <a:pt x="1" y="3776"/>
                  </a:lnTo>
                  <a:lnTo>
                    <a:pt x="1" y="3898"/>
                  </a:lnTo>
                  <a:lnTo>
                    <a:pt x="1" y="3898"/>
                  </a:lnTo>
                  <a:lnTo>
                    <a:pt x="1" y="3995"/>
                  </a:lnTo>
                  <a:lnTo>
                    <a:pt x="25" y="4093"/>
                  </a:lnTo>
                  <a:lnTo>
                    <a:pt x="74" y="4190"/>
                  </a:lnTo>
                  <a:lnTo>
                    <a:pt x="147" y="4287"/>
                  </a:lnTo>
                  <a:lnTo>
                    <a:pt x="7843" y="11984"/>
                  </a:lnTo>
                  <a:lnTo>
                    <a:pt x="7843" y="11984"/>
                  </a:lnTo>
                  <a:lnTo>
                    <a:pt x="7941" y="12057"/>
                  </a:lnTo>
                  <a:lnTo>
                    <a:pt x="8038" y="12105"/>
                  </a:lnTo>
                  <a:lnTo>
                    <a:pt x="8135" y="12130"/>
                  </a:lnTo>
                  <a:lnTo>
                    <a:pt x="8233" y="12130"/>
                  </a:lnTo>
                  <a:lnTo>
                    <a:pt x="8233" y="12130"/>
                  </a:lnTo>
                  <a:lnTo>
                    <a:pt x="8355" y="12130"/>
                  </a:lnTo>
                  <a:lnTo>
                    <a:pt x="8452" y="12105"/>
                  </a:lnTo>
                  <a:lnTo>
                    <a:pt x="8549" y="12057"/>
                  </a:lnTo>
                  <a:lnTo>
                    <a:pt x="8622" y="11984"/>
                  </a:lnTo>
                  <a:lnTo>
                    <a:pt x="8622" y="11984"/>
                  </a:lnTo>
                  <a:lnTo>
                    <a:pt x="8842" y="11716"/>
                  </a:lnTo>
                  <a:lnTo>
                    <a:pt x="9036" y="11423"/>
                  </a:lnTo>
                  <a:lnTo>
                    <a:pt x="9158" y="11131"/>
                  </a:lnTo>
                  <a:lnTo>
                    <a:pt x="9280" y="10814"/>
                  </a:lnTo>
                  <a:lnTo>
                    <a:pt x="9353" y="10498"/>
                  </a:lnTo>
                  <a:lnTo>
                    <a:pt x="9402" y="10181"/>
                  </a:lnTo>
                  <a:lnTo>
                    <a:pt x="9426" y="9889"/>
                  </a:lnTo>
                  <a:lnTo>
                    <a:pt x="9426" y="9597"/>
                  </a:lnTo>
                  <a:lnTo>
                    <a:pt x="9426" y="9597"/>
                  </a:lnTo>
                  <a:lnTo>
                    <a:pt x="9426" y="9280"/>
                  </a:lnTo>
                  <a:lnTo>
                    <a:pt x="9402" y="8964"/>
                  </a:lnTo>
                  <a:lnTo>
                    <a:pt x="9353" y="8647"/>
                  </a:lnTo>
                  <a:lnTo>
                    <a:pt x="9280" y="8330"/>
                  </a:lnTo>
                  <a:lnTo>
                    <a:pt x="9231" y="8038"/>
                  </a:lnTo>
                  <a:lnTo>
                    <a:pt x="9134" y="7746"/>
                  </a:lnTo>
                  <a:lnTo>
                    <a:pt x="9036" y="7502"/>
                  </a:lnTo>
                  <a:lnTo>
                    <a:pt x="8939" y="7259"/>
                  </a:lnTo>
                  <a:lnTo>
                    <a:pt x="12130" y="4093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0"/>
            <p:cNvSpPr/>
            <p:nvPr/>
          </p:nvSpPr>
          <p:spPr>
            <a:xfrm>
              <a:off x="2814912" y="1754062"/>
              <a:ext cx="49950" cy="49950"/>
            </a:xfrm>
            <a:custGeom>
              <a:avLst/>
              <a:gdLst/>
              <a:ahLst/>
              <a:cxnLst/>
              <a:rect l="l" t="t" r="r" b="b"/>
              <a:pathLst>
                <a:path w="1998" h="1998" fill="none" extrusionOk="0">
                  <a:moveTo>
                    <a:pt x="1" y="1997"/>
                  </a:moveTo>
                  <a:lnTo>
                    <a:pt x="1998" y="0"/>
                  </a:ln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9" name="Google Shape;179;p20"/>
          <p:cNvSpPr txBox="1">
            <a:spLocks noGrp="1"/>
          </p:cNvSpPr>
          <p:nvPr>
            <p:ph type="sldNum" idx="12"/>
          </p:nvPr>
        </p:nvSpPr>
        <p:spPr>
          <a:xfrm>
            <a:off x="8543227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sp>
        <p:nvSpPr>
          <p:cNvPr id="10" name="Google Shape;125;p17">
            <a:extLst>
              <a:ext uri="{FF2B5EF4-FFF2-40B4-BE49-F238E27FC236}">
                <a16:creationId xmlns:a16="http://schemas.microsoft.com/office/drawing/2014/main" id="{F8C45A1C-1812-477B-8F06-F38AEC63D1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381250" y="1430732"/>
            <a:ext cx="6809700" cy="311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>
              <a:buNone/>
            </a:pPr>
            <a:r>
              <a:rPr lang="ru-RU" sz="1800" b="1" dirty="0"/>
              <a:t>Озера данных. </a:t>
            </a:r>
            <a:r>
              <a:rPr lang="ru-RU" sz="1800" dirty="0" err="1"/>
              <a:t>Amazon</a:t>
            </a:r>
            <a:r>
              <a:rPr lang="ru-RU" sz="1800" dirty="0"/>
              <a:t> S3 — это сервис, который прекрасно подходит для создания масштабируемых озер данных, где можно хранить подготовленные, обработанные или даже промежуточные данные в качестве составляющей конвейера обработки данных. AWS дает пример архитектуры и модуля автоматизированного развертывания, которые демонстрируют пользу </a:t>
            </a:r>
            <a:r>
              <a:rPr lang="ru-RU" sz="1800" dirty="0" err="1"/>
              <a:t>Amazon</a:t>
            </a:r>
            <a:r>
              <a:rPr lang="ru-RU" sz="1800" dirty="0"/>
              <a:t> S3 как центрального сервиса в таком сценарии.</a:t>
            </a:r>
          </a:p>
        </p:txBody>
      </p:sp>
    </p:spTree>
    <p:extLst>
      <p:ext uri="{BB962C8B-B14F-4D97-AF65-F5344CB8AC3E}">
        <p14:creationId xmlns:p14="http://schemas.microsoft.com/office/powerpoint/2010/main" val="3340948563"/>
      </p:ext>
    </p:extLst>
  </p:cSld>
  <p:clrMapOvr>
    <a:masterClrMapping/>
  </p:clrMapOvr>
</p:sld>
</file>

<file path=ppt/theme/theme1.xml><?xml version="1.0" encoding="utf-8"?>
<a:theme xmlns:a="http://schemas.openxmlformats.org/drawingml/2006/main" name="Viol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1590</TotalTime>
  <Words>844</Words>
  <Application>Microsoft Office PowerPoint</Application>
  <PresentationFormat>Экран (16:9)</PresentationFormat>
  <Paragraphs>94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Quattrocento Sans</vt:lpstr>
      <vt:lpstr>Times New Roman</vt:lpstr>
      <vt:lpstr>Lora</vt:lpstr>
      <vt:lpstr>Calibri</vt:lpstr>
      <vt:lpstr>Viola template</vt:lpstr>
      <vt:lpstr>  Возможность дешевого хранения данных. Framework для поисковых задач</vt:lpstr>
      <vt:lpstr>Презентация PowerPoint</vt:lpstr>
      <vt:lpstr>Базовые характеристики</vt:lpstr>
      <vt:lpstr>Преимущества и недостатки</vt:lpstr>
      <vt:lpstr>Обзор Amazon S3</vt:lpstr>
      <vt:lpstr>Классы хранения</vt:lpstr>
      <vt:lpstr>Способы применения S3</vt:lpstr>
      <vt:lpstr>Способы применения S3</vt:lpstr>
      <vt:lpstr>Способы применения S3</vt:lpstr>
      <vt:lpstr>Способы применения S3</vt:lpstr>
      <vt:lpstr>Презентация PowerPoint</vt:lpstr>
      <vt:lpstr>Elasticsearch</vt:lpstr>
      <vt:lpstr>Презентация PowerPoint</vt:lpstr>
      <vt:lpstr>Преимущества</vt:lpstr>
      <vt:lpstr>Презентация PowerPoint</vt:lpstr>
      <vt:lpstr>Способы применения Elastic Stack</vt:lpstr>
      <vt:lpstr>Поиск по продуктам</vt:lpstr>
      <vt:lpstr>Веб-поиск и поиск по сайту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Немецкая классическая философия</dc:title>
  <dc:creator>Alexey Potekhin</dc:creator>
  <cp:lastModifiedBy>pc</cp:lastModifiedBy>
  <cp:revision>323</cp:revision>
  <dcterms:modified xsi:type="dcterms:W3CDTF">2024-06-03T16:09:47Z</dcterms:modified>
</cp:coreProperties>
</file>