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1"/>
  </p:notesMasterIdLst>
  <p:sldIdLst>
    <p:sldId id="256" r:id="rId2"/>
    <p:sldId id="260" r:id="rId3"/>
    <p:sldId id="374" r:id="rId4"/>
    <p:sldId id="328" r:id="rId5"/>
    <p:sldId id="376" r:id="rId6"/>
    <p:sldId id="377" r:id="rId7"/>
    <p:sldId id="379" r:id="rId8"/>
    <p:sldId id="380" r:id="rId9"/>
    <p:sldId id="381" r:id="rId10"/>
    <p:sldId id="382" r:id="rId11"/>
    <p:sldId id="383" r:id="rId12"/>
    <p:sldId id="336" r:id="rId13"/>
    <p:sldId id="352" r:id="rId14"/>
    <p:sldId id="384" r:id="rId15"/>
    <p:sldId id="387" r:id="rId16"/>
    <p:sldId id="388" r:id="rId17"/>
    <p:sldId id="389" r:id="rId18"/>
    <p:sldId id="385" r:id="rId19"/>
    <p:sldId id="386" r:id="rId20"/>
  </p:sldIdLst>
  <p:sldSz cx="9144000" cy="5143500" type="screen16x9"/>
  <p:notesSz cx="6858000" cy="9144000"/>
  <p:embeddedFontLst>
    <p:embeddedFont>
      <p:font typeface="Quattrocento Sans" panose="020B0604020202020204" charset="0"/>
      <p:regular r:id="rId22"/>
      <p:bold r:id="rId23"/>
      <p:italic r:id="rId24"/>
      <p:boldItalic r:id="rId25"/>
    </p:embeddedFont>
    <p:embeddedFont>
      <p:font typeface="Lora" panose="020B0604020202020204" charset="-52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00"/>
    <a:srgbClr val="F7EC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971B495-AA9A-4680-AC47-A75CAD300E7B}">
  <a:tblStyle styleId="{D971B495-AA9A-4680-AC47-A75CAD300E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426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312466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4163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1951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5908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2291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31876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95657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68291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459756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84068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44302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97608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4163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7763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03064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96433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4699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9699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96630" y="2003888"/>
            <a:ext cx="452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-6025" y="3676512"/>
            <a:ext cx="9162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;p2"/>
          <p:cNvSpPr/>
          <p:nvPr/>
        </p:nvSpPr>
        <p:spPr>
          <a:xfrm>
            <a:off x="1117950" y="339300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022300" y="2815923"/>
            <a:ext cx="5591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highlight>
                  <a:srgbClr val="FFCD00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9pPr>
          </a:lstStyle>
          <a:p>
            <a:endParaRPr/>
          </a:p>
        </p:txBody>
      </p:sp>
      <p:cxnSp>
        <p:nvCxnSpPr>
          <p:cNvPr id="15" name="Google Shape;15;p3"/>
          <p:cNvCxnSpPr/>
          <p:nvPr/>
        </p:nvCxnSpPr>
        <p:spPr>
          <a:xfrm>
            <a:off x="-6025" y="2571762"/>
            <a:ext cx="19845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Google Shape;16;p3"/>
          <p:cNvSpPr/>
          <p:nvPr/>
        </p:nvSpPr>
        <p:spPr>
          <a:xfrm>
            <a:off x="1117950" y="228825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2022225" y="1693523"/>
            <a:ext cx="3787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cxnSp>
        <p:nvCxnSpPr>
          <p:cNvPr id="18" name="Google Shape;18;p3"/>
          <p:cNvCxnSpPr/>
          <p:nvPr/>
        </p:nvCxnSpPr>
        <p:spPr>
          <a:xfrm>
            <a:off x="5898975" y="2571750"/>
            <a:ext cx="32511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2105050" y="2238000"/>
            <a:ext cx="4933800" cy="819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Lora"/>
              <a:buChar char="◉"/>
              <a:defRPr sz="2400" i="1">
                <a:latin typeface="Lora"/>
                <a:ea typeface="Lora"/>
                <a:cs typeface="Lora"/>
                <a:sym typeface="Lora"/>
              </a:defRPr>
            </a:lvl1pPr>
            <a:lvl2pPr marL="914400" lvl="1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Char char="○"/>
              <a:defRPr i="1">
                <a:latin typeface="Lora"/>
                <a:ea typeface="Lora"/>
                <a:cs typeface="Lora"/>
                <a:sym typeface="Lora"/>
              </a:defRPr>
            </a:lvl2pPr>
            <a:lvl3pPr marL="1371600" lvl="2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Char char="■"/>
              <a:defRPr i="1">
                <a:latin typeface="Lora"/>
                <a:ea typeface="Lora"/>
                <a:cs typeface="Lora"/>
                <a:sym typeface="Lor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●"/>
              <a:defRPr sz="2400" i="1">
                <a:latin typeface="Lora"/>
                <a:ea typeface="Lora"/>
                <a:cs typeface="Lora"/>
                <a:sym typeface="Lor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○"/>
              <a:defRPr sz="2400" i="1">
                <a:latin typeface="Lora"/>
                <a:ea typeface="Lora"/>
                <a:cs typeface="Lora"/>
                <a:sym typeface="Lor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■"/>
              <a:defRPr sz="2400" i="1">
                <a:latin typeface="Lora"/>
                <a:ea typeface="Lora"/>
                <a:cs typeface="Lora"/>
                <a:sym typeface="Lor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●"/>
              <a:defRPr sz="2400" i="1">
                <a:latin typeface="Lora"/>
                <a:ea typeface="Lora"/>
                <a:cs typeface="Lora"/>
                <a:sym typeface="Lor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○"/>
              <a:defRPr sz="2400" i="1">
                <a:latin typeface="Lora"/>
                <a:ea typeface="Lora"/>
                <a:cs typeface="Lora"/>
                <a:sym typeface="Lor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■"/>
              <a:defRPr sz="2400" i="1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cxnSp>
        <p:nvCxnSpPr>
          <p:cNvPr id="22" name="Google Shape;22;p4"/>
          <p:cNvCxnSpPr/>
          <p:nvPr/>
        </p:nvCxnSpPr>
        <p:spPr>
          <a:xfrm>
            <a:off x="4584075" y="3676500"/>
            <a:ext cx="0" cy="14805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Google Shape;23;p4"/>
          <p:cNvSpPr/>
          <p:nvPr/>
        </p:nvSpPr>
        <p:spPr>
          <a:xfrm>
            <a:off x="4288500" y="339300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 txBox="1"/>
          <p:nvPr/>
        </p:nvSpPr>
        <p:spPr>
          <a:xfrm>
            <a:off x="3593400" y="3412652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latin typeface="Lora"/>
                <a:ea typeface="Lora"/>
                <a:cs typeface="Lora"/>
                <a:sym typeface="Lora"/>
              </a:rPr>
              <a:t>“</a:t>
            </a:r>
            <a:endParaRPr sz="3600" b="1"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4297650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1pPr>
            <a:lvl2pPr lvl="1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2pPr>
            <a:lvl3pPr lvl="2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3pPr>
            <a:lvl4pPr lvl="3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4pPr>
            <a:lvl5pPr lvl="4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5pPr>
            <a:lvl6pPr lvl="5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6pPr>
            <a:lvl7pPr lvl="6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7pPr>
            <a:lvl8pPr lvl="7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8pPr>
            <a:lvl9pPr lvl="8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Google Shape;27;p5"/>
          <p:cNvCxnSpPr/>
          <p:nvPr/>
        </p:nvCxnSpPr>
        <p:spPr>
          <a:xfrm>
            <a:off x="0" y="1131725"/>
            <a:ext cx="13758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Google Shape;28;p5"/>
          <p:cNvSpPr/>
          <p:nvPr/>
        </p:nvSpPr>
        <p:spPr>
          <a:xfrm>
            <a:off x="817475" y="928767"/>
            <a:ext cx="405900" cy="4059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cxnSp>
        <p:nvCxnSpPr>
          <p:cNvPr id="31" name="Google Shape;31;p5"/>
          <p:cNvCxnSpPr/>
          <p:nvPr/>
        </p:nvCxnSpPr>
        <p:spPr>
          <a:xfrm>
            <a:off x="5265650" y="1131725"/>
            <a:ext cx="38784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1381250" y="1651075"/>
            <a:ext cx="2334000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834912" y="1651075"/>
            <a:ext cx="2334000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3"/>
          </p:nvPr>
        </p:nvSpPr>
        <p:spPr>
          <a:xfrm>
            <a:off x="6288573" y="1651075"/>
            <a:ext cx="2334000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cxnSp>
        <p:nvCxnSpPr>
          <p:cNvPr id="46" name="Google Shape;46;p7"/>
          <p:cNvCxnSpPr/>
          <p:nvPr/>
        </p:nvCxnSpPr>
        <p:spPr>
          <a:xfrm>
            <a:off x="0" y="1131725"/>
            <a:ext cx="13758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/>
          <p:nvPr/>
        </p:nvSpPr>
        <p:spPr>
          <a:xfrm>
            <a:off x="817475" y="928767"/>
            <a:ext cx="405900" cy="4059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" name="Google Shape;48;p7"/>
          <p:cNvCxnSpPr/>
          <p:nvPr/>
        </p:nvCxnSpPr>
        <p:spPr>
          <a:xfrm>
            <a:off x="5265650" y="1131725"/>
            <a:ext cx="38784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381250" y="937117"/>
            <a:ext cx="6809700" cy="4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2pPr>
            <a:lvl3pPr lvl="2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3pPr>
            <a:lvl4pPr lvl="3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4pPr>
            <a:lvl5pPr lvl="4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5pPr>
            <a:lvl6pPr lvl="5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6pPr>
            <a:lvl7pPr lvl="6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7pPr>
            <a:lvl8pPr lvl="7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8pPr>
            <a:lvl9pPr lvl="8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7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996629" y="2003888"/>
            <a:ext cx="5742101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/>
              <a:t> </a:t>
            </a:r>
            <a:br>
              <a:rPr lang="en" dirty="0"/>
            </a:br>
            <a:r>
              <a:rPr lang="ru-RU" dirty="0"/>
              <a:t>Платформа для потоковой обработки </a:t>
            </a:r>
            <a:r>
              <a:rPr lang="en-US" dirty="0">
                <a:highlight>
                  <a:srgbClr val="FFCD00"/>
                </a:highlight>
              </a:rPr>
              <a:t>Apache Kafka</a:t>
            </a:r>
            <a:endParaRPr dirty="0"/>
          </a:p>
        </p:txBody>
      </p:sp>
      <p:grpSp>
        <p:nvGrpSpPr>
          <p:cNvPr id="72" name="Google Shape;72;p12"/>
          <p:cNvGrpSpPr/>
          <p:nvPr/>
        </p:nvGrpSpPr>
        <p:grpSpPr>
          <a:xfrm>
            <a:off x="1299165" y="3511424"/>
            <a:ext cx="215966" cy="342399"/>
            <a:chOff x="6718575" y="2318625"/>
            <a:chExt cx="256950" cy="407375"/>
          </a:xfrm>
        </p:grpSpPr>
        <p:sp>
          <p:nvSpPr>
            <p:cNvPr id="73" name="Google Shape;73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Преимущества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4727700" y="1405332"/>
            <a:ext cx="4153742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800" dirty="0"/>
              <a:t>Несколько производителей</a:t>
            </a:r>
          </a:p>
          <a:p>
            <a:r>
              <a:rPr lang="ru-RU" sz="1800" dirty="0"/>
              <a:t>Несколько потребителей</a:t>
            </a:r>
          </a:p>
          <a:p>
            <a:r>
              <a:rPr lang="ru-RU" sz="1800" dirty="0"/>
              <a:t>Сохранение информации на диске</a:t>
            </a:r>
          </a:p>
          <a:p>
            <a:r>
              <a:rPr lang="ru-RU" sz="1800" dirty="0"/>
              <a:t>Масштабируемость</a:t>
            </a:r>
          </a:p>
          <a:p>
            <a:r>
              <a:rPr lang="ru-RU" sz="1800" dirty="0"/>
              <a:t>Высокое быстродействие</a:t>
            </a:r>
          </a:p>
          <a:p>
            <a:r>
              <a:rPr lang="ru-RU" sz="1800" dirty="0"/>
              <a:t>Экосистема данных</a:t>
            </a:r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CAE8676-9E39-4C4E-BAAF-56219D6A714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80047" y="1479977"/>
            <a:ext cx="3850005" cy="2962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381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Сценарии использования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024068" y="1637651"/>
            <a:ext cx="6627681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800" dirty="0"/>
              <a:t>Отслеживание действий пользователя</a:t>
            </a:r>
          </a:p>
          <a:p>
            <a:r>
              <a:rPr lang="ru-RU" sz="1800" dirty="0"/>
              <a:t>Обмен сообщениями</a:t>
            </a:r>
          </a:p>
          <a:p>
            <a:r>
              <a:rPr lang="ru-RU" sz="1800" dirty="0"/>
              <a:t>Показатели и журналирование</a:t>
            </a:r>
          </a:p>
          <a:p>
            <a:r>
              <a:rPr lang="ru-RU" sz="1800" dirty="0"/>
              <a:t>Журнал фиксаций</a:t>
            </a:r>
          </a:p>
          <a:p>
            <a:r>
              <a:rPr lang="ru-RU" sz="1800" dirty="0"/>
              <a:t>Потоковая обработка</a:t>
            </a:r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67839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1960382" y="1693550"/>
            <a:ext cx="4110218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Гарантии надёжности</a:t>
            </a:r>
            <a:endParaRPr sz="2800" dirty="0"/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1"/>
          </p:nvPr>
        </p:nvSpPr>
        <p:spPr>
          <a:xfrm>
            <a:off x="2022299" y="2815923"/>
            <a:ext cx="5657231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ACID</a:t>
            </a:r>
            <a:r>
              <a:rPr lang="en-US" dirty="0"/>
              <a:t> - </a:t>
            </a:r>
            <a:r>
              <a:rPr lang="ru-RU" dirty="0"/>
              <a:t>стандартная гарантия надежности, поддерживаемая практически всеми реляционными базами данных. Этот акроним расшифровывается как </a:t>
            </a:r>
            <a:r>
              <a:rPr lang="ru-RU" dirty="0" err="1"/>
              <a:t>Atomicity</a:t>
            </a:r>
            <a:r>
              <a:rPr lang="ru-RU" dirty="0"/>
              <a:t>, </a:t>
            </a:r>
            <a:r>
              <a:rPr lang="ru-RU" dirty="0" err="1"/>
              <a:t>Consistency</a:t>
            </a:r>
            <a:r>
              <a:rPr lang="ru-RU" dirty="0"/>
              <a:t>, </a:t>
            </a:r>
            <a:r>
              <a:rPr lang="ru-RU" dirty="0" err="1"/>
              <a:t>Isolation</a:t>
            </a:r>
            <a:r>
              <a:rPr lang="ru-RU" dirty="0"/>
              <a:t>, </a:t>
            </a:r>
            <a:r>
              <a:rPr lang="ru-RU" dirty="0" err="1"/>
              <a:t>Durability</a:t>
            </a:r>
            <a:r>
              <a:rPr lang="ru-RU" dirty="0"/>
              <a:t> — атомарность, согласованность, изоляция и сохраняемость. Если производитель СУБД говорит, что их база данных удовлетворяет ACID, значит, она гарантирует определенное поведение относительно транзакций.</a:t>
            </a:r>
          </a:p>
        </p:txBody>
      </p:sp>
      <p:sp>
        <p:nvSpPr>
          <p:cNvPr id="112" name="Google Shape;112;p15"/>
          <p:cNvSpPr txBox="1"/>
          <p:nvPr/>
        </p:nvSpPr>
        <p:spPr>
          <a:xfrm>
            <a:off x="1133975" y="2291150"/>
            <a:ext cx="5439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1</a:t>
            </a:r>
            <a:endParaRPr sz="2400" dirty="0"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7128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2022299" y="1711250"/>
            <a:ext cx="4299062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Репликация</a:t>
            </a:r>
            <a:endParaRPr sz="2800" dirty="0"/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1"/>
          </p:nvPr>
        </p:nvSpPr>
        <p:spPr>
          <a:xfrm>
            <a:off x="2022299" y="2815923"/>
            <a:ext cx="5657231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Данные в </a:t>
            </a:r>
            <a:r>
              <a:rPr lang="ru-RU" dirty="0" err="1"/>
              <a:t>Kafka</a:t>
            </a:r>
            <a:r>
              <a:rPr lang="ru-RU" dirty="0"/>
              <a:t> сгруппированы по темам. Последние разбиваются на разделы, у каждого из которых может быть несколько реплик. Эти реплики хранятся на брокерах, причем каждый из них обычно хранит сотни или даже тысячи реплик, относящихся к разным темам и разделам.</a:t>
            </a:r>
            <a:br>
              <a:rPr lang="ru-RU" dirty="0"/>
            </a:br>
            <a:endParaRPr lang="ru-RU" dirty="0"/>
          </a:p>
        </p:txBody>
      </p:sp>
      <p:sp>
        <p:nvSpPr>
          <p:cNvPr id="112" name="Google Shape;112;p15"/>
          <p:cNvSpPr txBox="1"/>
          <p:nvPr/>
        </p:nvSpPr>
        <p:spPr>
          <a:xfrm>
            <a:off x="1133975" y="2291150"/>
            <a:ext cx="5439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2</a:t>
            </a:r>
            <a:endParaRPr sz="2400" dirty="0"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88822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Типы реплик</a:t>
            </a:r>
            <a:endParaRPr dirty="0"/>
          </a:p>
        </p:txBody>
      </p:sp>
      <p:sp>
        <p:nvSpPr>
          <p:cNvPr id="171" name="Google Shape;171;p20"/>
          <p:cNvSpPr txBox="1">
            <a:spLocks noGrp="1"/>
          </p:cNvSpPr>
          <p:nvPr>
            <p:ph type="body" idx="1"/>
          </p:nvPr>
        </p:nvSpPr>
        <p:spPr>
          <a:xfrm>
            <a:off x="1008325" y="1627451"/>
            <a:ext cx="4000708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000" b="1" dirty="0">
                <a:highlight>
                  <a:srgbClr val="FFCD00"/>
                </a:highlight>
              </a:rPr>
              <a:t>Ведущие</a:t>
            </a:r>
          </a:p>
          <a:p>
            <a:pPr marL="0" indent="0">
              <a:buNone/>
            </a:pPr>
            <a:r>
              <a:rPr lang="ru-RU" sz="1600" dirty="0"/>
              <a:t>Одна реплика из каждого раздела назначается ведущей (</a:t>
            </a:r>
            <a:r>
              <a:rPr lang="ru-RU" sz="1600" dirty="0" err="1"/>
              <a:t>leader</a:t>
            </a:r>
            <a:r>
              <a:rPr lang="ru-RU" sz="1600" dirty="0"/>
              <a:t>). Через нее выполняются все запросы на генерацию и потребление, чтобы обеспечить согласованность.</a:t>
            </a:r>
          </a:p>
        </p:txBody>
      </p:sp>
      <p:sp>
        <p:nvSpPr>
          <p:cNvPr id="172" name="Google Shape;172;p20"/>
          <p:cNvSpPr txBox="1">
            <a:spLocks noGrp="1"/>
          </p:cNvSpPr>
          <p:nvPr>
            <p:ph type="body" idx="2"/>
          </p:nvPr>
        </p:nvSpPr>
        <p:spPr>
          <a:xfrm>
            <a:off x="5009033" y="1627451"/>
            <a:ext cx="3882887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sz="2000" b="1" dirty="0">
                <a:highlight>
                  <a:srgbClr val="FFCD00"/>
                </a:highlight>
              </a:rPr>
              <a:t>Ведомые</a:t>
            </a:r>
            <a:endParaRPr sz="2000" b="1" dirty="0">
              <a:highlight>
                <a:srgbClr val="FFCD00"/>
              </a:highlight>
            </a:endParaRPr>
          </a:p>
          <a:p>
            <a:pPr marL="0" lvl="0" indent="0">
              <a:buNone/>
            </a:pPr>
            <a:r>
              <a:rPr lang="ru-RU" sz="1600" dirty="0"/>
              <a:t>Все реплики раздела, не являющиеся ведущими, называются ведомыми (</a:t>
            </a:r>
            <a:r>
              <a:rPr lang="ru-RU" sz="1600" dirty="0" err="1"/>
              <a:t>followers</a:t>
            </a:r>
            <a:r>
              <a:rPr lang="ru-RU" sz="1600" dirty="0"/>
              <a:t>). Они не обслуживают клиентские запросы, их единственная задача — реплицировать сообщения от ведущей реплики и поддерживать актуальное по сравнению с ней состояние. В случае аварийного сбоя ведущей реплики раздела одна из ведомых будет повышена в ранге и станет новой ведущей.</a:t>
            </a:r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24761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21"/>
          <p:cNvCxnSpPr/>
          <p:nvPr/>
        </p:nvCxnSpPr>
        <p:spPr>
          <a:xfrm>
            <a:off x="-6450" y="1131725"/>
            <a:ext cx="171598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" name="Google Shape;187;p21"/>
          <p:cNvSpPr/>
          <p:nvPr/>
        </p:nvSpPr>
        <p:spPr>
          <a:xfrm>
            <a:off x="62540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" name="Google Shape;188;p21"/>
          <p:cNvGrpSpPr/>
          <p:nvPr/>
        </p:nvGrpSpPr>
        <p:grpSpPr>
          <a:xfrm>
            <a:off x="842317" y="975119"/>
            <a:ext cx="356204" cy="313212"/>
            <a:chOff x="1929775" y="320925"/>
            <a:chExt cx="423800" cy="372650"/>
          </a:xfrm>
        </p:grpSpPr>
        <p:sp>
          <p:nvSpPr>
            <p:cNvPr id="189" name="Google Shape;189;p21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1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" name="Google Shape;194;p2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cxnSp>
        <p:nvCxnSpPr>
          <p:cNvPr id="15" name="Google Shape;185;p21"/>
          <p:cNvCxnSpPr/>
          <p:nvPr/>
        </p:nvCxnSpPr>
        <p:spPr>
          <a:xfrm>
            <a:off x="5367130" y="1131725"/>
            <a:ext cx="377687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Прямоугольник 7"/>
          <p:cNvSpPr/>
          <p:nvPr/>
        </p:nvSpPr>
        <p:spPr>
          <a:xfrm>
            <a:off x="1709530" y="895344"/>
            <a:ext cx="31261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highlight>
                  <a:srgbClr val="FFCD00"/>
                </a:highlight>
                <a:latin typeface="Lora" panose="020B0604020202020204" charset="-52"/>
              </a:rPr>
              <a:t>Репликация данных в кластере</a:t>
            </a:r>
            <a:endParaRPr lang="ru-RU" sz="2000" b="1" dirty="0">
              <a:latin typeface="Lora" panose="020B0604020202020204" charset="-52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9A7C45C-9D44-4B36-B2F7-64D6D8CA08C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3152140" y="1761172"/>
            <a:ext cx="2700020" cy="306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9718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1928632" y="1991850"/>
            <a:ext cx="4299062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Скорость обработки данных</a:t>
            </a:r>
            <a:endParaRPr sz="2800" dirty="0"/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6308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21"/>
          <p:cNvCxnSpPr/>
          <p:nvPr/>
        </p:nvCxnSpPr>
        <p:spPr>
          <a:xfrm>
            <a:off x="-6450" y="1131725"/>
            <a:ext cx="171598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" name="Google Shape;187;p21"/>
          <p:cNvSpPr/>
          <p:nvPr/>
        </p:nvSpPr>
        <p:spPr>
          <a:xfrm>
            <a:off x="62540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" name="Google Shape;188;p21"/>
          <p:cNvGrpSpPr/>
          <p:nvPr/>
        </p:nvGrpSpPr>
        <p:grpSpPr>
          <a:xfrm>
            <a:off x="842317" y="975119"/>
            <a:ext cx="356204" cy="313212"/>
            <a:chOff x="1929775" y="320925"/>
            <a:chExt cx="423800" cy="372650"/>
          </a:xfrm>
        </p:grpSpPr>
        <p:sp>
          <p:nvSpPr>
            <p:cNvPr id="189" name="Google Shape;189;p21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1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" name="Google Shape;194;p2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cxnSp>
        <p:nvCxnSpPr>
          <p:cNvPr id="15" name="Google Shape;185;p21"/>
          <p:cNvCxnSpPr/>
          <p:nvPr/>
        </p:nvCxnSpPr>
        <p:spPr>
          <a:xfrm>
            <a:off x="5367130" y="1131725"/>
            <a:ext cx="377687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Прямоугольник 7"/>
          <p:cNvSpPr/>
          <p:nvPr/>
        </p:nvSpPr>
        <p:spPr>
          <a:xfrm>
            <a:off x="1709530" y="895344"/>
            <a:ext cx="31261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highlight>
                  <a:srgbClr val="FFCD00"/>
                </a:highlight>
                <a:latin typeface="Lora" panose="020B0604020202020204" charset="-52"/>
              </a:rPr>
              <a:t>Работа </a:t>
            </a:r>
            <a:r>
              <a:rPr lang="en-US" sz="2000" b="1" dirty="0">
                <a:highlight>
                  <a:srgbClr val="FFCD00"/>
                </a:highlight>
                <a:latin typeface="Lora" panose="020B0604020202020204" charset="-52"/>
              </a:rPr>
              <a:t>Apache Kafka</a:t>
            </a:r>
            <a:endParaRPr lang="ru-RU" sz="2000" b="1" dirty="0">
              <a:latin typeface="Lora" panose="020B0604020202020204" charset="-52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E43CA25-B046-4EDE-B232-3A08E18CFE8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28445" y="1839611"/>
            <a:ext cx="608711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1811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Ключевые факторы производительности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600" dirty="0"/>
              <a:t>Производительность системы измеряется ее пропускной способностью и временной задержкой на выполнение операций. Таким образом, производительность </a:t>
            </a:r>
            <a:r>
              <a:rPr lang="ru-RU" sz="1600" dirty="0" err="1"/>
              <a:t>Apache</a:t>
            </a:r>
            <a:r>
              <a:rPr lang="ru-RU" sz="1600" dirty="0"/>
              <a:t> </a:t>
            </a:r>
            <a:r>
              <a:rPr lang="ru-RU" sz="1600" dirty="0" err="1"/>
              <a:t>Kafka</a:t>
            </a:r>
            <a:r>
              <a:rPr lang="ru-RU" sz="1600" dirty="0"/>
              <a:t> зависит от следующих факторов:</a:t>
            </a:r>
          </a:p>
          <a:p>
            <a:pPr lvl="0"/>
            <a:r>
              <a:rPr lang="ru-RU" sz="1600" dirty="0"/>
              <a:t>Размер сообщения</a:t>
            </a:r>
          </a:p>
          <a:p>
            <a:pPr lvl="0"/>
            <a:r>
              <a:rPr lang="ru-RU" sz="1600" dirty="0"/>
              <a:t>Пропускная способность дисков</a:t>
            </a:r>
          </a:p>
          <a:p>
            <a:pPr lvl="0"/>
            <a:r>
              <a:rPr lang="ru-RU" sz="1600" dirty="0"/>
              <a:t>Память</a:t>
            </a:r>
          </a:p>
          <a:p>
            <a:pPr lvl="0"/>
            <a:r>
              <a:rPr lang="ru-RU" sz="1600" dirty="0"/>
              <a:t>Пропускная способность сети</a:t>
            </a:r>
          </a:p>
          <a:p>
            <a:pPr lvl="0"/>
            <a:r>
              <a:rPr lang="ru-RU" sz="1600" dirty="0"/>
              <a:t>Вычислительная мощность узла</a:t>
            </a:r>
          </a:p>
          <a:p>
            <a:pPr lvl="0"/>
            <a:r>
              <a:rPr lang="ru-RU" sz="1600" dirty="0"/>
              <a:t>Плотность разделов на каждом брокере</a:t>
            </a:r>
          </a:p>
          <a:p>
            <a:pPr lvl="0"/>
            <a:r>
              <a:rPr lang="ru-RU" sz="1600" dirty="0"/>
              <a:t>Коэффициент репликации</a:t>
            </a:r>
          </a:p>
          <a:p>
            <a:pPr marL="76200" lvl="0" indent="0">
              <a:buNone/>
            </a:pPr>
            <a:endParaRPr lang="ru-RU" sz="1600" dirty="0"/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58952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Основные параметры настроек производителей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7600" y="1637651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400" dirty="0"/>
              <a:t>Перечислим основные параметры конфигурации производителей, которые влияют на скорость их работы:</a:t>
            </a:r>
          </a:p>
          <a:p>
            <a:pPr lvl="0"/>
            <a:r>
              <a:rPr lang="en-US" sz="1400" b="1" dirty="0"/>
              <a:t>size – </a:t>
            </a:r>
            <a:r>
              <a:rPr lang="ru-RU" sz="1400" dirty="0"/>
              <a:t>размер пакета сообщений, который отправляется от производителя к брокеру </a:t>
            </a:r>
            <a:r>
              <a:rPr lang="en-US" sz="1400" dirty="0"/>
              <a:t>Kafka</a:t>
            </a:r>
          </a:p>
          <a:p>
            <a:pPr lvl="0"/>
            <a:r>
              <a:rPr lang="en-US" sz="1400" b="1" dirty="0" err="1"/>
              <a:t>ms</a:t>
            </a:r>
            <a:r>
              <a:rPr lang="en-US" sz="1400" b="1" dirty="0"/>
              <a:t> – </a:t>
            </a:r>
            <a:r>
              <a:rPr lang="ru-RU" sz="1400" dirty="0"/>
              <a:t>временная разница между отправкой предыдущего пакета сообщений до формирования нового</a:t>
            </a:r>
          </a:p>
          <a:p>
            <a:pPr lvl="0"/>
            <a:r>
              <a:rPr lang="en-US" sz="1400" b="1" dirty="0" err="1"/>
              <a:t>Compression.type</a:t>
            </a:r>
            <a:r>
              <a:rPr lang="en-US" sz="1400" b="1" dirty="0"/>
              <a:t> – </a:t>
            </a:r>
            <a:r>
              <a:rPr lang="ru-RU" sz="1400" dirty="0"/>
              <a:t>алгоритм сжатия сообщений</a:t>
            </a:r>
          </a:p>
          <a:p>
            <a:pPr lvl="0"/>
            <a:r>
              <a:rPr lang="en-US" sz="1400" b="1" dirty="0" err="1"/>
              <a:t>in.flight.requests.per.connection</a:t>
            </a:r>
            <a:r>
              <a:rPr lang="en-US" sz="1400" b="1" dirty="0"/>
              <a:t> – </a:t>
            </a:r>
            <a:r>
              <a:rPr lang="ru-RU" sz="1400" dirty="0"/>
              <a:t>максимальное количество необработанных запросов, которые могут быть буферизованы на стороне производителя</a:t>
            </a:r>
          </a:p>
          <a:p>
            <a:pPr lvl="0"/>
            <a:r>
              <a:rPr lang="en-US" sz="1400" b="1" dirty="0"/>
              <a:t>Acks (acknowledges) – </a:t>
            </a:r>
            <a:r>
              <a:rPr lang="ru-RU" sz="1400" dirty="0"/>
              <a:t>количество подтверждений, которые </a:t>
            </a:r>
            <a:r>
              <a:rPr lang="en-US" sz="1400" dirty="0"/>
              <a:t>producer </a:t>
            </a:r>
            <a:r>
              <a:rPr lang="ru-RU" sz="1400" dirty="0"/>
              <a:t>ждёт от лидера, прежде чем считать сообщение успешно записанным</a:t>
            </a:r>
            <a:endParaRPr lang="ru-RU" sz="1400" b="1" dirty="0"/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7499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>
            <a:spLocks noGrp="1"/>
          </p:cNvSpPr>
          <p:nvPr>
            <p:ph type="body" idx="1"/>
          </p:nvPr>
        </p:nvSpPr>
        <p:spPr>
          <a:xfrm>
            <a:off x="1844342" y="2045843"/>
            <a:ext cx="5455315" cy="13599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indent="0">
              <a:buNone/>
            </a:pPr>
            <a:r>
              <a:rPr lang="en-US" sz="1800" dirty="0">
                <a:effectLst/>
                <a:highlight>
                  <a:srgbClr val="FFCD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Apache Kafka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публикации сообщений и подписки на них, предназначенная для решения поставленной задачи. Ее часто называют распределенным журналом фиксации транзакций или, в последнее время, распределенной платформой потоковой обработки.</a:t>
            </a:r>
            <a:endParaRPr sz="1800" dirty="0"/>
          </a:p>
        </p:txBody>
      </p:sp>
      <p:sp>
        <p:nvSpPr>
          <p:cNvPr id="119" name="Google Shape;119;p16"/>
          <p:cNvSpPr txBox="1">
            <a:spLocks noGrp="1"/>
          </p:cNvSpPr>
          <p:nvPr>
            <p:ph type="sldNum" idx="12"/>
          </p:nvPr>
        </p:nvSpPr>
        <p:spPr>
          <a:xfrm>
            <a:off x="4297650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1941332" y="1680850"/>
            <a:ext cx="4299062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Основные понятия</a:t>
            </a:r>
            <a:endParaRPr sz="2800" dirty="0"/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9671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Сообщения и пакеты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dirty="0"/>
              <a:t>Используемая в </a:t>
            </a:r>
            <a:r>
              <a:rPr lang="ru-RU" sz="1800" dirty="0" err="1"/>
              <a:t>Kafka</a:t>
            </a:r>
            <a:r>
              <a:rPr lang="ru-RU" sz="1800" dirty="0"/>
              <a:t> единица данных называется </a:t>
            </a:r>
            <a:r>
              <a:rPr lang="ru-RU" sz="1800" b="1" dirty="0"/>
              <a:t>сообщением</a:t>
            </a:r>
            <a:r>
              <a:rPr lang="ru-RU" sz="1800" dirty="0"/>
              <a:t> (</a:t>
            </a:r>
            <a:r>
              <a:rPr lang="ru-RU" sz="1800" b="1" dirty="0" err="1"/>
              <a:t>message</a:t>
            </a:r>
            <a:r>
              <a:rPr lang="ru-RU" sz="1800" dirty="0"/>
              <a:t>). Если ранее вы работали с базами данных, то можете рассматривать сообщение как аналог строки (</a:t>
            </a:r>
            <a:r>
              <a:rPr lang="ru-RU" sz="1800" dirty="0" err="1"/>
              <a:t>row</a:t>
            </a:r>
            <a:r>
              <a:rPr lang="ru-RU" sz="1800" dirty="0"/>
              <a:t>) или записи (</a:t>
            </a:r>
            <a:r>
              <a:rPr lang="ru-RU" sz="1800" dirty="0" err="1"/>
              <a:t>record</a:t>
            </a:r>
            <a:r>
              <a:rPr lang="ru-RU" sz="1800" dirty="0"/>
              <a:t>). С точки зрения </a:t>
            </a:r>
            <a:r>
              <a:rPr lang="ru-RU" sz="1800" dirty="0" err="1"/>
              <a:t>Kafka</a:t>
            </a:r>
            <a:r>
              <a:rPr lang="ru-RU" sz="1800" dirty="0"/>
              <a:t> сообщение представляет собой просто массив байтов, так что для нее содержащиеся в нем данные не имеют формата или какого-либо смысла. В сообщении может быть дополнительный элемент метаданных, называемый ключом (</a:t>
            </a:r>
            <a:r>
              <a:rPr lang="ru-RU" sz="1800" dirty="0" err="1"/>
              <a:t>key</a:t>
            </a:r>
            <a:r>
              <a:rPr lang="ru-RU" sz="1800" dirty="0"/>
              <a:t>).</a:t>
            </a:r>
          </a:p>
          <a:p>
            <a:pPr marL="76200" lvl="0" indent="0">
              <a:buNone/>
            </a:pPr>
            <a:r>
              <a:rPr lang="ru-RU" sz="1800" b="1" dirty="0"/>
              <a:t>Пакет</a:t>
            </a:r>
            <a:r>
              <a:rPr lang="ru-RU" sz="1800" dirty="0"/>
              <a:t> (</a:t>
            </a:r>
            <a:r>
              <a:rPr lang="ru-RU" sz="1800" b="1" dirty="0" err="1"/>
              <a:t>batch</a:t>
            </a:r>
            <a:r>
              <a:rPr lang="ru-RU" sz="1800" dirty="0"/>
              <a:t>) представляет собой просто набор сообщений, относящихся к одной теме и одному разделу.</a:t>
            </a:r>
            <a:endParaRPr sz="1800" dirty="0"/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5315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Схемы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dirty="0"/>
              <a:t>Хотя сообщения для </a:t>
            </a:r>
            <a:r>
              <a:rPr lang="ru-RU" sz="1800" dirty="0" err="1"/>
              <a:t>Kafka</a:t>
            </a:r>
            <a:r>
              <a:rPr lang="ru-RU" sz="1800" dirty="0"/>
              <a:t> — всего лишь непрозрачные массивы байтов, рекомендуется накладывать на содержимое сообщений дополнительную структуру — </a:t>
            </a:r>
            <a:r>
              <a:rPr lang="ru-RU" sz="1800" b="1" dirty="0"/>
              <a:t>схему</a:t>
            </a:r>
            <a:r>
              <a:rPr lang="ru-RU" sz="1800" dirty="0"/>
              <a:t>, которая позволяла бы с легкостью их разбирать. Существует много вариантов задания схемы сообщений в зависимости от потребностей конкретного приложения. (прим. </a:t>
            </a:r>
            <a:r>
              <a:rPr lang="en-US" sz="1800" dirty="0"/>
              <a:t>JSON, XML).</a:t>
            </a:r>
            <a:endParaRPr lang="ru-RU" sz="1800" dirty="0"/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3496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Темы и разделы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4328677" y="1249941"/>
            <a:ext cx="4652128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dirty="0"/>
              <a:t>Сообщения в </a:t>
            </a:r>
            <a:r>
              <a:rPr lang="ru-RU" sz="1800" dirty="0" err="1"/>
              <a:t>Kafka</a:t>
            </a:r>
            <a:r>
              <a:rPr lang="ru-RU" sz="1800" dirty="0"/>
              <a:t> распределяются по </a:t>
            </a:r>
            <a:r>
              <a:rPr lang="ru-RU" sz="1800" b="1" dirty="0"/>
              <a:t>темам</a:t>
            </a:r>
            <a:r>
              <a:rPr lang="ru-RU" sz="1800" dirty="0"/>
              <a:t> (</a:t>
            </a:r>
            <a:r>
              <a:rPr lang="ru-RU" sz="1800" dirty="0" err="1"/>
              <a:t>topics</a:t>
            </a:r>
            <a:r>
              <a:rPr lang="ru-RU" sz="1800" dirty="0"/>
              <a:t>, иногда называют топиками). Ближайшая аналогия — таблица базы данных или каталог файловой системы. Темы в свою очередь разбиваются на </a:t>
            </a:r>
            <a:r>
              <a:rPr lang="ru-RU" sz="1800" b="1" dirty="0"/>
              <a:t>разделы</a:t>
            </a:r>
            <a:r>
              <a:rPr lang="ru-RU" sz="1800" dirty="0"/>
              <a:t> (</a:t>
            </a:r>
            <a:r>
              <a:rPr lang="ru-RU" sz="1800" dirty="0" err="1"/>
              <a:t>partitions</a:t>
            </a:r>
            <a:r>
              <a:rPr lang="ru-RU" sz="1800" dirty="0"/>
              <a:t>). Если вернуться к описанию журнала фиксации, то раздел представляет собой отдельный журнал. Сообщения записываются в него путем добавления в конец, а читаются от начала к концу.</a:t>
            </a:r>
          </a:p>
        </p:txBody>
      </p: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sp>
        <p:nvSpPr>
          <p:cNvPr id="11" name="Google Shape;187;p21">
            <a:extLst>
              <a:ext uri="{FF2B5EF4-FFF2-40B4-BE49-F238E27FC236}">
                <a16:creationId xmlns:a16="http://schemas.microsoft.com/office/drawing/2014/main" id="{49369F77-4E06-4925-BC17-BB702D9783B2}"/>
              </a:ext>
            </a:extLst>
          </p:cNvPr>
          <p:cNvSpPr/>
          <p:nvPr/>
        </p:nvSpPr>
        <p:spPr>
          <a:xfrm>
            <a:off x="44125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88;p21">
            <a:extLst>
              <a:ext uri="{FF2B5EF4-FFF2-40B4-BE49-F238E27FC236}">
                <a16:creationId xmlns:a16="http://schemas.microsoft.com/office/drawing/2014/main" id="{E752893F-72D3-4DA5-BDB2-558484A62976}"/>
              </a:ext>
            </a:extLst>
          </p:cNvPr>
          <p:cNvGrpSpPr/>
          <p:nvPr/>
        </p:nvGrpSpPr>
        <p:grpSpPr>
          <a:xfrm>
            <a:off x="658167" y="975119"/>
            <a:ext cx="356204" cy="313212"/>
            <a:chOff x="1929775" y="320925"/>
            <a:chExt cx="423800" cy="372650"/>
          </a:xfrm>
        </p:grpSpPr>
        <p:sp>
          <p:nvSpPr>
            <p:cNvPr id="13" name="Google Shape;189;p21">
              <a:extLst>
                <a:ext uri="{FF2B5EF4-FFF2-40B4-BE49-F238E27FC236}">
                  <a16:creationId xmlns:a16="http://schemas.microsoft.com/office/drawing/2014/main" id="{9FD4806E-A108-4336-BA82-8E7782D649A7}"/>
                </a:ext>
              </a:extLst>
            </p:cNvPr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90;p21">
              <a:extLst>
                <a:ext uri="{FF2B5EF4-FFF2-40B4-BE49-F238E27FC236}">
                  <a16:creationId xmlns:a16="http://schemas.microsoft.com/office/drawing/2014/main" id="{398BDDAF-2BB1-4808-A716-1EB95A859D95}"/>
                </a:ext>
              </a:extLst>
            </p:cNvPr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91;p21">
              <a:extLst>
                <a:ext uri="{FF2B5EF4-FFF2-40B4-BE49-F238E27FC236}">
                  <a16:creationId xmlns:a16="http://schemas.microsoft.com/office/drawing/2014/main" id="{1C3983FD-8C48-40B7-B6F2-607D720104DA}"/>
                </a:ext>
              </a:extLst>
            </p:cNvPr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92;p21">
              <a:extLst>
                <a:ext uri="{FF2B5EF4-FFF2-40B4-BE49-F238E27FC236}">
                  <a16:creationId xmlns:a16="http://schemas.microsoft.com/office/drawing/2014/main" id="{DACF8712-98F9-426A-95A7-AF6288A0F4B7}"/>
                </a:ext>
              </a:extLst>
            </p:cNvPr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93;p21">
              <a:extLst>
                <a:ext uri="{FF2B5EF4-FFF2-40B4-BE49-F238E27FC236}">
                  <a16:creationId xmlns:a16="http://schemas.microsoft.com/office/drawing/2014/main" id="{937208B9-04E6-4A9A-A030-4B2FC6AA4A1E}"/>
                </a:ext>
              </a:extLst>
            </p:cNvPr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F2F4A00-CA08-4D0C-90D6-409027835040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63195" y="1999900"/>
            <a:ext cx="4165482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559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79806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Производители и потребители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4216470" y="1249941"/>
            <a:ext cx="4967724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b="1" dirty="0"/>
              <a:t>Производители</a:t>
            </a:r>
            <a:r>
              <a:rPr lang="ru-RU" sz="1800" dirty="0"/>
              <a:t> (</a:t>
            </a:r>
            <a:r>
              <a:rPr lang="ru-RU" sz="1800" dirty="0" err="1"/>
              <a:t>producers</a:t>
            </a:r>
            <a:r>
              <a:rPr lang="ru-RU" sz="1800" dirty="0"/>
              <a:t>) генерируют новые сообщения. В других системах обмена сообщениями по типу «публикация/подписка» их называют издателями (</a:t>
            </a:r>
            <a:r>
              <a:rPr lang="ru-RU" sz="1800" dirty="0" err="1"/>
              <a:t>publishers</a:t>
            </a:r>
            <a:r>
              <a:rPr lang="ru-RU" sz="1800" dirty="0"/>
              <a:t>) или авторами (</a:t>
            </a:r>
            <a:r>
              <a:rPr lang="ru-RU" sz="1800" dirty="0" err="1"/>
              <a:t>writers</a:t>
            </a:r>
            <a:r>
              <a:rPr lang="ru-RU" sz="1800" dirty="0"/>
              <a:t>).</a:t>
            </a:r>
          </a:p>
          <a:p>
            <a:pPr marL="76200" lvl="0" indent="0">
              <a:buNone/>
            </a:pPr>
            <a:r>
              <a:rPr lang="ru-RU" sz="1800" b="1" dirty="0"/>
              <a:t>Потребители</a:t>
            </a:r>
            <a:r>
              <a:rPr lang="ru-RU" sz="1800" dirty="0"/>
              <a:t> (</a:t>
            </a:r>
            <a:r>
              <a:rPr lang="ru-RU" sz="1800" dirty="0" err="1"/>
              <a:t>consumers</a:t>
            </a:r>
            <a:r>
              <a:rPr lang="ru-RU" sz="1800" dirty="0"/>
              <a:t>) читают сообщения. В других системах обмена сообщениями по типу «публикация/подписка» их называют подписчиками (</a:t>
            </a:r>
            <a:r>
              <a:rPr lang="ru-RU" sz="1800" dirty="0" err="1"/>
              <a:t>subscribers</a:t>
            </a:r>
            <a:r>
              <a:rPr lang="ru-RU" sz="1800" dirty="0"/>
              <a:t>) или читателями (</a:t>
            </a:r>
            <a:r>
              <a:rPr lang="ru-RU" sz="1800" dirty="0" err="1"/>
              <a:t>readers</a:t>
            </a:r>
            <a:r>
              <a:rPr lang="ru-RU" sz="1800" dirty="0"/>
              <a:t>). </a:t>
            </a:r>
          </a:p>
        </p:txBody>
      </p: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1" name="Google Shape;187;p21">
            <a:extLst>
              <a:ext uri="{FF2B5EF4-FFF2-40B4-BE49-F238E27FC236}">
                <a16:creationId xmlns:a16="http://schemas.microsoft.com/office/drawing/2014/main" id="{49369F77-4E06-4925-BC17-BB702D9783B2}"/>
              </a:ext>
            </a:extLst>
          </p:cNvPr>
          <p:cNvSpPr/>
          <p:nvPr/>
        </p:nvSpPr>
        <p:spPr>
          <a:xfrm>
            <a:off x="44125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88;p21">
            <a:extLst>
              <a:ext uri="{FF2B5EF4-FFF2-40B4-BE49-F238E27FC236}">
                <a16:creationId xmlns:a16="http://schemas.microsoft.com/office/drawing/2014/main" id="{E752893F-72D3-4DA5-BDB2-558484A62976}"/>
              </a:ext>
            </a:extLst>
          </p:cNvPr>
          <p:cNvGrpSpPr/>
          <p:nvPr/>
        </p:nvGrpSpPr>
        <p:grpSpPr>
          <a:xfrm>
            <a:off x="658167" y="975119"/>
            <a:ext cx="356204" cy="313212"/>
            <a:chOff x="1929775" y="320925"/>
            <a:chExt cx="423800" cy="372650"/>
          </a:xfrm>
        </p:grpSpPr>
        <p:sp>
          <p:nvSpPr>
            <p:cNvPr id="13" name="Google Shape;189;p21">
              <a:extLst>
                <a:ext uri="{FF2B5EF4-FFF2-40B4-BE49-F238E27FC236}">
                  <a16:creationId xmlns:a16="http://schemas.microsoft.com/office/drawing/2014/main" id="{9FD4806E-A108-4336-BA82-8E7782D649A7}"/>
                </a:ext>
              </a:extLst>
            </p:cNvPr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90;p21">
              <a:extLst>
                <a:ext uri="{FF2B5EF4-FFF2-40B4-BE49-F238E27FC236}">
                  <a16:creationId xmlns:a16="http://schemas.microsoft.com/office/drawing/2014/main" id="{398BDDAF-2BB1-4808-A716-1EB95A859D95}"/>
                </a:ext>
              </a:extLst>
            </p:cNvPr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91;p21">
              <a:extLst>
                <a:ext uri="{FF2B5EF4-FFF2-40B4-BE49-F238E27FC236}">
                  <a16:creationId xmlns:a16="http://schemas.microsoft.com/office/drawing/2014/main" id="{1C3983FD-8C48-40B7-B6F2-607D720104DA}"/>
                </a:ext>
              </a:extLst>
            </p:cNvPr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92;p21">
              <a:extLst>
                <a:ext uri="{FF2B5EF4-FFF2-40B4-BE49-F238E27FC236}">
                  <a16:creationId xmlns:a16="http://schemas.microsoft.com/office/drawing/2014/main" id="{DACF8712-98F9-426A-95A7-AF6288A0F4B7}"/>
                </a:ext>
              </a:extLst>
            </p:cNvPr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93;p21">
              <a:extLst>
                <a:ext uri="{FF2B5EF4-FFF2-40B4-BE49-F238E27FC236}">
                  <a16:creationId xmlns:a16="http://schemas.microsoft.com/office/drawing/2014/main" id="{937208B9-04E6-4A9A-A030-4B2FC6AA4A1E}"/>
                </a:ext>
              </a:extLst>
            </p:cNvPr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EFC15D1F-9373-4177-A12A-8FCB32E51A58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37795" y="1883828"/>
            <a:ext cx="40786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91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79806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Брокеры и кластеры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4229170" y="1312722"/>
            <a:ext cx="4967724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dirty="0"/>
              <a:t>Отдельный сервер </a:t>
            </a:r>
            <a:r>
              <a:rPr lang="ru-RU" sz="1800" dirty="0" err="1"/>
              <a:t>Kafka</a:t>
            </a:r>
            <a:r>
              <a:rPr lang="ru-RU" sz="1800" dirty="0"/>
              <a:t> называется </a:t>
            </a:r>
            <a:r>
              <a:rPr lang="ru-RU" sz="1800" b="1" dirty="0"/>
              <a:t>брокером</a:t>
            </a:r>
            <a:r>
              <a:rPr lang="ru-RU" sz="1800" dirty="0"/>
              <a:t> (</a:t>
            </a:r>
            <a:r>
              <a:rPr lang="ru-RU" sz="1800" dirty="0" err="1"/>
              <a:t>broker</a:t>
            </a:r>
            <a:r>
              <a:rPr lang="ru-RU" sz="1800" dirty="0"/>
              <a:t>). Брокер получает сообщения от производителей, присваивает им смещения и отправляет их в дисковое хранилище. </a:t>
            </a:r>
          </a:p>
          <a:p>
            <a:pPr marL="76200" lvl="0" indent="0">
              <a:buNone/>
            </a:pPr>
            <a:r>
              <a:rPr lang="ru-RU" sz="1800" dirty="0"/>
              <a:t>Брокеры </a:t>
            </a:r>
            <a:r>
              <a:rPr lang="ru-RU" sz="1800" dirty="0" err="1"/>
              <a:t>Kafka</a:t>
            </a:r>
            <a:r>
              <a:rPr lang="ru-RU" sz="1800" dirty="0"/>
              <a:t> предназначены для работы в составе </a:t>
            </a:r>
            <a:r>
              <a:rPr lang="ru-RU" sz="1800" b="1" dirty="0"/>
              <a:t>кластера</a:t>
            </a:r>
            <a:r>
              <a:rPr lang="ru-RU" sz="1800" dirty="0"/>
              <a:t> (</a:t>
            </a:r>
            <a:r>
              <a:rPr lang="ru-RU" sz="1800" dirty="0" err="1"/>
              <a:t>cluster</a:t>
            </a:r>
            <a:r>
              <a:rPr lang="ru-RU" sz="1800" dirty="0"/>
              <a:t>). Один из брокеров кластера функционирует в качестве </a:t>
            </a:r>
            <a:r>
              <a:rPr lang="ru-RU" sz="1800" b="1" dirty="0"/>
              <a:t>контроллера</a:t>
            </a:r>
            <a:r>
              <a:rPr lang="ru-RU" sz="1800" dirty="0"/>
              <a:t> (</a:t>
            </a:r>
            <a:r>
              <a:rPr lang="ru-RU" sz="1800" dirty="0" err="1"/>
              <a:t>cluster</a:t>
            </a:r>
            <a:r>
              <a:rPr lang="ru-RU" sz="1800" dirty="0"/>
              <a:t> </a:t>
            </a:r>
            <a:r>
              <a:rPr lang="ru-RU" sz="1800" dirty="0" err="1"/>
              <a:t>controller</a:t>
            </a:r>
            <a:r>
              <a:rPr lang="ru-RU" sz="1800" dirty="0"/>
              <a:t>).</a:t>
            </a:r>
          </a:p>
        </p:txBody>
      </p: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11" name="Google Shape;187;p21">
            <a:extLst>
              <a:ext uri="{FF2B5EF4-FFF2-40B4-BE49-F238E27FC236}">
                <a16:creationId xmlns:a16="http://schemas.microsoft.com/office/drawing/2014/main" id="{49369F77-4E06-4925-BC17-BB702D9783B2}"/>
              </a:ext>
            </a:extLst>
          </p:cNvPr>
          <p:cNvSpPr/>
          <p:nvPr/>
        </p:nvSpPr>
        <p:spPr>
          <a:xfrm>
            <a:off x="44125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" name="Google Shape;188;p21">
            <a:extLst>
              <a:ext uri="{FF2B5EF4-FFF2-40B4-BE49-F238E27FC236}">
                <a16:creationId xmlns:a16="http://schemas.microsoft.com/office/drawing/2014/main" id="{E752893F-72D3-4DA5-BDB2-558484A62976}"/>
              </a:ext>
            </a:extLst>
          </p:cNvPr>
          <p:cNvGrpSpPr/>
          <p:nvPr/>
        </p:nvGrpSpPr>
        <p:grpSpPr>
          <a:xfrm>
            <a:off x="658167" y="975119"/>
            <a:ext cx="356204" cy="313212"/>
            <a:chOff x="1929775" y="320925"/>
            <a:chExt cx="423800" cy="372650"/>
          </a:xfrm>
        </p:grpSpPr>
        <p:sp>
          <p:nvSpPr>
            <p:cNvPr id="13" name="Google Shape;189;p21">
              <a:extLst>
                <a:ext uri="{FF2B5EF4-FFF2-40B4-BE49-F238E27FC236}">
                  <a16:creationId xmlns:a16="http://schemas.microsoft.com/office/drawing/2014/main" id="{9FD4806E-A108-4336-BA82-8E7782D649A7}"/>
                </a:ext>
              </a:extLst>
            </p:cNvPr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90;p21">
              <a:extLst>
                <a:ext uri="{FF2B5EF4-FFF2-40B4-BE49-F238E27FC236}">
                  <a16:creationId xmlns:a16="http://schemas.microsoft.com/office/drawing/2014/main" id="{398BDDAF-2BB1-4808-A716-1EB95A859D95}"/>
                </a:ext>
              </a:extLst>
            </p:cNvPr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91;p21">
              <a:extLst>
                <a:ext uri="{FF2B5EF4-FFF2-40B4-BE49-F238E27FC236}">
                  <a16:creationId xmlns:a16="http://schemas.microsoft.com/office/drawing/2014/main" id="{1C3983FD-8C48-40B7-B6F2-607D720104DA}"/>
                </a:ext>
              </a:extLst>
            </p:cNvPr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92;p21">
              <a:extLst>
                <a:ext uri="{FF2B5EF4-FFF2-40B4-BE49-F238E27FC236}">
                  <a16:creationId xmlns:a16="http://schemas.microsoft.com/office/drawing/2014/main" id="{DACF8712-98F9-426A-95A7-AF6288A0F4B7}"/>
                </a:ext>
              </a:extLst>
            </p:cNvPr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93;p21">
              <a:extLst>
                <a:ext uri="{FF2B5EF4-FFF2-40B4-BE49-F238E27FC236}">
                  <a16:creationId xmlns:a16="http://schemas.microsoft.com/office/drawing/2014/main" id="{937208B9-04E6-4A9A-A030-4B2FC6AA4A1E}"/>
                </a:ext>
              </a:extLst>
            </p:cNvPr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AA089566-80E6-43F4-9FD6-7CAF0CD8D73B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37795" y="1561150"/>
            <a:ext cx="402787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299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21"/>
          <p:cNvCxnSpPr/>
          <p:nvPr/>
        </p:nvCxnSpPr>
        <p:spPr>
          <a:xfrm>
            <a:off x="-6450" y="1131725"/>
            <a:ext cx="171598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" name="Google Shape;187;p21"/>
          <p:cNvSpPr/>
          <p:nvPr/>
        </p:nvSpPr>
        <p:spPr>
          <a:xfrm>
            <a:off x="62540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" name="Google Shape;188;p21"/>
          <p:cNvGrpSpPr/>
          <p:nvPr/>
        </p:nvGrpSpPr>
        <p:grpSpPr>
          <a:xfrm>
            <a:off x="842317" y="975119"/>
            <a:ext cx="356204" cy="313212"/>
            <a:chOff x="1929775" y="320925"/>
            <a:chExt cx="423800" cy="372650"/>
          </a:xfrm>
        </p:grpSpPr>
        <p:sp>
          <p:nvSpPr>
            <p:cNvPr id="189" name="Google Shape;189;p21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1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" name="Google Shape;194;p2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cxnSp>
        <p:nvCxnSpPr>
          <p:cNvPr id="15" name="Google Shape;185;p21"/>
          <p:cNvCxnSpPr/>
          <p:nvPr/>
        </p:nvCxnSpPr>
        <p:spPr>
          <a:xfrm>
            <a:off x="5367130" y="1131725"/>
            <a:ext cx="377687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Прямоугольник 7"/>
          <p:cNvSpPr/>
          <p:nvPr/>
        </p:nvSpPr>
        <p:spPr>
          <a:xfrm>
            <a:off x="1926447" y="684634"/>
            <a:ext cx="37346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highlight>
                  <a:srgbClr val="FFCD00"/>
                </a:highlight>
                <a:latin typeface="Lora" panose="020B0604020202020204" charset="-52"/>
              </a:rPr>
              <a:t>Архитектура с несколькими ЦОД</a:t>
            </a:r>
            <a:endParaRPr lang="ru-RU" sz="2000" b="1" dirty="0">
              <a:latin typeface="Lora" panose="020B0604020202020204" charset="-52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DC881B21-5797-42CD-8E56-3011FB9A4A8D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9530" y="1431594"/>
            <a:ext cx="5629275" cy="32675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8356671"/>
      </p:ext>
    </p:extLst>
  </p:cSld>
  <p:clrMapOvr>
    <a:masterClrMapping/>
  </p:clrMapOvr>
</p:sld>
</file>

<file path=ppt/theme/theme1.xml><?xml version="1.0" encoding="utf-8"?>
<a:theme xmlns:a="http://schemas.openxmlformats.org/drawingml/2006/main" name="Vio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</TotalTime>
  <Words>733</Words>
  <Application>Microsoft Office PowerPoint</Application>
  <PresentationFormat>Экран (16:9)</PresentationFormat>
  <Paragraphs>77</Paragraphs>
  <Slides>19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Quattrocento Sans</vt:lpstr>
      <vt:lpstr>Times New Roman</vt:lpstr>
      <vt:lpstr>Lora</vt:lpstr>
      <vt:lpstr>Calibri</vt:lpstr>
      <vt:lpstr>Viola template</vt:lpstr>
      <vt:lpstr>  Платформа для потоковой обработки Apache Kafka</vt:lpstr>
      <vt:lpstr>Презентация PowerPoint</vt:lpstr>
      <vt:lpstr>Основные понятия</vt:lpstr>
      <vt:lpstr>Сообщения и пакеты</vt:lpstr>
      <vt:lpstr>Схемы</vt:lpstr>
      <vt:lpstr>Темы и разделы</vt:lpstr>
      <vt:lpstr>Производители и потребители</vt:lpstr>
      <vt:lpstr>Брокеры и кластеры</vt:lpstr>
      <vt:lpstr>Презентация PowerPoint</vt:lpstr>
      <vt:lpstr>Преимущества</vt:lpstr>
      <vt:lpstr>Сценарии использования</vt:lpstr>
      <vt:lpstr>Гарантии надёжности</vt:lpstr>
      <vt:lpstr>Репликация</vt:lpstr>
      <vt:lpstr>Типы реплик</vt:lpstr>
      <vt:lpstr>Презентация PowerPoint</vt:lpstr>
      <vt:lpstr>Скорость обработки данных</vt:lpstr>
      <vt:lpstr>Презентация PowerPoint</vt:lpstr>
      <vt:lpstr>Ключевые факторы производительности</vt:lpstr>
      <vt:lpstr>Основные параметры настроек производителей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Немецкая классическая философия</dc:title>
  <dc:creator>Alexey Potekhin</dc:creator>
  <cp:lastModifiedBy>pc</cp:lastModifiedBy>
  <cp:revision>329</cp:revision>
  <dcterms:modified xsi:type="dcterms:W3CDTF">2024-06-03T16:12:54Z</dcterms:modified>
</cp:coreProperties>
</file>