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9" r:id="rId1"/>
  </p:sldMasterIdLst>
  <p:sldIdLst>
    <p:sldId id="256" r:id="rId2"/>
    <p:sldId id="269" r:id="rId3"/>
    <p:sldId id="270" r:id="rId4"/>
    <p:sldId id="271" r:id="rId5"/>
    <p:sldId id="272" r:id="rId6"/>
    <p:sldId id="273" r:id="rId7"/>
    <p:sldId id="274" r:id="rId8"/>
    <p:sldId id="275" r:id="rId9"/>
    <p:sldId id="276" r:id="rId10"/>
    <p:sldId id="277" r:id="rId11"/>
    <p:sldId id="278" r:id="rId12"/>
    <p:sldId id="368" r:id="rId13"/>
    <p:sldId id="369" r:id="rId14"/>
    <p:sldId id="370" r:id="rId15"/>
    <p:sldId id="371" r:id="rId16"/>
    <p:sldId id="372" r:id="rId17"/>
    <p:sldId id="373" r:id="rId18"/>
    <p:sldId id="374" r:id="rId19"/>
    <p:sldId id="375" r:id="rId20"/>
    <p:sldId id="376" r:id="rId21"/>
    <p:sldId id="377" r:id="rId22"/>
    <p:sldId id="378" r:id="rId23"/>
    <p:sldId id="379" r:id="rId24"/>
    <p:sldId id="380" r:id="rId25"/>
    <p:sldId id="381" r:id="rId26"/>
    <p:sldId id="382" r:id="rId27"/>
    <p:sldId id="383" r:id="rId28"/>
    <p:sldId id="384" r:id="rId29"/>
    <p:sldId id="385" r:id="rId30"/>
    <p:sldId id="386" r:id="rId31"/>
    <p:sldId id="387" r:id="rId32"/>
    <p:sldId id="388" r:id="rId33"/>
    <p:sldId id="389" r:id="rId34"/>
    <p:sldId id="390" r:id="rId35"/>
    <p:sldId id="391" r:id="rId36"/>
    <p:sldId id="392" r:id="rId37"/>
    <p:sldId id="393" r:id="rId38"/>
    <p:sldId id="394" r:id="rId39"/>
    <p:sldId id="395" r:id="rId40"/>
    <p:sldId id="396" r:id="rId41"/>
    <p:sldId id="397" r:id="rId42"/>
    <p:sldId id="398" r:id="rId43"/>
    <p:sldId id="399" r:id="rId44"/>
    <p:sldId id="400" r:id="rId45"/>
    <p:sldId id="401" r:id="rId46"/>
    <p:sldId id="402" r:id="rId47"/>
    <p:sldId id="403" r:id="rId48"/>
    <p:sldId id="404" r:id="rId49"/>
    <p:sldId id="405" r:id="rId50"/>
    <p:sldId id="406" r:id="rId51"/>
    <p:sldId id="407" r:id="rId52"/>
    <p:sldId id="408" r:id="rId53"/>
    <p:sldId id="409" r:id="rId54"/>
    <p:sldId id="410" r:id="rId55"/>
    <p:sldId id="411" r:id="rId56"/>
    <p:sldId id="412" r:id="rId57"/>
    <p:sldId id="413" r:id="rId58"/>
    <p:sldId id="414" r:id="rId59"/>
    <p:sldId id="415" r:id="rId60"/>
    <p:sldId id="416" r:id="rId61"/>
    <p:sldId id="417" r:id="rId62"/>
    <p:sldId id="418" r:id="rId63"/>
    <p:sldId id="419" r:id="rId64"/>
    <p:sldId id="420" r:id="rId65"/>
    <p:sldId id="421" r:id="rId66"/>
    <p:sldId id="422" r:id="rId67"/>
    <p:sldId id="423" r:id="rId68"/>
    <p:sldId id="427" r:id="rId69"/>
    <p:sldId id="428" r:id="rId70"/>
    <p:sldId id="429" r:id="rId71"/>
    <p:sldId id="430" r:id="rId72"/>
    <p:sldId id="431" r:id="rId73"/>
    <p:sldId id="432" r:id="rId74"/>
    <p:sldId id="433" r:id="rId75"/>
    <p:sldId id="434" r:id="rId76"/>
    <p:sldId id="435" r:id="rId7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folHlink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folHlink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folHlink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folHlink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folHlink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folHlink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folHlink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folHlink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folHlink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7882" autoAdjust="0"/>
    <p:restoredTop sz="94581" autoAdjust="0"/>
  </p:normalViewPr>
  <p:slideViewPr>
    <p:cSldViewPr>
      <p:cViewPr varScale="1">
        <p:scale>
          <a:sx n="109" d="100"/>
          <a:sy n="109" d="100"/>
        </p:scale>
        <p:origin x="1296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presProps" Target="presProps.xml"/><Relationship Id="rId8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0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27651" name="Rectangle 3"/>
            <p:cNvSpPr>
              <a:spLocks noChangeArrowheads="1"/>
            </p:cNvSpPr>
            <p:nvPr/>
          </p:nvSpPr>
          <p:spPr bwMode="hidden">
            <a:xfrm>
              <a:off x="0" y="0"/>
              <a:ext cx="2208" cy="4320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ru-RU" altLang="ru-RU" sz="2400">
                <a:solidFill>
                  <a:schemeClr val="tx1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7652" name="Rectangle 4"/>
            <p:cNvSpPr>
              <a:spLocks noChangeArrowheads="1"/>
            </p:cNvSpPr>
            <p:nvPr/>
          </p:nvSpPr>
          <p:spPr bwMode="hidden">
            <a:xfrm>
              <a:off x="1081" y="1065"/>
              <a:ext cx="4679" cy="1596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altLang="ru-RU" sz="2400">
                <a:solidFill>
                  <a:schemeClr val="tx1"/>
                </a:solidFill>
                <a:latin typeface="Times New Roman" panose="02020603050405020304" pitchFamily="18" charset="0"/>
              </a:endParaRPr>
            </a:p>
          </p:txBody>
        </p:sp>
        <p:grpSp>
          <p:nvGrpSpPr>
            <p:cNvPr id="27653" name="Group 5"/>
            <p:cNvGrpSpPr>
              <a:grpSpLocks/>
            </p:cNvGrpSpPr>
            <p:nvPr/>
          </p:nvGrpSpPr>
          <p:grpSpPr bwMode="auto">
            <a:xfrm>
              <a:off x="0" y="672"/>
              <a:ext cx="1806" cy="1989"/>
              <a:chOff x="0" y="672"/>
              <a:chExt cx="1806" cy="1989"/>
            </a:xfrm>
          </p:grpSpPr>
          <p:sp>
            <p:nvSpPr>
              <p:cNvPr id="27654" name="Rectangle 6"/>
              <p:cNvSpPr>
                <a:spLocks noChangeArrowheads="1"/>
              </p:cNvSpPr>
              <p:nvPr userDrawn="1"/>
            </p:nvSpPr>
            <p:spPr bwMode="auto">
              <a:xfrm>
                <a:off x="361" y="2257"/>
                <a:ext cx="363" cy="404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altLang="ru-RU" sz="2400">
                  <a:solidFill>
                    <a:schemeClr val="tx1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7655" name="Rectangle 7"/>
              <p:cNvSpPr>
                <a:spLocks noChangeArrowheads="1"/>
              </p:cNvSpPr>
              <p:nvPr userDrawn="1"/>
            </p:nvSpPr>
            <p:spPr bwMode="auto">
              <a:xfrm>
                <a:off x="1081" y="1065"/>
                <a:ext cx="362" cy="405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altLang="ru-RU" sz="2400">
                  <a:solidFill>
                    <a:schemeClr val="tx1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7656" name="Rectangle 8"/>
              <p:cNvSpPr>
                <a:spLocks noChangeArrowheads="1"/>
              </p:cNvSpPr>
              <p:nvPr userDrawn="1"/>
            </p:nvSpPr>
            <p:spPr bwMode="auto">
              <a:xfrm>
                <a:off x="1437" y="672"/>
                <a:ext cx="369" cy="400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altLang="ru-RU" sz="2400">
                  <a:solidFill>
                    <a:schemeClr val="tx1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7657" name="Rectangle 9"/>
              <p:cNvSpPr>
                <a:spLocks noChangeArrowheads="1"/>
              </p:cNvSpPr>
              <p:nvPr userDrawn="1"/>
            </p:nvSpPr>
            <p:spPr bwMode="auto">
              <a:xfrm>
                <a:off x="719" y="2257"/>
                <a:ext cx="368" cy="404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altLang="ru-RU" sz="2400">
                  <a:solidFill>
                    <a:schemeClr val="tx1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7658" name="Rectangle 10"/>
              <p:cNvSpPr>
                <a:spLocks noChangeArrowheads="1"/>
              </p:cNvSpPr>
              <p:nvPr userDrawn="1"/>
            </p:nvSpPr>
            <p:spPr bwMode="auto">
              <a:xfrm>
                <a:off x="1437" y="1065"/>
                <a:ext cx="369" cy="40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altLang="ru-RU" sz="2400">
                  <a:solidFill>
                    <a:schemeClr val="tx1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7659" name="Rectangle 11"/>
              <p:cNvSpPr>
                <a:spLocks noChangeArrowheads="1"/>
              </p:cNvSpPr>
              <p:nvPr userDrawn="1"/>
            </p:nvSpPr>
            <p:spPr bwMode="auto">
              <a:xfrm>
                <a:off x="719" y="1464"/>
                <a:ext cx="368" cy="399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altLang="ru-RU" sz="2400">
                  <a:solidFill>
                    <a:schemeClr val="tx1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7660" name="Rectangle 12"/>
              <p:cNvSpPr>
                <a:spLocks noChangeArrowheads="1"/>
              </p:cNvSpPr>
              <p:nvPr userDrawn="1"/>
            </p:nvSpPr>
            <p:spPr bwMode="auto">
              <a:xfrm>
                <a:off x="0" y="1464"/>
                <a:ext cx="367" cy="399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altLang="ru-RU" sz="2400">
                  <a:solidFill>
                    <a:schemeClr val="tx1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7661" name="Rectangle 13"/>
              <p:cNvSpPr>
                <a:spLocks noChangeArrowheads="1"/>
              </p:cNvSpPr>
              <p:nvPr userDrawn="1"/>
            </p:nvSpPr>
            <p:spPr bwMode="auto">
              <a:xfrm>
                <a:off x="1081" y="1464"/>
                <a:ext cx="362" cy="399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altLang="ru-RU" sz="2400">
                  <a:solidFill>
                    <a:schemeClr val="tx1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7662" name="Rectangle 14"/>
              <p:cNvSpPr>
                <a:spLocks noChangeArrowheads="1"/>
              </p:cNvSpPr>
              <p:nvPr userDrawn="1"/>
            </p:nvSpPr>
            <p:spPr bwMode="auto">
              <a:xfrm>
                <a:off x="361" y="1857"/>
                <a:ext cx="363" cy="406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altLang="ru-RU" sz="2400">
                  <a:solidFill>
                    <a:schemeClr val="tx1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7663" name="Rectangle 15"/>
              <p:cNvSpPr>
                <a:spLocks noChangeArrowheads="1"/>
              </p:cNvSpPr>
              <p:nvPr userDrawn="1"/>
            </p:nvSpPr>
            <p:spPr bwMode="auto">
              <a:xfrm>
                <a:off x="719" y="1857"/>
                <a:ext cx="368" cy="40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altLang="ru-RU" sz="2400">
                  <a:solidFill>
                    <a:schemeClr val="tx1"/>
                  </a:solidFill>
                  <a:latin typeface="Times New Roman" panose="02020603050405020304" pitchFamily="18" charset="0"/>
                </a:endParaRPr>
              </a:p>
            </p:txBody>
          </p:sp>
        </p:grpSp>
      </p:grpSp>
      <p:sp>
        <p:nvSpPr>
          <p:cNvPr id="27664" name="Rectangle 16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27665" name="Rectangle 17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27666" name="Rectangle 18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8EFC45AF-8D84-42A9-A6FF-15FE7D906534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27667" name="Rectangle 19"/>
          <p:cNvSpPr>
            <a:spLocks noGrp="1" noChangeArrowheads="1"/>
          </p:cNvSpPr>
          <p:nvPr>
            <p:ph type="ctrTitle"/>
          </p:nvPr>
        </p:nvSpPr>
        <p:spPr>
          <a:xfrm>
            <a:off x="2971800" y="1828800"/>
            <a:ext cx="6019800" cy="2209800"/>
          </a:xfrm>
        </p:spPr>
        <p:txBody>
          <a:bodyPr/>
          <a:lstStyle>
            <a:lvl1pPr>
              <a:defRPr sz="5000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altLang="ru-RU" noProof="0" smtClean="0"/>
              <a:t>Образец заголовка</a:t>
            </a:r>
          </a:p>
        </p:txBody>
      </p:sp>
      <p:sp>
        <p:nvSpPr>
          <p:cNvPr id="27668" name="Rectangle 20"/>
          <p:cNvSpPr>
            <a:spLocks noGrp="1" noChangeArrowheads="1"/>
          </p:cNvSpPr>
          <p:nvPr>
            <p:ph type="subTitle" idx="1"/>
          </p:nvPr>
        </p:nvSpPr>
        <p:spPr>
          <a:xfrm>
            <a:off x="2971800" y="4267200"/>
            <a:ext cx="6019800" cy="1752600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 sz="3400"/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CA9E800B-7DB9-4CE0-A25F-4F6B513F8064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482256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5410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1980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B198E77-4061-4D31-9956-FD3A0752B152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398147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Заголовок, клип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Место для изображения из Интернета 2"/>
          <p:cNvSpPr>
            <a:spLocks noGrp="1"/>
          </p:cNvSpPr>
          <p:nvPr>
            <p:ph type="clipArt"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859188AB-EB77-49BD-8C7F-DEE993C6BD67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303343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981200"/>
            <a:ext cx="8229600" cy="3886200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A87AF65A-7222-4440-9AB8-F8F22E3540CA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30016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Заголовок и объект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8229600" cy="18669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4000500"/>
            <a:ext cx="8229600" cy="18669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3734232F-8838-4E76-8C7B-2DC0BE33D7DA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376347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64508EA-D536-47D1-A20B-96399C05D92C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04910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EC8FFE77-8253-447F-9B36-EA28C5D96336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275340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9D60E7F7-BFB1-4A26-9DC2-29C5A08DD788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776802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A2E6131E-3CCF-41DD-9BE0-4F2CE8CEA1B1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9" name="Дата 8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205349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5F4CA9EE-813C-436E-A872-04F23ED122DB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141296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9112F623-2BA7-4681-84EE-59D28FC9F452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88894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E1B314A1-8797-4560-9E75-3FBFB344239F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04251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C34421E-B531-4CF0-9912-D9D6EDCE9967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798789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endParaRPr lang="ru-RU" altLang="ru-RU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1"/>
                </a:solidFill>
                <a:latin typeface="Arial Black" panose="020B0A04020102020204" pitchFamily="34" charset="0"/>
              </a:defRPr>
            </a:lvl1pPr>
          </a:lstStyle>
          <a:p>
            <a:fld id="{9FAF8A5A-8E8C-44B0-B17A-00CE0E767C26}" type="slidenum">
              <a:rPr lang="ru-RU" altLang="ru-RU"/>
              <a:pPr/>
              <a:t>‹#›</a:t>
            </a:fld>
            <a:endParaRPr lang="ru-RU" altLang="ru-RU"/>
          </a:p>
        </p:txBody>
      </p:sp>
      <p:grpSp>
        <p:nvGrpSpPr>
          <p:cNvPr id="26628" name="Group 4"/>
          <p:cNvGrpSpPr>
            <a:grpSpLocks/>
          </p:cNvGrpSpPr>
          <p:nvPr/>
        </p:nvGrpSpPr>
        <p:grpSpPr bwMode="auto">
          <a:xfrm>
            <a:off x="0" y="0"/>
            <a:ext cx="9144000" cy="546100"/>
            <a:chOff x="0" y="0"/>
            <a:chExt cx="5760" cy="344"/>
          </a:xfrm>
        </p:grpSpPr>
        <p:sp>
          <p:nvSpPr>
            <p:cNvPr id="26629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180" cy="336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ru-RU" altLang="ru-RU" sz="2400">
                <a:solidFill>
                  <a:schemeClr val="tx1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6630" name="Rectangle 6"/>
            <p:cNvSpPr>
              <a:spLocks noChangeArrowheads="1"/>
            </p:cNvSpPr>
            <p:nvPr/>
          </p:nvSpPr>
          <p:spPr bwMode="auto">
            <a:xfrm>
              <a:off x="260" y="85"/>
              <a:ext cx="5500" cy="17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altLang="ru-RU" sz="2400">
                <a:solidFill>
                  <a:schemeClr val="tx1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6631" name="Rectangle 7"/>
            <p:cNvSpPr>
              <a:spLocks noChangeArrowheads="1"/>
            </p:cNvSpPr>
            <p:nvPr/>
          </p:nvSpPr>
          <p:spPr bwMode="auto">
            <a:xfrm>
              <a:off x="258" y="85"/>
              <a:ext cx="87" cy="89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altLang="ru-RU">
                <a:solidFill>
                  <a:schemeClr val="hlink"/>
                </a:solidFill>
              </a:endParaRPr>
            </a:p>
          </p:txBody>
        </p:sp>
        <p:sp>
          <p:nvSpPr>
            <p:cNvPr id="26632" name="Rectangle 8"/>
            <p:cNvSpPr>
              <a:spLocks noChangeArrowheads="1"/>
            </p:cNvSpPr>
            <p:nvPr/>
          </p:nvSpPr>
          <p:spPr bwMode="auto">
            <a:xfrm>
              <a:off x="345" y="0"/>
              <a:ext cx="88" cy="87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altLang="ru-RU">
                <a:solidFill>
                  <a:schemeClr val="hlink"/>
                </a:solidFill>
              </a:endParaRPr>
            </a:p>
          </p:txBody>
        </p:sp>
        <p:sp>
          <p:nvSpPr>
            <p:cNvPr id="26633" name="Rectangle 9"/>
            <p:cNvSpPr>
              <a:spLocks noChangeArrowheads="1"/>
            </p:cNvSpPr>
            <p:nvPr/>
          </p:nvSpPr>
          <p:spPr bwMode="auto">
            <a:xfrm>
              <a:off x="345" y="85"/>
              <a:ext cx="88" cy="8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altLang="ru-RU">
                <a:solidFill>
                  <a:schemeClr val="accent2"/>
                </a:solidFill>
              </a:endParaRPr>
            </a:p>
          </p:txBody>
        </p:sp>
        <p:sp>
          <p:nvSpPr>
            <p:cNvPr id="26634" name="Rectangle 10"/>
            <p:cNvSpPr>
              <a:spLocks noChangeArrowheads="1"/>
            </p:cNvSpPr>
            <p:nvPr/>
          </p:nvSpPr>
          <p:spPr bwMode="auto">
            <a:xfrm>
              <a:off x="173" y="173"/>
              <a:ext cx="86" cy="87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altLang="ru-RU">
                <a:solidFill>
                  <a:schemeClr val="hlink"/>
                </a:solidFill>
              </a:endParaRPr>
            </a:p>
          </p:txBody>
        </p:sp>
        <p:sp>
          <p:nvSpPr>
            <p:cNvPr id="26635" name="Rectangle 11"/>
            <p:cNvSpPr>
              <a:spLocks noChangeArrowheads="1"/>
            </p:cNvSpPr>
            <p:nvPr/>
          </p:nvSpPr>
          <p:spPr bwMode="auto">
            <a:xfrm>
              <a:off x="83" y="86"/>
              <a:ext cx="89" cy="8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altLang="ru-RU" sz="2400">
                <a:solidFill>
                  <a:schemeClr val="tx1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6636" name="Rectangle 12"/>
            <p:cNvSpPr>
              <a:spLocks noChangeArrowheads="1"/>
            </p:cNvSpPr>
            <p:nvPr/>
          </p:nvSpPr>
          <p:spPr bwMode="auto">
            <a:xfrm>
              <a:off x="258" y="171"/>
              <a:ext cx="87" cy="8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altLang="ru-RU">
                <a:solidFill>
                  <a:schemeClr val="accent2"/>
                </a:solidFill>
              </a:endParaRPr>
            </a:p>
          </p:txBody>
        </p:sp>
        <p:sp>
          <p:nvSpPr>
            <p:cNvPr id="26637" name="Rectangle 13"/>
            <p:cNvSpPr>
              <a:spLocks noChangeArrowheads="1"/>
            </p:cNvSpPr>
            <p:nvPr/>
          </p:nvSpPr>
          <p:spPr bwMode="auto">
            <a:xfrm>
              <a:off x="173" y="258"/>
              <a:ext cx="86" cy="8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altLang="ru-RU">
                <a:solidFill>
                  <a:schemeClr val="accent2"/>
                </a:solidFill>
              </a:endParaRPr>
            </a:p>
          </p:txBody>
        </p:sp>
      </p:grpSp>
      <p:sp>
        <p:nvSpPr>
          <p:cNvPr id="26638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57200"/>
            <a:ext cx="82296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6639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388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26640" name="Rectangle 1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  <p:sldLayoutId id="2147483681" r:id="rId12"/>
    <p:sldLayoutId id="2147483682" r:id="rId13"/>
    <p:sldLayoutId id="2147483683" r:id="rId14"/>
  </p:sldLayoutIdLst>
  <p:txStyles>
    <p:titleStyle>
      <a:lvl1pPr algn="l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anose="05000000000000000000" pitchFamily="2" charset="2"/>
        <a:buChar char="n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anose="05000000000000000000" pitchFamily="2" charset="2"/>
        <a:buChar char="¨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anose="05000000000000000000" pitchFamily="2" charset="2"/>
        <a:buChar char="n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¨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4213" y="765175"/>
            <a:ext cx="7773987" cy="1470025"/>
          </a:xfrm>
          <a:noFill/>
        </p:spPr>
        <p:txBody>
          <a:bodyPr lIns="54000" rIns="54000"/>
          <a:lstStyle/>
          <a:p>
            <a:r>
              <a:rPr lang="ru-RU" altLang="ru-RU" sz="2400" i="1" dirty="0" smtClean="0">
                <a:solidFill>
                  <a:schemeClr val="bg2"/>
                </a:solidFill>
              </a:rPr>
              <a:t>Технология массивно-параллельной обработки данных</a:t>
            </a:r>
            <a:endParaRPr lang="ru-RU" altLang="ru-RU" sz="2400" i="1" dirty="0">
              <a:solidFill>
                <a:schemeClr val="bg2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1316038"/>
          </a:xfrm>
        </p:spPr>
        <p:txBody>
          <a:bodyPr/>
          <a:lstStyle/>
          <a:p>
            <a:r>
              <a:rPr lang="ru-RU" altLang="ru-RU" sz="3200" i="1">
                <a:solidFill>
                  <a:schemeClr val="bg2"/>
                </a:solidFill>
              </a:rPr>
              <a:t>Массивно-параллельная система </a:t>
            </a:r>
            <a:r>
              <a:rPr lang="en-US" altLang="ru-RU" sz="3200" i="1">
                <a:solidFill>
                  <a:schemeClr val="bg2"/>
                </a:solidFill>
              </a:rPr>
              <a:t/>
            </a:r>
            <a:br>
              <a:rPr lang="en-US" altLang="ru-RU" sz="3200" i="1">
                <a:solidFill>
                  <a:schemeClr val="bg2"/>
                </a:solidFill>
              </a:rPr>
            </a:br>
            <a:r>
              <a:rPr lang="ru-RU" altLang="ru-RU" sz="3200" i="1">
                <a:solidFill>
                  <a:schemeClr val="bg2"/>
                </a:solidFill>
              </a:rPr>
              <a:t>МРР</a:t>
            </a:r>
          </a:p>
        </p:txBody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altLang="ru-RU" sz="2800" b="1" i="1"/>
              <a:t>Массивно-параллельная система</a:t>
            </a:r>
            <a:r>
              <a:rPr lang="ru-RU" altLang="ru-RU" sz="2800" i="1"/>
              <a:t> – </a:t>
            </a:r>
            <a:r>
              <a:rPr lang="ru-RU" altLang="ru-RU" sz="2800"/>
              <a:t>высокопроизводительная параллельная вычислительная система,  создаваемая с использованием  специализированных вычислительных модулей и систем связи.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435975" cy="1387475"/>
          </a:xfrm>
          <a:noFill/>
        </p:spPr>
        <p:txBody>
          <a:bodyPr lIns="18000" rIns="18000"/>
          <a:lstStyle/>
          <a:p>
            <a:r>
              <a:rPr lang="ru-RU" altLang="ru-RU" sz="3200" i="1">
                <a:solidFill>
                  <a:schemeClr val="bg2"/>
                </a:solidFill>
              </a:rPr>
              <a:t>Кластеры и</a:t>
            </a:r>
            <a:r>
              <a:rPr lang="en-US" altLang="ru-RU" sz="3200" i="1">
                <a:solidFill>
                  <a:schemeClr val="bg2"/>
                </a:solidFill>
              </a:rPr>
              <a:t> </a:t>
            </a:r>
            <a:r>
              <a:rPr lang="ru-RU" altLang="ru-RU" sz="3200" i="1">
                <a:solidFill>
                  <a:schemeClr val="bg2"/>
                </a:solidFill>
              </a:rPr>
              <a:t> </a:t>
            </a:r>
            <a:r>
              <a:rPr lang="en-US" altLang="ru-RU" sz="3200" i="1">
                <a:solidFill>
                  <a:schemeClr val="bg2"/>
                </a:solidFill>
              </a:rPr>
              <a:t/>
            </a:r>
            <a:br>
              <a:rPr lang="en-US" altLang="ru-RU" sz="3200" i="1">
                <a:solidFill>
                  <a:schemeClr val="bg2"/>
                </a:solidFill>
              </a:rPr>
            </a:br>
            <a:r>
              <a:rPr lang="ru-RU" altLang="ru-RU" sz="3200" i="1">
                <a:solidFill>
                  <a:schemeClr val="bg2"/>
                </a:solidFill>
              </a:rPr>
              <a:t>массивно-параллельные системы </a:t>
            </a:r>
            <a:r>
              <a:rPr lang="en-US" altLang="ru-RU" sz="3200" i="1">
                <a:solidFill>
                  <a:schemeClr val="bg2"/>
                </a:solidFill>
              </a:rPr>
              <a:t>(MPP)</a:t>
            </a:r>
            <a:endParaRPr lang="ru-RU" altLang="ru-RU" sz="3200" i="1">
              <a:solidFill>
                <a:schemeClr val="bg2"/>
              </a:solidFill>
            </a:endParaRPr>
          </a:p>
        </p:txBody>
      </p:sp>
      <p:grpSp>
        <p:nvGrpSpPr>
          <p:cNvPr id="88067" name="Group 3"/>
          <p:cNvGrpSpPr>
            <a:grpSpLocks/>
          </p:cNvGrpSpPr>
          <p:nvPr/>
        </p:nvGrpSpPr>
        <p:grpSpPr bwMode="auto">
          <a:xfrm>
            <a:off x="1331913" y="2420938"/>
            <a:ext cx="6840537" cy="2881312"/>
            <a:chOff x="839" y="1117"/>
            <a:chExt cx="4309" cy="1815"/>
          </a:xfrm>
        </p:grpSpPr>
        <p:sp>
          <p:nvSpPr>
            <p:cNvPr id="88068" name="Rectangle 4"/>
            <p:cNvSpPr>
              <a:spLocks noChangeArrowheads="1"/>
            </p:cNvSpPr>
            <p:nvPr/>
          </p:nvSpPr>
          <p:spPr bwMode="auto">
            <a:xfrm>
              <a:off x="884" y="2614"/>
              <a:ext cx="4264" cy="318"/>
            </a:xfrm>
            <a:prstGeom prst="rect">
              <a:avLst/>
            </a:prstGeom>
            <a:solidFill>
              <a:schemeClr val="fol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88069" name="Group 5"/>
            <p:cNvGrpSpPr>
              <a:grpSpLocks/>
            </p:cNvGrpSpPr>
            <p:nvPr/>
          </p:nvGrpSpPr>
          <p:grpSpPr bwMode="auto">
            <a:xfrm>
              <a:off x="839" y="1117"/>
              <a:ext cx="4264" cy="1792"/>
              <a:chOff x="839" y="1117"/>
              <a:chExt cx="4264" cy="1792"/>
            </a:xfrm>
          </p:grpSpPr>
          <p:grpSp>
            <p:nvGrpSpPr>
              <p:cNvPr id="88070" name="Group 6"/>
              <p:cNvGrpSpPr>
                <a:grpSpLocks/>
              </p:cNvGrpSpPr>
              <p:nvPr/>
            </p:nvGrpSpPr>
            <p:grpSpPr bwMode="auto">
              <a:xfrm>
                <a:off x="884" y="1480"/>
                <a:ext cx="953" cy="1134"/>
                <a:chOff x="884" y="1480"/>
                <a:chExt cx="953" cy="1134"/>
              </a:xfrm>
            </p:grpSpPr>
            <p:sp>
              <p:nvSpPr>
                <p:cNvPr id="88071" name="Rectangle 7"/>
                <p:cNvSpPr>
                  <a:spLocks noChangeArrowheads="1"/>
                </p:cNvSpPr>
                <p:nvPr/>
              </p:nvSpPr>
              <p:spPr bwMode="auto">
                <a:xfrm>
                  <a:off x="884" y="1480"/>
                  <a:ext cx="953" cy="816"/>
                </a:xfrm>
                <a:prstGeom prst="rect">
                  <a:avLst/>
                </a:prstGeom>
                <a:solidFill>
                  <a:schemeClr val="folHlink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8072" name="Text Box 8"/>
                <p:cNvSpPr txBox="1">
                  <a:spLocks noChangeArrowheads="1"/>
                </p:cNvSpPr>
                <p:nvPr/>
              </p:nvSpPr>
              <p:spPr bwMode="auto">
                <a:xfrm>
                  <a:off x="1020" y="1797"/>
                  <a:ext cx="635" cy="288"/>
                </a:xfrm>
                <a:prstGeom prst="rect">
                  <a:avLst/>
                </a:prstGeom>
                <a:solidFill>
                  <a:schemeClr val="folHlink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ru-RU" altLang="ru-RU" sz="2400" b="1">
                      <a:solidFill>
                        <a:schemeClr val="tx1"/>
                      </a:solidFill>
                    </a:rPr>
                    <a:t>ВМ 1</a:t>
                  </a:r>
                </a:p>
              </p:txBody>
            </p:sp>
            <p:sp>
              <p:nvSpPr>
                <p:cNvPr id="88073" name="Line 9"/>
                <p:cNvSpPr>
                  <a:spLocks noChangeShapeType="1"/>
                </p:cNvSpPr>
                <p:nvPr/>
              </p:nvSpPr>
              <p:spPr bwMode="auto">
                <a:xfrm>
                  <a:off x="1383" y="2296"/>
                  <a:ext cx="0" cy="318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 type="arrow" w="lg" len="lg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88074" name="Group 10"/>
              <p:cNvGrpSpPr>
                <a:grpSpLocks/>
              </p:cNvGrpSpPr>
              <p:nvPr/>
            </p:nvGrpSpPr>
            <p:grpSpPr bwMode="auto">
              <a:xfrm>
                <a:off x="2200" y="1480"/>
                <a:ext cx="953" cy="1134"/>
                <a:chOff x="884" y="1480"/>
                <a:chExt cx="953" cy="1134"/>
              </a:xfrm>
            </p:grpSpPr>
            <p:sp>
              <p:nvSpPr>
                <p:cNvPr id="88075" name="Rectangle 11"/>
                <p:cNvSpPr>
                  <a:spLocks noChangeArrowheads="1"/>
                </p:cNvSpPr>
                <p:nvPr/>
              </p:nvSpPr>
              <p:spPr bwMode="auto">
                <a:xfrm>
                  <a:off x="884" y="1480"/>
                  <a:ext cx="953" cy="816"/>
                </a:xfrm>
                <a:prstGeom prst="rect">
                  <a:avLst/>
                </a:prstGeom>
                <a:solidFill>
                  <a:schemeClr val="folHlink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8076" name="Text Box 12"/>
                <p:cNvSpPr txBox="1">
                  <a:spLocks noChangeArrowheads="1"/>
                </p:cNvSpPr>
                <p:nvPr/>
              </p:nvSpPr>
              <p:spPr bwMode="auto">
                <a:xfrm>
                  <a:off x="1020" y="1797"/>
                  <a:ext cx="635" cy="288"/>
                </a:xfrm>
                <a:prstGeom prst="rect">
                  <a:avLst/>
                </a:prstGeom>
                <a:solidFill>
                  <a:schemeClr val="folHlink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ru-RU" altLang="ru-RU" sz="2400" b="1">
                      <a:solidFill>
                        <a:schemeClr val="tx1"/>
                      </a:solidFill>
                    </a:rPr>
                    <a:t>ВМ 2</a:t>
                  </a:r>
                </a:p>
              </p:txBody>
            </p:sp>
            <p:sp>
              <p:nvSpPr>
                <p:cNvPr id="88077" name="Line 13"/>
                <p:cNvSpPr>
                  <a:spLocks noChangeShapeType="1"/>
                </p:cNvSpPr>
                <p:nvPr/>
              </p:nvSpPr>
              <p:spPr bwMode="auto">
                <a:xfrm>
                  <a:off x="1383" y="2296"/>
                  <a:ext cx="0" cy="318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 type="arrow" w="lg" len="lg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88078" name="Group 14"/>
              <p:cNvGrpSpPr>
                <a:grpSpLocks/>
              </p:cNvGrpSpPr>
              <p:nvPr/>
            </p:nvGrpSpPr>
            <p:grpSpPr bwMode="auto">
              <a:xfrm>
                <a:off x="4150" y="1480"/>
                <a:ext cx="953" cy="1134"/>
                <a:chOff x="884" y="1480"/>
                <a:chExt cx="953" cy="1134"/>
              </a:xfrm>
            </p:grpSpPr>
            <p:sp>
              <p:nvSpPr>
                <p:cNvPr id="88079" name="Rectangle 15"/>
                <p:cNvSpPr>
                  <a:spLocks noChangeArrowheads="1"/>
                </p:cNvSpPr>
                <p:nvPr/>
              </p:nvSpPr>
              <p:spPr bwMode="auto">
                <a:xfrm>
                  <a:off x="884" y="1480"/>
                  <a:ext cx="953" cy="816"/>
                </a:xfrm>
                <a:prstGeom prst="rect">
                  <a:avLst/>
                </a:prstGeom>
                <a:solidFill>
                  <a:schemeClr val="folHlink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8080" name="Text Box 16"/>
                <p:cNvSpPr txBox="1">
                  <a:spLocks noChangeArrowheads="1"/>
                </p:cNvSpPr>
                <p:nvPr/>
              </p:nvSpPr>
              <p:spPr bwMode="auto">
                <a:xfrm>
                  <a:off x="1020" y="1797"/>
                  <a:ext cx="635" cy="288"/>
                </a:xfrm>
                <a:prstGeom prst="rect">
                  <a:avLst/>
                </a:prstGeom>
                <a:solidFill>
                  <a:schemeClr val="folHlink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ru-RU" altLang="ru-RU" sz="2400" b="1">
                      <a:solidFill>
                        <a:schemeClr val="tx1"/>
                      </a:solidFill>
                    </a:rPr>
                    <a:t>ВМ </a:t>
                  </a:r>
                  <a:r>
                    <a:rPr lang="en-US" altLang="ru-RU" sz="2400" b="1">
                      <a:solidFill>
                        <a:schemeClr val="tx1"/>
                      </a:solidFill>
                    </a:rPr>
                    <a:t>n</a:t>
                  </a:r>
                  <a:endParaRPr lang="ru-RU" altLang="ru-RU" sz="2400" b="1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8081" name="Line 17"/>
                <p:cNvSpPr>
                  <a:spLocks noChangeShapeType="1"/>
                </p:cNvSpPr>
                <p:nvPr/>
              </p:nvSpPr>
              <p:spPr bwMode="auto">
                <a:xfrm>
                  <a:off x="1383" y="2296"/>
                  <a:ext cx="0" cy="318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 type="arrow" w="lg" len="lg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88082" name="Text Box 18"/>
              <p:cNvSpPr txBox="1">
                <a:spLocks noChangeArrowheads="1"/>
              </p:cNvSpPr>
              <p:nvPr/>
            </p:nvSpPr>
            <p:spPr bwMode="auto">
              <a:xfrm>
                <a:off x="2109" y="2659"/>
                <a:ext cx="2404" cy="250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altLang="ru-RU" sz="2000" b="1">
                    <a:solidFill>
                      <a:schemeClr val="tx1"/>
                    </a:solidFill>
                  </a:rPr>
                  <a:t>Коммутирующая среда</a:t>
                </a:r>
              </a:p>
            </p:txBody>
          </p:sp>
          <p:sp>
            <p:nvSpPr>
              <p:cNvPr id="88083" name="Text Box 19"/>
              <p:cNvSpPr txBox="1">
                <a:spLocks noChangeArrowheads="1"/>
              </p:cNvSpPr>
              <p:nvPr/>
            </p:nvSpPr>
            <p:spPr bwMode="auto">
              <a:xfrm>
                <a:off x="3334" y="1661"/>
                <a:ext cx="725" cy="36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folHlink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ru-RU" altLang="ru-RU" sz="3200" b="1">
                    <a:solidFill>
                      <a:schemeClr val="tx1"/>
                    </a:solidFill>
                  </a:rPr>
                  <a:t>.  .  .</a:t>
                </a:r>
              </a:p>
            </p:txBody>
          </p:sp>
          <p:grpSp>
            <p:nvGrpSpPr>
              <p:cNvPr id="88084" name="Group 20"/>
              <p:cNvGrpSpPr>
                <a:grpSpLocks/>
              </p:cNvGrpSpPr>
              <p:nvPr/>
            </p:nvGrpSpPr>
            <p:grpSpPr bwMode="auto">
              <a:xfrm>
                <a:off x="839" y="1117"/>
                <a:ext cx="998" cy="363"/>
                <a:chOff x="839" y="1117"/>
                <a:chExt cx="998" cy="363"/>
              </a:xfrm>
            </p:grpSpPr>
            <p:sp>
              <p:nvSpPr>
                <p:cNvPr id="88085" name="Rectangle 21"/>
                <p:cNvSpPr>
                  <a:spLocks noChangeArrowheads="1"/>
                </p:cNvSpPr>
                <p:nvPr/>
              </p:nvSpPr>
              <p:spPr bwMode="auto">
                <a:xfrm>
                  <a:off x="884" y="1117"/>
                  <a:ext cx="953" cy="363"/>
                </a:xfrm>
                <a:prstGeom prst="rect">
                  <a:avLst/>
                </a:prstGeom>
                <a:solidFill>
                  <a:schemeClr val="folHlink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8086" name="Text Box 22"/>
                <p:cNvSpPr txBox="1">
                  <a:spLocks noChangeArrowheads="1"/>
                </p:cNvSpPr>
                <p:nvPr/>
              </p:nvSpPr>
              <p:spPr bwMode="auto">
                <a:xfrm>
                  <a:off x="839" y="1207"/>
                  <a:ext cx="998" cy="23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folHlink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ru-RU" altLang="ru-RU" b="1">
                      <a:solidFill>
                        <a:schemeClr val="tx1"/>
                      </a:solidFill>
                    </a:rPr>
                    <a:t>ОЗУ данных</a:t>
                  </a:r>
                </a:p>
              </p:txBody>
            </p:sp>
          </p:grpSp>
          <p:grpSp>
            <p:nvGrpSpPr>
              <p:cNvPr id="88087" name="Group 23"/>
              <p:cNvGrpSpPr>
                <a:grpSpLocks/>
              </p:cNvGrpSpPr>
              <p:nvPr/>
            </p:nvGrpSpPr>
            <p:grpSpPr bwMode="auto">
              <a:xfrm>
                <a:off x="2154" y="1117"/>
                <a:ext cx="998" cy="363"/>
                <a:chOff x="839" y="1117"/>
                <a:chExt cx="998" cy="363"/>
              </a:xfrm>
            </p:grpSpPr>
            <p:sp>
              <p:nvSpPr>
                <p:cNvPr id="88088" name="Rectangle 24"/>
                <p:cNvSpPr>
                  <a:spLocks noChangeArrowheads="1"/>
                </p:cNvSpPr>
                <p:nvPr/>
              </p:nvSpPr>
              <p:spPr bwMode="auto">
                <a:xfrm>
                  <a:off x="884" y="1117"/>
                  <a:ext cx="953" cy="363"/>
                </a:xfrm>
                <a:prstGeom prst="rect">
                  <a:avLst/>
                </a:prstGeom>
                <a:solidFill>
                  <a:schemeClr val="folHlink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8089" name="Text Box 25"/>
                <p:cNvSpPr txBox="1">
                  <a:spLocks noChangeArrowheads="1"/>
                </p:cNvSpPr>
                <p:nvPr/>
              </p:nvSpPr>
              <p:spPr bwMode="auto">
                <a:xfrm>
                  <a:off x="839" y="1207"/>
                  <a:ext cx="998" cy="23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folHlink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ru-RU" altLang="ru-RU" b="1">
                      <a:solidFill>
                        <a:schemeClr val="tx1"/>
                      </a:solidFill>
                    </a:rPr>
                    <a:t>ОЗУ данных</a:t>
                  </a:r>
                </a:p>
              </p:txBody>
            </p:sp>
          </p:grpSp>
          <p:grpSp>
            <p:nvGrpSpPr>
              <p:cNvPr id="88090" name="Group 26"/>
              <p:cNvGrpSpPr>
                <a:grpSpLocks/>
              </p:cNvGrpSpPr>
              <p:nvPr/>
            </p:nvGrpSpPr>
            <p:grpSpPr bwMode="auto">
              <a:xfrm>
                <a:off x="4105" y="1117"/>
                <a:ext cx="998" cy="363"/>
                <a:chOff x="839" y="1117"/>
                <a:chExt cx="998" cy="363"/>
              </a:xfrm>
            </p:grpSpPr>
            <p:sp>
              <p:nvSpPr>
                <p:cNvPr id="88091" name="Rectangle 27"/>
                <p:cNvSpPr>
                  <a:spLocks noChangeArrowheads="1"/>
                </p:cNvSpPr>
                <p:nvPr/>
              </p:nvSpPr>
              <p:spPr bwMode="auto">
                <a:xfrm>
                  <a:off x="884" y="1117"/>
                  <a:ext cx="953" cy="363"/>
                </a:xfrm>
                <a:prstGeom prst="rect">
                  <a:avLst/>
                </a:prstGeom>
                <a:solidFill>
                  <a:schemeClr val="folHlink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88092" name="Text Box 28"/>
                <p:cNvSpPr txBox="1">
                  <a:spLocks noChangeArrowheads="1"/>
                </p:cNvSpPr>
                <p:nvPr/>
              </p:nvSpPr>
              <p:spPr bwMode="auto">
                <a:xfrm>
                  <a:off x="839" y="1207"/>
                  <a:ext cx="998" cy="23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folHlink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ru-RU" altLang="ru-RU" b="1">
                      <a:solidFill>
                        <a:schemeClr val="tx1"/>
                      </a:solidFill>
                    </a:rPr>
                    <a:t>ОЗУ данных</a:t>
                  </a:r>
                </a:p>
              </p:txBody>
            </p:sp>
          </p:grpSp>
        </p:grp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76375" y="2852738"/>
            <a:ext cx="6769100" cy="935037"/>
          </a:xfrm>
        </p:spPr>
        <p:txBody>
          <a:bodyPr/>
          <a:lstStyle/>
          <a:p>
            <a:r>
              <a:rPr lang="ru-RU" altLang="ru-RU" sz="4800" i="1">
                <a:solidFill>
                  <a:schemeClr val="bg1"/>
                </a:solidFill>
              </a:rPr>
              <a:t>    </a:t>
            </a:r>
            <a:r>
              <a:rPr lang="ru-RU" altLang="ru-RU" sz="4400" i="1">
                <a:solidFill>
                  <a:schemeClr val="bg1"/>
                </a:solidFill>
              </a:rPr>
              <a:t>Технологии </a:t>
            </a:r>
            <a:r>
              <a:rPr lang="en-US" altLang="ru-RU" sz="4400" i="1">
                <a:solidFill>
                  <a:schemeClr val="bg1"/>
                </a:solidFill>
              </a:rPr>
              <a:t>GRID</a:t>
            </a:r>
            <a:endParaRPr lang="ru-RU" altLang="ru-RU" sz="4400" i="1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435975" cy="884238"/>
          </a:xfrm>
        </p:spPr>
        <p:txBody>
          <a:bodyPr/>
          <a:lstStyle/>
          <a:p>
            <a:r>
              <a:rPr lang="ru-RU" altLang="ru-RU" sz="3200" i="1">
                <a:solidFill>
                  <a:schemeClr val="bg2"/>
                </a:solidFill>
              </a:rPr>
              <a:t>Параллельные ВС</a:t>
            </a:r>
            <a:r>
              <a:rPr lang="en-US" altLang="ru-RU" sz="3200" i="1">
                <a:solidFill>
                  <a:schemeClr val="bg2"/>
                </a:solidFill>
              </a:rPr>
              <a:t> </a:t>
            </a:r>
            <a:r>
              <a:rPr lang="ru-RU" altLang="ru-RU" sz="3200" b="1" i="1">
                <a:solidFill>
                  <a:schemeClr val="bg2"/>
                </a:solidFill>
              </a:rPr>
              <a:t/>
            </a:r>
            <a:br>
              <a:rPr lang="ru-RU" altLang="ru-RU" sz="3200" b="1" i="1">
                <a:solidFill>
                  <a:schemeClr val="bg2"/>
                </a:solidFill>
              </a:rPr>
            </a:br>
            <a:r>
              <a:rPr lang="en-US" altLang="ru-RU" sz="3200" b="1" i="1">
                <a:solidFill>
                  <a:schemeClr val="bg2"/>
                </a:solidFill>
              </a:rPr>
              <a:t>GRID</a:t>
            </a:r>
            <a:endParaRPr lang="ru-RU" altLang="ru-RU" sz="3200" i="1">
              <a:solidFill>
                <a:schemeClr val="bg2"/>
              </a:solidFill>
            </a:endParaRPr>
          </a:p>
        </p:txBody>
      </p:sp>
      <p:sp>
        <p:nvSpPr>
          <p:cNvPr id="181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ru-RU" altLang="ru-RU" b="1" i="1"/>
              <a:t>Технология GRID</a:t>
            </a:r>
            <a:r>
              <a:rPr lang="ru-RU" altLang="ru-RU"/>
              <a:t> подразумевает слаженное взаимодействие множества ресурсов, гетерогенных по своей природе и расположенных в многочисленных, возможно, географически удаленных административных доменах. 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1027113"/>
          </a:xfrm>
        </p:spPr>
        <p:txBody>
          <a:bodyPr/>
          <a:lstStyle/>
          <a:p>
            <a:r>
              <a:rPr lang="ru-RU" altLang="ru-RU" sz="3200" i="1">
                <a:solidFill>
                  <a:schemeClr val="bg2"/>
                </a:solidFill>
              </a:rPr>
              <a:t>Параллельные ВС</a:t>
            </a:r>
            <a:r>
              <a:rPr lang="en-US" altLang="ru-RU" sz="3200" i="1">
                <a:solidFill>
                  <a:schemeClr val="bg2"/>
                </a:solidFill>
              </a:rPr>
              <a:t> </a:t>
            </a:r>
            <a:r>
              <a:rPr lang="ru-RU" altLang="ru-RU" sz="3200" b="1" i="1">
                <a:solidFill>
                  <a:schemeClr val="bg2"/>
                </a:solidFill>
              </a:rPr>
              <a:t/>
            </a:r>
            <a:br>
              <a:rPr lang="ru-RU" altLang="ru-RU" sz="3200" b="1" i="1">
                <a:solidFill>
                  <a:schemeClr val="bg2"/>
                </a:solidFill>
              </a:rPr>
            </a:br>
            <a:r>
              <a:rPr lang="en-US" altLang="ru-RU" sz="3200" b="1" i="1">
                <a:solidFill>
                  <a:schemeClr val="bg2"/>
                </a:solidFill>
              </a:rPr>
              <a:t>GRID</a:t>
            </a:r>
            <a:endParaRPr lang="ru-RU" altLang="ru-RU" sz="3200" i="1">
              <a:solidFill>
                <a:schemeClr val="bg2"/>
              </a:solidFill>
            </a:endParaRPr>
          </a:p>
        </p:txBody>
      </p:sp>
      <p:pic>
        <p:nvPicPr>
          <p:cNvPr id="182275" name="Picture 3" descr="Untitled -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4213" y="1484313"/>
            <a:ext cx="7920037" cy="50895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435975" cy="884238"/>
          </a:xfrm>
        </p:spPr>
        <p:txBody>
          <a:bodyPr/>
          <a:lstStyle/>
          <a:p>
            <a:r>
              <a:rPr lang="ru-RU" altLang="ru-RU" sz="3200" i="1">
                <a:solidFill>
                  <a:schemeClr val="bg2"/>
                </a:solidFill>
              </a:rPr>
              <a:t>Параллельные ВС</a:t>
            </a:r>
            <a:r>
              <a:rPr lang="en-US" altLang="ru-RU" sz="3200" i="1">
                <a:solidFill>
                  <a:schemeClr val="bg2"/>
                </a:solidFill>
              </a:rPr>
              <a:t> </a:t>
            </a:r>
            <a:r>
              <a:rPr lang="ru-RU" altLang="ru-RU" sz="3200" b="1" i="1">
                <a:solidFill>
                  <a:schemeClr val="bg2"/>
                </a:solidFill>
              </a:rPr>
              <a:t/>
            </a:r>
            <a:br>
              <a:rPr lang="ru-RU" altLang="ru-RU" sz="3200" b="1" i="1">
                <a:solidFill>
                  <a:schemeClr val="bg2"/>
                </a:solidFill>
              </a:rPr>
            </a:br>
            <a:r>
              <a:rPr lang="en-US" altLang="ru-RU" sz="3200" b="1" i="1">
                <a:solidFill>
                  <a:schemeClr val="bg2"/>
                </a:solidFill>
              </a:rPr>
              <a:t>GRID</a:t>
            </a:r>
            <a:r>
              <a:rPr lang="en-US" altLang="ru-RU" sz="3200" i="1">
                <a:solidFill>
                  <a:schemeClr val="bg2"/>
                </a:solidFill>
              </a:rPr>
              <a:t> – </a:t>
            </a:r>
            <a:r>
              <a:rPr lang="ru-RU" altLang="ru-RU" sz="3200" i="1">
                <a:solidFill>
                  <a:schemeClr val="bg2"/>
                </a:solidFill>
              </a:rPr>
              <a:t>предпосылки возникновения</a:t>
            </a:r>
          </a:p>
        </p:txBody>
      </p:sp>
      <p:sp>
        <p:nvSpPr>
          <p:cNvPr id="1832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ru-RU" altLang="ru-RU" sz="2800"/>
              <a:t>Необходимость в концентрации огромного количества данных, хранящихся в разных организациях </a:t>
            </a:r>
          </a:p>
          <a:p>
            <a:pPr>
              <a:lnSpc>
                <a:spcPct val="90000"/>
              </a:lnSpc>
            </a:pPr>
            <a:r>
              <a:rPr lang="ru-RU" altLang="ru-RU" sz="2800"/>
              <a:t>Необходимость выполнения очень большого количества вычислений в рамках решения одной задачи. </a:t>
            </a:r>
          </a:p>
          <a:p>
            <a:pPr>
              <a:lnSpc>
                <a:spcPct val="90000"/>
              </a:lnSpc>
            </a:pPr>
            <a:r>
              <a:rPr lang="ru-RU" altLang="ru-RU" sz="2800"/>
              <a:t>Необходимость в совместном использовании больших массивов данных территориально разрозненной рабочей группой,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435975" cy="884238"/>
          </a:xfrm>
        </p:spPr>
        <p:txBody>
          <a:bodyPr/>
          <a:lstStyle/>
          <a:p>
            <a:r>
              <a:rPr lang="ru-RU" altLang="ru-RU" sz="3200" i="1">
                <a:solidFill>
                  <a:schemeClr val="bg2"/>
                </a:solidFill>
              </a:rPr>
              <a:t>Параллельные ВС</a:t>
            </a:r>
            <a:r>
              <a:rPr lang="en-US" altLang="ru-RU" sz="3200" i="1">
                <a:solidFill>
                  <a:schemeClr val="bg2"/>
                </a:solidFill>
              </a:rPr>
              <a:t> </a:t>
            </a:r>
            <a:r>
              <a:rPr lang="ru-RU" altLang="ru-RU" sz="3200" b="1" i="1">
                <a:solidFill>
                  <a:schemeClr val="bg2"/>
                </a:solidFill>
              </a:rPr>
              <a:t/>
            </a:r>
            <a:br>
              <a:rPr lang="ru-RU" altLang="ru-RU" sz="3200" b="1" i="1">
                <a:solidFill>
                  <a:schemeClr val="bg2"/>
                </a:solidFill>
              </a:rPr>
            </a:br>
            <a:r>
              <a:rPr lang="en-US" altLang="ru-RU" sz="3200" b="1" i="1">
                <a:solidFill>
                  <a:schemeClr val="bg2"/>
                </a:solidFill>
              </a:rPr>
              <a:t>GRID</a:t>
            </a:r>
            <a:r>
              <a:rPr lang="en-US" altLang="ru-RU" sz="3200" i="1">
                <a:solidFill>
                  <a:schemeClr val="bg2"/>
                </a:solidFill>
              </a:rPr>
              <a:t> – </a:t>
            </a:r>
            <a:r>
              <a:rPr lang="ru-RU" altLang="ru-RU" sz="3200" i="1">
                <a:solidFill>
                  <a:schemeClr val="bg2"/>
                </a:solidFill>
              </a:rPr>
              <a:t>предпосылки возникновения</a:t>
            </a:r>
          </a:p>
        </p:txBody>
      </p:sp>
      <p:sp>
        <p:nvSpPr>
          <p:cNvPr id="1843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ru-RU" altLang="ru-RU"/>
              <a:t>“Вероятно, мы скоро увидим распространение “компьютерных коммунальных услуг”, которые, подобно электричеству и телефону, придут в дома и офисы по всему миру”. </a:t>
            </a:r>
          </a:p>
          <a:p>
            <a:pPr>
              <a:buFont typeface="Wingdings" panose="05000000000000000000" pitchFamily="2" charset="2"/>
              <a:buNone/>
            </a:pPr>
            <a:r>
              <a:rPr lang="ru-RU" altLang="ru-RU"/>
              <a:t>		</a:t>
            </a:r>
            <a:r>
              <a:rPr lang="ru-RU" altLang="ru-RU" i="1"/>
              <a:t>Лен Клейнрок, 1969г.</a:t>
            </a:r>
            <a:r>
              <a:rPr lang="ru-RU" altLang="ru-RU"/>
              <a:t> 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435975" cy="884238"/>
          </a:xfrm>
        </p:spPr>
        <p:txBody>
          <a:bodyPr/>
          <a:lstStyle/>
          <a:p>
            <a:r>
              <a:rPr lang="ru-RU" altLang="ru-RU" sz="3200" i="1">
                <a:solidFill>
                  <a:schemeClr val="bg2"/>
                </a:solidFill>
              </a:rPr>
              <a:t>Параллельные ВС</a:t>
            </a:r>
            <a:r>
              <a:rPr lang="en-US" altLang="ru-RU" sz="3200" i="1">
                <a:solidFill>
                  <a:schemeClr val="bg2"/>
                </a:solidFill>
              </a:rPr>
              <a:t> </a:t>
            </a:r>
            <a:r>
              <a:rPr lang="ru-RU" altLang="ru-RU" sz="3200" b="1" i="1">
                <a:solidFill>
                  <a:schemeClr val="bg2"/>
                </a:solidFill>
              </a:rPr>
              <a:t/>
            </a:r>
            <a:br>
              <a:rPr lang="ru-RU" altLang="ru-RU" sz="3200" b="1" i="1">
                <a:solidFill>
                  <a:schemeClr val="bg2"/>
                </a:solidFill>
              </a:rPr>
            </a:br>
            <a:r>
              <a:rPr lang="ru-RU" altLang="ru-RU" sz="3200" b="1" i="1">
                <a:solidFill>
                  <a:schemeClr val="bg2"/>
                </a:solidFill>
              </a:rPr>
              <a:t>Метакомпьютинг и </a:t>
            </a:r>
            <a:r>
              <a:rPr lang="en-US" altLang="ru-RU" sz="3200" b="1" i="1">
                <a:solidFill>
                  <a:schemeClr val="bg2"/>
                </a:solidFill>
              </a:rPr>
              <a:t>GRID</a:t>
            </a:r>
            <a:endParaRPr lang="ru-RU" altLang="ru-RU" sz="3200" i="1">
              <a:solidFill>
                <a:schemeClr val="bg2"/>
              </a:solidFill>
            </a:endParaRPr>
          </a:p>
        </p:txBody>
      </p:sp>
      <p:sp>
        <p:nvSpPr>
          <p:cNvPr id="1853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ru-RU" altLang="ru-RU" b="1" i="1"/>
              <a:t>Метакомпьютинг</a:t>
            </a:r>
            <a:r>
              <a:rPr lang="ru-RU" altLang="ru-RU"/>
              <a:t> - особый тип распределенного компьютинга, подразумевающего соединение суперкомпьютерных центров высокоскоростными сетями для решения одной задачи. 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435975" cy="884238"/>
          </a:xfrm>
        </p:spPr>
        <p:txBody>
          <a:bodyPr/>
          <a:lstStyle/>
          <a:p>
            <a:r>
              <a:rPr lang="ru-RU" altLang="ru-RU" sz="3200" i="1">
                <a:solidFill>
                  <a:schemeClr val="bg2"/>
                </a:solidFill>
              </a:rPr>
              <a:t>Параллельные ВС</a:t>
            </a:r>
            <a:r>
              <a:rPr lang="en-US" altLang="ru-RU" sz="3200" i="1">
                <a:solidFill>
                  <a:schemeClr val="bg2"/>
                </a:solidFill>
              </a:rPr>
              <a:t> </a:t>
            </a:r>
            <a:r>
              <a:rPr lang="ru-RU" altLang="ru-RU" sz="3200" b="1" i="1">
                <a:solidFill>
                  <a:schemeClr val="bg2"/>
                </a:solidFill>
              </a:rPr>
              <a:t/>
            </a:r>
            <a:br>
              <a:rPr lang="ru-RU" altLang="ru-RU" sz="3200" b="1" i="1">
                <a:solidFill>
                  <a:schemeClr val="bg2"/>
                </a:solidFill>
              </a:rPr>
            </a:br>
            <a:r>
              <a:rPr lang="ru-RU" altLang="ru-RU" sz="3200" i="1">
                <a:solidFill>
                  <a:schemeClr val="bg2"/>
                </a:solidFill>
              </a:rPr>
              <a:t>Свойства</a:t>
            </a:r>
            <a:r>
              <a:rPr lang="ru-RU" altLang="ru-RU" sz="3200" b="1" i="1">
                <a:solidFill>
                  <a:schemeClr val="bg2"/>
                </a:solidFill>
              </a:rPr>
              <a:t> </a:t>
            </a:r>
            <a:r>
              <a:rPr lang="en-US" altLang="ru-RU" sz="3200" b="1" i="1">
                <a:solidFill>
                  <a:schemeClr val="bg2"/>
                </a:solidFill>
              </a:rPr>
              <a:t>GRID</a:t>
            </a:r>
            <a:endParaRPr lang="ru-RU" altLang="ru-RU" sz="3200" i="1">
              <a:solidFill>
                <a:schemeClr val="bg2"/>
              </a:solidFill>
            </a:endParaRPr>
          </a:p>
        </p:txBody>
      </p:sp>
      <p:sp>
        <p:nvSpPr>
          <p:cNvPr id="1863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84313"/>
            <a:ext cx="8229600" cy="5040312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altLang="ru-RU" sz="2400"/>
              <a:t>масштабы вычислительного ресурса многократно превосходят ресурсы отдельного компьютера (вычислительного комплекса)</a:t>
            </a:r>
          </a:p>
          <a:p>
            <a:pPr>
              <a:lnSpc>
                <a:spcPct val="90000"/>
              </a:lnSpc>
            </a:pPr>
            <a:r>
              <a:rPr lang="ru-RU" altLang="ru-RU" sz="2400"/>
              <a:t>гетерогенность среды</a:t>
            </a:r>
          </a:p>
          <a:p>
            <a:pPr>
              <a:lnSpc>
                <a:spcPct val="90000"/>
              </a:lnSpc>
            </a:pPr>
            <a:r>
              <a:rPr lang="ru-RU" altLang="ru-RU" sz="2400"/>
              <a:t>пространственное (географическое) распределение информационно-вычислительного ресурса;</a:t>
            </a:r>
          </a:p>
          <a:p>
            <a:pPr>
              <a:lnSpc>
                <a:spcPct val="90000"/>
              </a:lnSpc>
            </a:pPr>
            <a:r>
              <a:rPr lang="ru-RU" altLang="ru-RU" sz="2400"/>
              <a:t>объединение ресурсов, которые не могут управляться централизованно (не принадлежат одной организации);</a:t>
            </a:r>
          </a:p>
          <a:p>
            <a:pPr>
              <a:lnSpc>
                <a:spcPct val="90000"/>
              </a:lnSpc>
            </a:pPr>
            <a:r>
              <a:rPr lang="ru-RU" altLang="ru-RU" sz="2400"/>
              <a:t>использование стандартных, открытых, общедоступных протоколов и интерфейсов;</a:t>
            </a:r>
          </a:p>
          <a:p>
            <a:pPr>
              <a:lnSpc>
                <a:spcPct val="90000"/>
              </a:lnSpc>
            </a:pPr>
            <a:r>
              <a:rPr lang="ru-RU" altLang="ru-RU" sz="2400"/>
              <a:t>обеспечение информационной безопасности.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435975" cy="884238"/>
          </a:xfrm>
        </p:spPr>
        <p:txBody>
          <a:bodyPr/>
          <a:lstStyle/>
          <a:p>
            <a:r>
              <a:rPr lang="ru-RU" altLang="ru-RU" sz="3200" i="1">
                <a:solidFill>
                  <a:schemeClr val="bg2"/>
                </a:solidFill>
              </a:rPr>
              <a:t>Параллельные ВС</a:t>
            </a:r>
            <a:r>
              <a:rPr lang="en-US" altLang="ru-RU" sz="3200" i="1">
                <a:solidFill>
                  <a:schemeClr val="bg2"/>
                </a:solidFill>
              </a:rPr>
              <a:t> </a:t>
            </a:r>
            <a:r>
              <a:rPr lang="ru-RU" altLang="ru-RU" sz="3200" b="1" i="1">
                <a:solidFill>
                  <a:schemeClr val="bg2"/>
                </a:solidFill>
              </a:rPr>
              <a:t/>
            </a:r>
            <a:br>
              <a:rPr lang="ru-RU" altLang="ru-RU" sz="3200" b="1" i="1">
                <a:solidFill>
                  <a:schemeClr val="bg2"/>
                </a:solidFill>
              </a:rPr>
            </a:br>
            <a:r>
              <a:rPr lang="ru-RU" altLang="ru-RU" sz="3200" i="1">
                <a:solidFill>
                  <a:schemeClr val="bg2"/>
                </a:solidFill>
              </a:rPr>
              <a:t>Области применения</a:t>
            </a:r>
            <a:r>
              <a:rPr lang="ru-RU" altLang="ru-RU" sz="3200" b="1" i="1">
                <a:solidFill>
                  <a:schemeClr val="bg2"/>
                </a:solidFill>
              </a:rPr>
              <a:t> </a:t>
            </a:r>
            <a:r>
              <a:rPr lang="en-US" altLang="ru-RU" sz="3200" b="1" i="1">
                <a:solidFill>
                  <a:schemeClr val="bg2"/>
                </a:solidFill>
              </a:rPr>
              <a:t>GRID</a:t>
            </a:r>
            <a:endParaRPr lang="ru-RU" altLang="ru-RU" sz="3200" i="1">
              <a:solidFill>
                <a:schemeClr val="bg2"/>
              </a:solidFill>
            </a:endParaRPr>
          </a:p>
        </p:txBody>
      </p:sp>
      <p:sp>
        <p:nvSpPr>
          <p:cNvPr id="1873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84313"/>
            <a:ext cx="8229600" cy="5040312"/>
          </a:xfrm>
        </p:spPr>
        <p:txBody>
          <a:bodyPr/>
          <a:lstStyle/>
          <a:p>
            <a:pPr>
              <a:lnSpc>
                <a:spcPct val="90000"/>
              </a:lnSpc>
            </a:pPr>
            <a:endParaRPr lang="ru-RU" altLang="ru-RU" sz="2800"/>
          </a:p>
          <a:p>
            <a:pPr>
              <a:lnSpc>
                <a:spcPct val="90000"/>
              </a:lnSpc>
            </a:pPr>
            <a:r>
              <a:rPr lang="ru-RU" altLang="ru-RU" sz="2800"/>
              <a:t>массовая обработка потоков данных большого объема; </a:t>
            </a:r>
          </a:p>
          <a:p>
            <a:pPr>
              <a:lnSpc>
                <a:spcPct val="90000"/>
              </a:lnSpc>
            </a:pPr>
            <a:r>
              <a:rPr lang="ru-RU" altLang="ru-RU" sz="2800"/>
              <a:t>многопараметрический анализ данных; </a:t>
            </a:r>
          </a:p>
          <a:p>
            <a:pPr>
              <a:lnSpc>
                <a:spcPct val="90000"/>
              </a:lnSpc>
            </a:pPr>
            <a:r>
              <a:rPr lang="ru-RU" altLang="ru-RU" sz="2800"/>
              <a:t>моделирование на удаленных суперкомпьютерах; </a:t>
            </a:r>
          </a:p>
          <a:p>
            <a:pPr>
              <a:lnSpc>
                <a:spcPct val="90000"/>
              </a:lnSpc>
            </a:pPr>
            <a:r>
              <a:rPr lang="ru-RU" altLang="ru-RU" sz="2800"/>
              <a:t>реалистичная визуализация больших наборов данных; </a:t>
            </a:r>
          </a:p>
          <a:p>
            <a:pPr>
              <a:lnSpc>
                <a:spcPct val="90000"/>
              </a:lnSpc>
            </a:pPr>
            <a:r>
              <a:rPr lang="ru-RU" altLang="ru-RU" sz="2800"/>
              <a:t>сложные бизнес-приложения с большими объемами вычислений.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668338"/>
          </a:xfrm>
        </p:spPr>
        <p:txBody>
          <a:bodyPr/>
          <a:lstStyle/>
          <a:p>
            <a:r>
              <a:rPr lang="ru-RU" altLang="ru-RU" sz="3200" i="1" dirty="0">
                <a:solidFill>
                  <a:schemeClr val="bg2"/>
                </a:solidFill>
              </a:rPr>
              <a:t>Классификация </a:t>
            </a:r>
            <a:r>
              <a:rPr lang="ru-RU" altLang="ru-RU" sz="3200" i="1" dirty="0" err="1">
                <a:solidFill>
                  <a:schemeClr val="bg2"/>
                </a:solidFill>
              </a:rPr>
              <a:t>Флинна</a:t>
            </a:r>
            <a:endParaRPr lang="ru-RU" altLang="ru-RU" sz="3200" i="1" dirty="0">
              <a:solidFill>
                <a:schemeClr val="bg2"/>
              </a:solidFill>
            </a:endParaRPr>
          </a:p>
        </p:txBody>
      </p:sp>
      <p:sp>
        <p:nvSpPr>
          <p:cNvPr id="788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altLang="ru-RU" sz="2800"/>
              <a:t>Основана на том, как в машине увязываются команды с обрабатываемыми данными. </a:t>
            </a:r>
          </a:p>
          <a:p>
            <a:pPr>
              <a:buFont typeface="Wingdings" panose="05000000000000000000" pitchFamily="2" charset="2"/>
              <a:buNone/>
            </a:pPr>
            <a:endParaRPr lang="ru-RU" altLang="ru-RU" sz="2800"/>
          </a:p>
          <a:p>
            <a:r>
              <a:rPr lang="ru-RU" altLang="ru-RU" sz="2800" b="1" i="1"/>
              <a:t>Поток - </a:t>
            </a:r>
            <a:r>
              <a:rPr lang="ru-RU" altLang="ru-RU" sz="2800"/>
              <a:t>последовательность элементов (команд  или данных), выполняемая или обрабатываемая процессором. </a:t>
            </a:r>
          </a:p>
          <a:p>
            <a:endParaRPr lang="ru-RU" altLang="ru-RU" sz="280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686800" cy="1027113"/>
          </a:xfrm>
        </p:spPr>
        <p:txBody>
          <a:bodyPr/>
          <a:lstStyle/>
          <a:p>
            <a:r>
              <a:rPr lang="ru-RU" altLang="ru-RU" sz="3200" i="1">
                <a:solidFill>
                  <a:schemeClr val="bg2"/>
                </a:solidFill>
              </a:rPr>
              <a:t>Параллельные ВС</a:t>
            </a:r>
            <a:r>
              <a:rPr lang="en-US" altLang="ru-RU" sz="3200" i="1">
                <a:solidFill>
                  <a:schemeClr val="bg2"/>
                </a:solidFill>
              </a:rPr>
              <a:t> </a:t>
            </a:r>
            <a:r>
              <a:rPr lang="ru-RU" altLang="ru-RU" sz="3200" b="1" i="1">
                <a:solidFill>
                  <a:schemeClr val="bg2"/>
                </a:solidFill>
              </a:rPr>
              <a:t/>
            </a:r>
            <a:br>
              <a:rPr lang="ru-RU" altLang="ru-RU" sz="3200" b="1" i="1">
                <a:solidFill>
                  <a:schemeClr val="bg2"/>
                </a:solidFill>
              </a:rPr>
            </a:br>
            <a:r>
              <a:rPr lang="ru-RU" altLang="ru-RU" sz="2800" i="1">
                <a:solidFill>
                  <a:schemeClr val="bg2"/>
                </a:solidFill>
              </a:rPr>
              <a:t>Архитектура </a:t>
            </a:r>
            <a:r>
              <a:rPr lang="en-US" altLang="ru-RU" sz="2800" b="1" i="1">
                <a:solidFill>
                  <a:schemeClr val="bg2"/>
                </a:solidFill>
              </a:rPr>
              <a:t>GRID</a:t>
            </a:r>
            <a:r>
              <a:rPr lang="ru-RU" altLang="ru-RU" sz="2800" b="1" i="1">
                <a:solidFill>
                  <a:schemeClr val="bg2"/>
                </a:solidFill>
              </a:rPr>
              <a:t> – </a:t>
            </a:r>
            <a:r>
              <a:rPr lang="ru-RU" altLang="ru-RU" sz="2800" i="1">
                <a:solidFill>
                  <a:schemeClr val="bg2"/>
                </a:solidFill>
              </a:rPr>
              <a:t>модель «песочных часов»</a:t>
            </a:r>
          </a:p>
        </p:txBody>
      </p:sp>
      <p:pic>
        <p:nvPicPr>
          <p:cNvPr id="188419" name="Picture 3" descr="image001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39975" y="1844675"/>
            <a:ext cx="4537075" cy="46799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686800" cy="1027113"/>
          </a:xfrm>
        </p:spPr>
        <p:txBody>
          <a:bodyPr/>
          <a:lstStyle/>
          <a:p>
            <a:r>
              <a:rPr lang="ru-RU" altLang="ru-RU" sz="3200" i="1">
                <a:solidFill>
                  <a:schemeClr val="bg2"/>
                </a:solidFill>
              </a:rPr>
              <a:t>Параллельные ВС</a:t>
            </a:r>
            <a:r>
              <a:rPr lang="en-US" altLang="ru-RU" sz="3200" i="1">
                <a:solidFill>
                  <a:schemeClr val="bg2"/>
                </a:solidFill>
              </a:rPr>
              <a:t> </a:t>
            </a:r>
            <a:r>
              <a:rPr lang="ru-RU" altLang="ru-RU" sz="3200" b="1" i="1">
                <a:solidFill>
                  <a:schemeClr val="bg2"/>
                </a:solidFill>
              </a:rPr>
              <a:t/>
            </a:r>
            <a:br>
              <a:rPr lang="ru-RU" altLang="ru-RU" sz="3200" b="1" i="1">
                <a:solidFill>
                  <a:schemeClr val="bg2"/>
                </a:solidFill>
              </a:rPr>
            </a:br>
            <a:r>
              <a:rPr lang="ru-RU" altLang="ru-RU" sz="2800" i="1">
                <a:solidFill>
                  <a:schemeClr val="bg2"/>
                </a:solidFill>
              </a:rPr>
              <a:t>Архитектура протоколов </a:t>
            </a:r>
            <a:r>
              <a:rPr lang="en-US" altLang="ru-RU" sz="2800" b="1" i="1">
                <a:solidFill>
                  <a:schemeClr val="bg2"/>
                </a:solidFill>
              </a:rPr>
              <a:t>GRID</a:t>
            </a:r>
            <a:r>
              <a:rPr lang="ru-RU" altLang="ru-RU" sz="2800" b="1" i="1">
                <a:solidFill>
                  <a:schemeClr val="bg2"/>
                </a:solidFill>
              </a:rPr>
              <a:t> </a:t>
            </a:r>
            <a:endParaRPr lang="ru-RU" altLang="ru-RU" sz="2800" i="1">
              <a:solidFill>
                <a:schemeClr val="bg2"/>
              </a:solidFill>
            </a:endParaRPr>
          </a:p>
        </p:txBody>
      </p:sp>
      <p:grpSp>
        <p:nvGrpSpPr>
          <p:cNvPr id="189443" name="Group 3"/>
          <p:cNvGrpSpPr>
            <a:grpSpLocks noChangeAspect="1"/>
          </p:cNvGrpSpPr>
          <p:nvPr/>
        </p:nvGrpSpPr>
        <p:grpSpPr bwMode="auto">
          <a:xfrm>
            <a:off x="395288" y="1700213"/>
            <a:ext cx="8353425" cy="4603750"/>
            <a:chOff x="2849" y="8170"/>
            <a:chExt cx="6071" cy="3067"/>
          </a:xfrm>
        </p:grpSpPr>
        <p:sp>
          <p:nvSpPr>
            <p:cNvPr id="189444" name="AutoShape 4"/>
            <p:cNvSpPr>
              <a:spLocks noChangeAspect="1" noChangeArrowheads="1"/>
            </p:cNvSpPr>
            <p:nvPr/>
          </p:nvSpPr>
          <p:spPr bwMode="auto">
            <a:xfrm>
              <a:off x="2849" y="8170"/>
              <a:ext cx="6071" cy="30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89445" name="Text Box 5"/>
            <p:cNvSpPr txBox="1">
              <a:spLocks noChangeArrowheads="1"/>
            </p:cNvSpPr>
            <p:nvPr/>
          </p:nvSpPr>
          <p:spPr bwMode="auto">
            <a:xfrm>
              <a:off x="3414" y="10820"/>
              <a:ext cx="2259" cy="278"/>
            </a:xfrm>
            <a:prstGeom prst="rect">
              <a:avLst/>
            </a:prstGeom>
            <a:solidFill>
              <a:schemeClr val="folHlink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81610" tIns="40805" rIns="81610" bIns="40805"/>
            <a:lstStyle/>
            <a:p>
              <a:pPr algn="ctr"/>
              <a:r>
                <a:rPr lang="ru-RU" altLang="ru-RU" b="1">
                  <a:solidFill>
                    <a:schemeClr val="tx1"/>
                  </a:solidFill>
                </a:rPr>
                <a:t>Фабрикаты</a:t>
              </a:r>
            </a:p>
            <a:p>
              <a:endParaRPr lang="ru-RU" altLang="ru-RU" b="1">
                <a:solidFill>
                  <a:schemeClr val="tx1"/>
                </a:solidFill>
              </a:endParaRPr>
            </a:p>
          </p:txBody>
        </p:sp>
        <p:sp>
          <p:nvSpPr>
            <p:cNvPr id="189446" name="Text Box 6"/>
            <p:cNvSpPr txBox="1">
              <a:spLocks noChangeArrowheads="1"/>
            </p:cNvSpPr>
            <p:nvPr/>
          </p:nvSpPr>
          <p:spPr bwMode="auto">
            <a:xfrm>
              <a:off x="3414" y="10261"/>
              <a:ext cx="2259" cy="278"/>
            </a:xfrm>
            <a:prstGeom prst="rect">
              <a:avLst/>
            </a:prstGeom>
            <a:solidFill>
              <a:schemeClr val="folHlink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81610" tIns="40805" rIns="81610" bIns="40805"/>
            <a:lstStyle/>
            <a:p>
              <a:pPr algn="ctr"/>
              <a:r>
                <a:rPr lang="ru-RU" altLang="ru-RU" b="1">
                  <a:solidFill>
                    <a:schemeClr val="tx1"/>
                  </a:solidFill>
                </a:rPr>
                <a:t>Связь</a:t>
              </a:r>
            </a:p>
            <a:p>
              <a:endParaRPr lang="ru-RU" altLang="ru-RU" b="1">
                <a:solidFill>
                  <a:schemeClr val="tx1"/>
                </a:solidFill>
              </a:endParaRPr>
            </a:p>
          </p:txBody>
        </p:sp>
        <p:sp>
          <p:nvSpPr>
            <p:cNvPr id="189447" name="Text Box 7"/>
            <p:cNvSpPr txBox="1">
              <a:spLocks noChangeArrowheads="1"/>
            </p:cNvSpPr>
            <p:nvPr/>
          </p:nvSpPr>
          <p:spPr bwMode="auto">
            <a:xfrm>
              <a:off x="3837" y="9704"/>
              <a:ext cx="1837" cy="278"/>
            </a:xfrm>
            <a:prstGeom prst="rect">
              <a:avLst/>
            </a:prstGeom>
            <a:solidFill>
              <a:schemeClr val="folHlink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81610" tIns="40805" rIns="81610" bIns="40805"/>
            <a:lstStyle/>
            <a:p>
              <a:pPr algn="ctr"/>
              <a:r>
                <a:rPr lang="ru-RU" altLang="ru-RU" b="1">
                  <a:solidFill>
                    <a:schemeClr val="tx1"/>
                  </a:solidFill>
                </a:rPr>
                <a:t>Ресурсы</a:t>
              </a:r>
            </a:p>
            <a:p>
              <a:endParaRPr lang="ru-RU" altLang="ru-RU" b="1">
                <a:solidFill>
                  <a:schemeClr val="tx1"/>
                </a:solidFill>
              </a:endParaRPr>
            </a:p>
          </p:txBody>
        </p:sp>
        <p:sp>
          <p:nvSpPr>
            <p:cNvPr id="189448" name="Text Box 8"/>
            <p:cNvSpPr txBox="1">
              <a:spLocks noChangeArrowheads="1"/>
            </p:cNvSpPr>
            <p:nvPr/>
          </p:nvSpPr>
          <p:spPr bwMode="auto">
            <a:xfrm>
              <a:off x="4261" y="9147"/>
              <a:ext cx="1413" cy="278"/>
            </a:xfrm>
            <a:prstGeom prst="rect">
              <a:avLst/>
            </a:prstGeom>
            <a:solidFill>
              <a:schemeClr val="folHlink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81610" tIns="40805" rIns="81610" bIns="40805"/>
            <a:lstStyle/>
            <a:p>
              <a:pPr algn="just"/>
              <a:r>
                <a:rPr lang="ru-RU" altLang="ru-RU" b="1">
                  <a:solidFill>
                    <a:schemeClr val="tx1"/>
                  </a:solidFill>
                </a:rPr>
                <a:t>Кооперация</a:t>
              </a:r>
            </a:p>
          </p:txBody>
        </p:sp>
        <p:sp>
          <p:nvSpPr>
            <p:cNvPr id="189449" name="Text Box 9"/>
            <p:cNvSpPr txBox="1">
              <a:spLocks noChangeArrowheads="1"/>
            </p:cNvSpPr>
            <p:nvPr/>
          </p:nvSpPr>
          <p:spPr bwMode="auto">
            <a:xfrm>
              <a:off x="3414" y="8588"/>
              <a:ext cx="2259" cy="278"/>
            </a:xfrm>
            <a:prstGeom prst="rect">
              <a:avLst/>
            </a:prstGeom>
            <a:solidFill>
              <a:schemeClr val="folHlink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81610" tIns="40805" rIns="81610" bIns="40805"/>
            <a:lstStyle/>
            <a:p>
              <a:pPr algn="ctr"/>
              <a:r>
                <a:rPr lang="ru-RU" altLang="ru-RU" b="1">
                  <a:solidFill>
                    <a:schemeClr val="tx1"/>
                  </a:solidFill>
                </a:rPr>
                <a:t>Приложения</a:t>
              </a:r>
            </a:p>
          </p:txBody>
        </p:sp>
        <p:sp>
          <p:nvSpPr>
            <p:cNvPr id="189450" name="Text Box 10"/>
            <p:cNvSpPr txBox="1">
              <a:spLocks noChangeArrowheads="1"/>
            </p:cNvSpPr>
            <p:nvPr/>
          </p:nvSpPr>
          <p:spPr bwMode="auto">
            <a:xfrm>
              <a:off x="5955" y="8588"/>
              <a:ext cx="2259" cy="1257"/>
            </a:xfrm>
            <a:prstGeom prst="rect">
              <a:avLst/>
            </a:prstGeom>
            <a:solidFill>
              <a:srgbClr val="99FF66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81610" tIns="40805" rIns="81610" bIns="40805"/>
            <a:lstStyle/>
            <a:p>
              <a:pPr algn="ctr"/>
              <a:endParaRPr lang="ru-RU" altLang="ru-RU" b="1">
                <a:solidFill>
                  <a:schemeClr val="tx1"/>
                </a:solidFill>
              </a:endParaRPr>
            </a:p>
            <a:p>
              <a:pPr algn="ctr"/>
              <a:endParaRPr lang="ru-RU" altLang="ru-RU" b="1">
                <a:solidFill>
                  <a:schemeClr val="tx1"/>
                </a:solidFill>
              </a:endParaRPr>
            </a:p>
            <a:p>
              <a:pPr algn="ctr"/>
              <a:endParaRPr lang="ru-RU" altLang="ru-RU" b="1">
                <a:solidFill>
                  <a:schemeClr val="tx1"/>
                </a:solidFill>
              </a:endParaRPr>
            </a:p>
            <a:p>
              <a:pPr algn="ctr"/>
              <a:r>
                <a:rPr lang="ru-RU" altLang="ru-RU" b="1">
                  <a:solidFill>
                    <a:schemeClr val="tx1"/>
                  </a:solidFill>
                </a:rPr>
                <a:t>Приложения</a:t>
              </a:r>
            </a:p>
          </p:txBody>
        </p:sp>
        <p:sp>
          <p:nvSpPr>
            <p:cNvPr id="189451" name="Text Box 11"/>
            <p:cNvSpPr txBox="1">
              <a:spLocks noChangeArrowheads="1"/>
            </p:cNvSpPr>
            <p:nvPr/>
          </p:nvSpPr>
          <p:spPr bwMode="auto">
            <a:xfrm>
              <a:off x="5955" y="9985"/>
              <a:ext cx="2259" cy="276"/>
            </a:xfrm>
            <a:prstGeom prst="rect">
              <a:avLst/>
            </a:prstGeom>
            <a:solidFill>
              <a:srgbClr val="99FF66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81610" tIns="40805" rIns="81610" bIns="40805"/>
            <a:lstStyle/>
            <a:p>
              <a:pPr algn="ctr"/>
              <a:r>
                <a:rPr lang="ru-RU" altLang="ru-RU" b="1">
                  <a:solidFill>
                    <a:schemeClr val="tx1"/>
                  </a:solidFill>
                </a:rPr>
                <a:t>Транспортный</a:t>
              </a:r>
            </a:p>
          </p:txBody>
        </p:sp>
        <p:sp>
          <p:nvSpPr>
            <p:cNvPr id="189452" name="Text Box 12"/>
            <p:cNvSpPr txBox="1">
              <a:spLocks noChangeArrowheads="1"/>
            </p:cNvSpPr>
            <p:nvPr/>
          </p:nvSpPr>
          <p:spPr bwMode="auto">
            <a:xfrm>
              <a:off x="5955" y="10402"/>
              <a:ext cx="2259" cy="279"/>
            </a:xfrm>
            <a:prstGeom prst="rect">
              <a:avLst/>
            </a:prstGeom>
            <a:solidFill>
              <a:srgbClr val="99FF66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81610" tIns="40805" rIns="81610" bIns="40805"/>
            <a:lstStyle/>
            <a:p>
              <a:pPr algn="ctr"/>
              <a:r>
                <a:rPr lang="ru-RU" altLang="ru-RU" b="1">
                  <a:solidFill>
                    <a:schemeClr val="tx1"/>
                  </a:solidFill>
                </a:rPr>
                <a:t>Интернет</a:t>
              </a:r>
            </a:p>
          </p:txBody>
        </p:sp>
        <p:sp>
          <p:nvSpPr>
            <p:cNvPr id="189453" name="Text Box 13"/>
            <p:cNvSpPr txBox="1">
              <a:spLocks noChangeArrowheads="1"/>
            </p:cNvSpPr>
            <p:nvPr/>
          </p:nvSpPr>
          <p:spPr bwMode="auto">
            <a:xfrm>
              <a:off x="5955" y="10820"/>
              <a:ext cx="2259" cy="278"/>
            </a:xfrm>
            <a:prstGeom prst="rect">
              <a:avLst/>
            </a:prstGeom>
            <a:solidFill>
              <a:srgbClr val="99FF66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81610" tIns="40805" rIns="81610" bIns="40805"/>
            <a:lstStyle/>
            <a:p>
              <a:pPr algn="ctr"/>
              <a:r>
                <a:rPr lang="ru-RU" altLang="ru-RU" b="1">
                  <a:solidFill>
                    <a:schemeClr val="tx1"/>
                  </a:solidFill>
                </a:rPr>
                <a:t>Связь</a:t>
              </a:r>
            </a:p>
          </p:txBody>
        </p:sp>
        <p:sp>
          <p:nvSpPr>
            <p:cNvPr id="189454" name="Line 14"/>
            <p:cNvSpPr>
              <a:spLocks noChangeShapeType="1"/>
            </p:cNvSpPr>
            <p:nvPr/>
          </p:nvSpPr>
          <p:spPr bwMode="auto">
            <a:xfrm>
              <a:off x="3555" y="8867"/>
              <a:ext cx="0" cy="139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89455" name="Line 15"/>
            <p:cNvSpPr>
              <a:spLocks noChangeShapeType="1"/>
            </p:cNvSpPr>
            <p:nvPr/>
          </p:nvSpPr>
          <p:spPr bwMode="auto">
            <a:xfrm>
              <a:off x="3978" y="8867"/>
              <a:ext cx="0" cy="837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89456" name="Line 16"/>
            <p:cNvSpPr>
              <a:spLocks noChangeShapeType="1"/>
            </p:cNvSpPr>
            <p:nvPr/>
          </p:nvSpPr>
          <p:spPr bwMode="auto">
            <a:xfrm>
              <a:off x="4402" y="8867"/>
              <a:ext cx="0" cy="27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89457" name="Rectangle 17"/>
            <p:cNvSpPr>
              <a:spLocks noChangeArrowheads="1"/>
            </p:cNvSpPr>
            <p:nvPr/>
          </p:nvSpPr>
          <p:spPr bwMode="auto">
            <a:xfrm>
              <a:off x="3414" y="8170"/>
              <a:ext cx="2400" cy="4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/>
              <a:r>
                <a:rPr lang="ru-RU" altLang="ru-RU" sz="800">
                  <a:latin typeface="Verdana" panose="020B0604030504040204" pitchFamily="34" charset="0"/>
                </a:rPr>
                <a:t>Архитектура протоколов GRID</a:t>
              </a:r>
              <a:endParaRPr lang="ru-RU" altLang="ru-RU"/>
            </a:p>
          </p:txBody>
        </p:sp>
        <p:sp>
          <p:nvSpPr>
            <p:cNvPr id="189458" name="Rectangle 18"/>
            <p:cNvSpPr>
              <a:spLocks noChangeArrowheads="1"/>
            </p:cNvSpPr>
            <p:nvPr/>
          </p:nvSpPr>
          <p:spPr bwMode="auto">
            <a:xfrm>
              <a:off x="5814" y="8170"/>
              <a:ext cx="2682" cy="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/>
              <a:r>
                <a:rPr lang="ru-RU" altLang="ru-RU" sz="800">
                  <a:latin typeface="Verdana" panose="020B0604030504040204" pitchFamily="34" charset="0"/>
                </a:rPr>
                <a:t>Архитектура протоколов Интернет</a:t>
              </a:r>
              <a:endParaRPr lang="ru-RU" altLang="ru-RU"/>
            </a:p>
          </p:txBody>
        </p:sp>
      </p:grpSp>
      <p:sp>
        <p:nvSpPr>
          <p:cNvPr id="189459" name="Text Box 19"/>
          <p:cNvSpPr txBox="1">
            <a:spLocks noChangeArrowheads="1"/>
          </p:cNvSpPr>
          <p:nvPr/>
        </p:nvSpPr>
        <p:spPr bwMode="auto">
          <a:xfrm>
            <a:off x="1187450" y="1628775"/>
            <a:ext cx="31686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b="1">
                <a:solidFill>
                  <a:schemeClr val="tx1"/>
                </a:solidFill>
              </a:rPr>
              <a:t>Архитектура протоколов </a:t>
            </a:r>
            <a:r>
              <a:rPr lang="en-US" altLang="ru-RU" b="1">
                <a:solidFill>
                  <a:schemeClr val="tx1"/>
                </a:solidFill>
              </a:rPr>
              <a:t>GRID</a:t>
            </a:r>
            <a:endParaRPr lang="ru-RU" altLang="ru-RU" b="1">
              <a:solidFill>
                <a:schemeClr val="tx1"/>
              </a:solidFill>
            </a:endParaRPr>
          </a:p>
        </p:txBody>
      </p:sp>
      <p:sp>
        <p:nvSpPr>
          <p:cNvPr id="189460" name="Text Box 20"/>
          <p:cNvSpPr txBox="1">
            <a:spLocks noChangeArrowheads="1"/>
          </p:cNvSpPr>
          <p:nvPr/>
        </p:nvSpPr>
        <p:spPr bwMode="auto">
          <a:xfrm>
            <a:off x="4716463" y="1628775"/>
            <a:ext cx="38163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b="1">
                <a:solidFill>
                  <a:schemeClr val="tx1"/>
                </a:solidFill>
              </a:rPr>
              <a:t>Архитектура протоколов </a:t>
            </a:r>
            <a:r>
              <a:rPr lang="en-US" altLang="ru-RU" b="1">
                <a:solidFill>
                  <a:schemeClr val="tx1"/>
                </a:solidFill>
              </a:rPr>
              <a:t>Internet</a:t>
            </a:r>
            <a:endParaRPr lang="ru-RU" altLang="ru-RU" b="1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908175" y="2349500"/>
            <a:ext cx="6769100" cy="2087563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altLang="ru-RU" sz="4400" i="1">
                <a:solidFill>
                  <a:schemeClr val="bg1"/>
                </a:solidFill>
              </a:rPr>
              <a:t>    Прикладное 				  программное 				обеспечение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435975" cy="884238"/>
          </a:xfrm>
        </p:spPr>
        <p:txBody>
          <a:bodyPr/>
          <a:lstStyle/>
          <a:p>
            <a:r>
              <a:rPr lang="ru-RU" altLang="ru-RU" sz="3200" i="1">
                <a:solidFill>
                  <a:schemeClr val="bg2"/>
                </a:solidFill>
              </a:rPr>
              <a:t>Параллельные ВС</a:t>
            </a:r>
            <a:r>
              <a:rPr lang="en-US" altLang="ru-RU" sz="3200" i="1">
                <a:solidFill>
                  <a:schemeClr val="bg2"/>
                </a:solidFill>
              </a:rPr>
              <a:t> </a:t>
            </a:r>
            <a:r>
              <a:rPr lang="ru-RU" altLang="ru-RU" sz="3200" b="1" i="1">
                <a:solidFill>
                  <a:schemeClr val="bg2"/>
                </a:solidFill>
              </a:rPr>
              <a:t/>
            </a:r>
            <a:br>
              <a:rPr lang="ru-RU" altLang="ru-RU" sz="3200" b="1" i="1">
                <a:solidFill>
                  <a:schemeClr val="bg2"/>
                </a:solidFill>
              </a:rPr>
            </a:br>
            <a:r>
              <a:rPr lang="ru-RU" altLang="ru-RU" sz="3200" i="1">
                <a:solidFill>
                  <a:schemeClr val="bg2"/>
                </a:solidFill>
              </a:rPr>
              <a:t>Прикладное программное обеспечение</a:t>
            </a:r>
          </a:p>
        </p:txBody>
      </p:sp>
      <p:sp>
        <p:nvSpPr>
          <p:cNvPr id="191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ru-RU" altLang="ru-RU"/>
              <a:t>Проблемы разработки параллельного ПО</a:t>
            </a:r>
          </a:p>
          <a:p>
            <a:r>
              <a:rPr lang="ru-RU" altLang="ru-RU"/>
              <a:t>проблема распараллеливания</a:t>
            </a:r>
          </a:p>
          <a:p>
            <a:r>
              <a:rPr lang="ru-RU" altLang="ru-RU"/>
              <a:t>проблема отладки и верификации</a:t>
            </a:r>
          </a:p>
          <a:p>
            <a:r>
              <a:rPr lang="ru-RU" altLang="ru-RU"/>
              <a:t>проблема наращиваемости</a:t>
            </a:r>
          </a:p>
          <a:p>
            <a:r>
              <a:rPr lang="ru-RU" altLang="ru-RU"/>
              <a:t>проблема переносимости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884238"/>
          </a:xfrm>
        </p:spPr>
        <p:txBody>
          <a:bodyPr/>
          <a:lstStyle/>
          <a:p>
            <a:r>
              <a:rPr lang="ru-RU" altLang="ru-RU" sz="3200" i="1">
                <a:solidFill>
                  <a:schemeClr val="bg2"/>
                </a:solidFill>
              </a:rPr>
              <a:t>Параллельные ВС</a:t>
            </a:r>
            <a:r>
              <a:rPr lang="en-US" altLang="ru-RU" sz="3200" i="1">
                <a:solidFill>
                  <a:schemeClr val="bg2"/>
                </a:solidFill>
              </a:rPr>
              <a:t> </a:t>
            </a:r>
            <a:r>
              <a:rPr lang="ru-RU" altLang="ru-RU" sz="3200" b="1" i="1">
                <a:solidFill>
                  <a:schemeClr val="bg2"/>
                </a:solidFill>
              </a:rPr>
              <a:t/>
            </a:r>
            <a:br>
              <a:rPr lang="ru-RU" altLang="ru-RU" sz="3200" b="1" i="1">
                <a:solidFill>
                  <a:schemeClr val="bg2"/>
                </a:solidFill>
              </a:rPr>
            </a:br>
            <a:r>
              <a:rPr lang="ru-RU" altLang="ru-RU" sz="3200" i="1">
                <a:solidFill>
                  <a:schemeClr val="bg2"/>
                </a:solidFill>
              </a:rPr>
              <a:t>Прикладное ПО – закон Амдала</a:t>
            </a:r>
          </a:p>
        </p:txBody>
      </p:sp>
      <p:pic>
        <p:nvPicPr>
          <p:cNvPr id="192515" name="Picture 3" descr="Закон Амдала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987675" y="1989138"/>
            <a:ext cx="2736850" cy="116363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92516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57200" y="3357563"/>
            <a:ext cx="8229600" cy="2509837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ru-RU" sz="2800" b="1" i="1"/>
              <a:t>S – </a:t>
            </a:r>
            <a:r>
              <a:rPr lang="ru-RU" altLang="ru-RU" sz="2800"/>
              <a:t>ускорение программы по сравнению с последовательным выполнением</a:t>
            </a:r>
            <a:endParaRPr lang="en-US" altLang="ru-RU" sz="2800" b="1" i="1"/>
          </a:p>
          <a:p>
            <a:pPr>
              <a:lnSpc>
                <a:spcPct val="80000"/>
              </a:lnSpc>
            </a:pPr>
            <a:r>
              <a:rPr lang="en-US" altLang="ru-RU" sz="2800" b="1" i="1"/>
              <a:t>p –</a:t>
            </a:r>
            <a:r>
              <a:rPr lang="ru-RU" altLang="ru-RU" sz="2800" b="1" i="1"/>
              <a:t> </a:t>
            </a:r>
            <a:r>
              <a:rPr lang="ru-RU" altLang="ru-RU" sz="2800"/>
              <a:t>количество процессоров</a:t>
            </a:r>
          </a:p>
          <a:p>
            <a:pPr>
              <a:lnSpc>
                <a:spcPct val="80000"/>
              </a:lnSpc>
            </a:pPr>
            <a:r>
              <a:rPr lang="en-US" altLang="ru-RU" sz="2800" b="1" i="1"/>
              <a:t>f –</a:t>
            </a:r>
            <a:r>
              <a:rPr lang="ru-RU" altLang="ru-RU" sz="2800" b="1" i="1"/>
              <a:t> </a:t>
            </a:r>
            <a:r>
              <a:rPr lang="ru-RU" altLang="ru-RU" sz="2800"/>
              <a:t>доля последовательного кода в программе (0</a:t>
            </a:r>
            <a:r>
              <a:rPr lang="ru-RU" altLang="ru-RU" sz="2800">
                <a:cs typeface="Arial" panose="020B0604020202020204" pitchFamily="34" charset="0"/>
              </a:rPr>
              <a:t>≤</a:t>
            </a:r>
            <a:r>
              <a:rPr lang="ru-RU" altLang="ru-RU" sz="2800" b="1" i="1"/>
              <a:t>f</a:t>
            </a:r>
            <a:r>
              <a:rPr lang="ru-RU" altLang="ru-RU" sz="2800">
                <a:cs typeface="Arial" panose="020B0604020202020204" pitchFamily="34" charset="0"/>
              </a:rPr>
              <a:t>≤</a:t>
            </a:r>
            <a:r>
              <a:rPr lang="ru-RU" altLang="ru-RU" sz="2800"/>
              <a:t>1</a:t>
            </a:r>
            <a:r>
              <a:rPr lang="ru-RU" altLang="ru-RU" sz="2400"/>
              <a:t>) </a:t>
            </a:r>
            <a:endParaRPr lang="en-US" altLang="ru-RU" sz="2400" b="1" i="1"/>
          </a:p>
          <a:p>
            <a:pPr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en-US" altLang="ru-RU" sz="2400" b="1" i="1"/>
              <a:t> </a:t>
            </a:r>
            <a:endParaRPr lang="ru-RU" altLang="ru-RU" sz="2400" b="1" i="1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884238"/>
          </a:xfrm>
        </p:spPr>
        <p:txBody>
          <a:bodyPr/>
          <a:lstStyle/>
          <a:p>
            <a:r>
              <a:rPr lang="ru-RU" altLang="ru-RU" sz="3200" i="1">
                <a:solidFill>
                  <a:schemeClr val="bg2"/>
                </a:solidFill>
              </a:rPr>
              <a:t>Параллельные ВС</a:t>
            </a:r>
            <a:r>
              <a:rPr lang="en-US" altLang="ru-RU" sz="3200" i="1">
                <a:solidFill>
                  <a:schemeClr val="bg2"/>
                </a:solidFill>
              </a:rPr>
              <a:t> </a:t>
            </a:r>
            <a:r>
              <a:rPr lang="ru-RU" altLang="ru-RU" sz="3200" b="1" i="1">
                <a:solidFill>
                  <a:schemeClr val="bg2"/>
                </a:solidFill>
              </a:rPr>
              <a:t/>
            </a:r>
            <a:br>
              <a:rPr lang="ru-RU" altLang="ru-RU" sz="3200" b="1" i="1">
                <a:solidFill>
                  <a:schemeClr val="bg2"/>
                </a:solidFill>
              </a:rPr>
            </a:br>
            <a:r>
              <a:rPr lang="ru-RU" altLang="ru-RU" sz="3200" i="1">
                <a:solidFill>
                  <a:schemeClr val="bg2"/>
                </a:solidFill>
              </a:rPr>
              <a:t>Прикладное ПО – подходы к созданию</a:t>
            </a:r>
          </a:p>
        </p:txBody>
      </p:sp>
      <p:sp>
        <p:nvSpPr>
          <p:cNvPr id="193539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468313" y="1844675"/>
            <a:ext cx="8229600" cy="3384550"/>
          </a:xfrm>
        </p:spPr>
        <p:txBody>
          <a:bodyPr/>
          <a:lstStyle/>
          <a:p>
            <a:r>
              <a:rPr lang="ru-RU" altLang="ru-RU" sz="2800"/>
              <a:t>Написание параллельной программы «с нуля»</a:t>
            </a:r>
          </a:p>
          <a:p>
            <a:r>
              <a:rPr lang="ru-RU" altLang="ru-RU" sz="2800"/>
              <a:t>Распараллеливание (автоматическое) существующих последовательных программ</a:t>
            </a:r>
          </a:p>
          <a:p>
            <a:r>
              <a:rPr lang="ru-RU" altLang="ru-RU" sz="2800"/>
              <a:t>Смешанный подход – автоматическое распараллеливание с последующей оптимизацией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884238"/>
          </a:xfrm>
        </p:spPr>
        <p:txBody>
          <a:bodyPr/>
          <a:lstStyle/>
          <a:p>
            <a:r>
              <a:rPr lang="ru-RU" altLang="ru-RU" sz="3200" i="1">
                <a:solidFill>
                  <a:schemeClr val="bg2"/>
                </a:solidFill>
              </a:rPr>
              <a:t>Параллельные ВС</a:t>
            </a:r>
            <a:r>
              <a:rPr lang="en-US" altLang="ru-RU" sz="3200" i="1">
                <a:solidFill>
                  <a:schemeClr val="bg2"/>
                </a:solidFill>
              </a:rPr>
              <a:t> </a:t>
            </a:r>
            <a:r>
              <a:rPr lang="ru-RU" altLang="ru-RU" sz="3200" b="1" i="1">
                <a:solidFill>
                  <a:schemeClr val="bg2"/>
                </a:solidFill>
              </a:rPr>
              <a:t/>
            </a:r>
            <a:br>
              <a:rPr lang="ru-RU" altLang="ru-RU" sz="3200" b="1" i="1">
                <a:solidFill>
                  <a:schemeClr val="bg2"/>
                </a:solidFill>
              </a:rPr>
            </a:br>
            <a:r>
              <a:rPr lang="ru-RU" altLang="ru-RU" sz="3200" i="1">
                <a:solidFill>
                  <a:schemeClr val="bg2"/>
                </a:solidFill>
              </a:rPr>
              <a:t>Прикладное ПО – подходы к созданию</a:t>
            </a:r>
          </a:p>
        </p:txBody>
      </p:sp>
      <p:sp>
        <p:nvSpPr>
          <p:cNvPr id="194563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395288" y="1557338"/>
            <a:ext cx="8569325" cy="4535487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ru-RU" altLang="ru-RU" sz="2800" b="1"/>
              <a:t>Написание параллельной программы «с нуля»</a:t>
            </a:r>
          </a:p>
          <a:p>
            <a:pPr>
              <a:buFont typeface="Wingdings" panose="05000000000000000000" pitchFamily="2" charset="2"/>
              <a:buNone/>
            </a:pPr>
            <a:r>
              <a:rPr lang="ru-RU" altLang="ru-RU" sz="2800" b="1" i="1"/>
              <a:t>Достоинства:</a:t>
            </a:r>
            <a:r>
              <a:rPr lang="ru-RU" altLang="ru-RU" sz="2800"/>
              <a:t> </a:t>
            </a:r>
          </a:p>
          <a:p>
            <a:r>
              <a:rPr lang="ru-RU" altLang="ru-RU" sz="2800"/>
              <a:t>Возможность получения эффективного кода</a:t>
            </a:r>
          </a:p>
          <a:p>
            <a:pPr>
              <a:buFont typeface="Wingdings" panose="05000000000000000000" pitchFamily="2" charset="2"/>
              <a:buNone/>
            </a:pPr>
            <a:r>
              <a:rPr lang="ru-RU" altLang="ru-RU" sz="2800" b="1" i="1"/>
              <a:t>Недостатки:</a:t>
            </a:r>
          </a:p>
          <a:p>
            <a:r>
              <a:rPr lang="ru-RU" altLang="ru-RU" sz="2800"/>
              <a:t>Высокая трудоемкость подхода</a:t>
            </a:r>
          </a:p>
          <a:p>
            <a:r>
              <a:rPr lang="ru-RU" altLang="ru-RU" sz="2800"/>
              <a:t>Высокие требования к квалификации программиста</a:t>
            </a:r>
          </a:p>
          <a:p>
            <a:r>
              <a:rPr lang="ru-RU" altLang="ru-RU" sz="2800"/>
              <a:t>Высокая вероятность ошибок в коде, трудность отладки ПО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884238"/>
          </a:xfrm>
        </p:spPr>
        <p:txBody>
          <a:bodyPr/>
          <a:lstStyle/>
          <a:p>
            <a:r>
              <a:rPr lang="ru-RU" altLang="ru-RU" sz="3200" i="1">
                <a:solidFill>
                  <a:schemeClr val="bg2"/>
                </a:solidFill>
              </a:rPr>
              <a:t>Параллельные ВС</a:t>
            </a:r>
            <a:r>
              <a:rPr lang="en-US" altLang="ru-RU" sz="3200" i="1">
                <a:solidFill>
                  <a:schemeClr val="bg2"/>
                </a:solidFill>
              </a:rPr>
              <a:t> </a:t>
            </a:r>
            <a:r>
              <a:rPr lang="ru-RU" altLang="ru-RU" sz="3200" b="1" i="1">
                <a:solidFill>
                  <a:schemeClr val="bg2"/>
                </a:solidFill>
              </a:rPr>
              <a:t/>
            </a:r>
            <a:br>
              <a:rPr lang="ru-RU" altLang="ru-RU" sz="3200" b="1" i="1">
                <a:solidFill>
                  <a:schemeClr val="bg2"/>
                </a:solidFill>
              </a:rPr>
            </a:br>
            <a:r>
              <a:rPr lang="ru-RU" altLang="ru-RU" sz="3200" i="1">
                <a:solidFill>
                  <a:schemeClr val="bg2"/>
                </a:solidFill>
              </a:rPr>
              <a:t>Прикладное ПО – подходы к созданию</a:t>
            </a:r>
          </a:p>
        </p:txBody>
      </p:sp>
      <p:sp>
        <p:nvSpPr>
          <p:cNvPr id="195587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755650" y="1628775"/>
            <a:ext cx="7848600" cy="4535488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ru-RU" altLang="ru-RU" sz="2800" b="1"/>
              <a:t>Автоматическое распараллеливание последовательной программы</a:t>
            </a:r>
          </a:p>
          <a:p>
            <a:pPr>
              <a:buFont typeface="Wingdings" panose="05000000000000000000" pitchFamily="2" charset="2"/>
              <a:buNone/>
            </a:pPr>
            <a:r>
              <a:rPr lang="ru-RU" altLang="ru-RU" sz="2800" b="1" i="1"/>
              <a:t>Достоинства:</a:t>
            </a:r>
            <a:r>
              <a:rPr lang="ru-RU" altLang="ru-RU" sz="2800"/>
              <a:t> </a:t>
            </a:r>
          </a:p>
          <a:p>
            <a:r>
              <a:rPr lang="ru-RU" altLang="ru-RU" sz="2800"/>
              <a:t>Использование наработанного (последовательного) программного обеспечения</a:t>
            </a:r>
          </a:p>
          <a:p>
            <a:r>
              <a:rPr lang="ru-RU" altLang="ru-RU" sz="2800"/>
              <a:t>Высокая надежность кода</a:t>
            </a:r>
          </a:p>
          <a:p>
            <a:pPr>
              <a:buFont typeface="Wingdings" panose="05000000000000000000" pitchFamily="2" charset="2"/>
              <a:buNone/>
            </a:pPr>
            <a:r>
              <a:rPr lang="ru-RU" altLang="ru-RU" sz="2800" b="1" i="1"/>
              <a:t>Недостатки:</a:t>
            </a:r>
          </a:p>
          <a:p>
            <a:r>
              <a:rPr lang="ru-RU" altLang="ru-RU" sz="2800"/>
              <a:t>Низкая эффективность распараллеливания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884238"/>
          </a:xfrm>
        </p:spPr>
        <p:txBody>
          <a:bodyPr/>
          <a:lstStyle/>
          <a:p>
            <a:r>
              <a:rPr lang="ru-RU" altLang="ru-RU" sz="3200" i="1">
                <a:solidFill>
                  <a:schemeClr val="bg2"/>
                </a:solidFill>
              </a:rPr>
              <a:t>Параллельные ВС</a:t>
            </a:r>
            <a:r>
              <a:rPr lang="en-US" altLang="ru-RU" sz="3200" i="1">
                <a:solidFill>
                  <a:schemeClr val="bg2"/>
                </a:solidFill>
              </a:rPr>
              <a:t> </a:t>
            </a:r>
            <a:r>
              <a:rPr lang="ru-RU" altLang="ru-RU" sz="3200" b="1" i="1">
                <a:solidFill>
                  <a:schemeClr val="bg2"/>
                </a:solidFill>
              </a:rPr>
              <a:t/>
            </a:r>
            <a:br>
              <a:rPr lang="ru-RU" altLang="ru-RU" sz="3200" b="1" i="1">
                <a:solidFill>
                  <a:schemeClr val="bg2"/>
                </a:solidFill>
              </a:rPr>
            </a:br>
            <a:r>
              <a:rPr lang="ru-RU" altLang="ru-RU" sz="3200" i="1">
                <a:solidFill>
                  <a:schemeClr val="bg2"/>
                </a:solidFill>
              </a:rPr>
              <a:t>Прикладное ПО – подходы к созданию</a:t>
            </a:r>
          </a:p>
        </p:txBody>
      </p:sp>
      <p:sp>
        <p:nvSpPr>
          <p:cNvPr id="196611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755650" y="1628775"/>
            <a:ext cx="7848600" cy="4535488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ru-RU" altLang="ru-RU" sz="2800" b="1"/>
              <a:t>Смешанный подход – автоматическое распараллеливание с последующей оптимизацией</a:t>
            </a:r>
          </a:p>
          <a:p>
            <a:r>
              <a:rPr lang="ru-RU" altLang="ru-RU" sz="2800"/>
              <a:t>Этот подход в равной мере обладает и достоинствами, и недостатками обеих методов, описанных ранее.</a:t>
            </a:r>
          </a:p>
          <a:p>
            <a:r>
              <a:rPr lang="ru-RU" altLang="ru-RU" sz="2800"/>
              <a:t>Его применение требует обширного набора инструментальных программных средств.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187450" y="2349500"/>
            <a:ext cx="7956550" cy="2087563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altLang="ru-RU" sz="4400" i="1">
                <a:solidFill>
                  <a:schemeClr val="bg1"/>
                </a:solidFill>
              </a:rPr>
              <a:t>   	  Программирование  	параллельных ВС          	  с разделяемой памятью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668338"/>
          </a:xfrm>
        </p:spPr>
        <p:txBody>
          <a:bodyPr/>
          <a:lstStyle/>
          <a:p>
            <a:r>
              <a:rPr lang="ru-RU" altLang="ru-RU" sz="3200" i="1">
                <a:solidFill>
                  <a:schemeClr val="bg2"/>
                </a:solidFill>
              </a:rPr>
              <a:t>Классификация Флинна</a:t>
            </a:r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700213"/>
            <a:ext cx="8229600" cy="442595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altLang="ru-RU" sz="2800" b="1" i="1"/>
              <a:t>ОКОД (</a:t>
            </a:r>
            <a:r>
              <a:rPr lang="en-US" altLang="ru-RU" sz="2800" b="1" i="1"/>
              <a:t>SISD) </a:t>
            </a:r>
            <a:endParaRPr lang="ru-RU" altLang="ru-RU" sz="2800" b="1" i="1"/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ru-RU" altLang="ru-RU" sz="2800" b="1"/>
              <a:t>	</a:t>
            </a:r>
            <a:r>
              <a:rPr lang="ru-RU" altLang="ru-RU" sz="2800"/>
              <a:t>один поток команд, много потоков данных</a:t>
            </a:r>
          </a:p>
          <a:p>
            <a:pPr>
              <a:lnSpc>
                <a:spcPct val="90000"/>
              </a:lnSpc>
            </a:pPr>
            <a:r>
              <a:rPr lang="ru-RU" altLang="ru-RU" sz="2800" b="1" i="1"/>
              <a:t>МКОД</a:t>
            </a:r>
            <a:r>
              <a:rPr lang="en-US" altLang="ru-RU" sz="2800" b="1" i="1"/>
              <a:t> (MISD)</a:t>
            </a:r>
            <a:r>
              <a:rPr lang="en-US" altLang="ru-RU" sz="2800" b="1"/>
              <a:t> </a:t>
            </a:r>
            <a:endParaRPr lang="ru-RU" altLang="ru-RU" sz="2800" b="1"/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ru-RU" altLang="ru-RU" sz="2800" b="1"/>
              <a:t>	</a:t>
            </a:r>
            <a:r>
              <a:rPr lang="ru-RU" altLang="ru-RU" sz="2800"/>
              <a:t>много потоков команд, один поток данных</a:t>
            </a:r>
          </a:p>
          <a:p>
            <a:pPr>
              <a:lnSpc>
                <a:spcPct val="90000"/>
              </a:lnSpc>
            </a:pPr>
            <a:r>
              <a:rPr lang="ru-RU" altLang="ru-RU" sz="2800" b="1" i="1"/>
              <a:t>ОКМД</a:t>
            </a:r>
            <a:r>
              <a:rPr lang="en-US" altLang="ru-RU" sz="2800" b="1" i="1"/>
              <a:t> (SIMD)</a:t>
            </a:r>
            <a:endParaRPr lang="ru-RU" altLang="ru-RU" sz="2800" b="1" i="1"/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ru-RU" altLang="ru-RU" sz="2800"/>
              <a:t>	один поток команд, много потоков данных</a:t>
            </a:r>
          </a:p>
          <a:p>
            <a:pPr>
              <a:lnSpc>
                <a:spcPct val="90000"/>
              </a:lnSpc>
            </a:pPr>
            <a:r>
              <a:rPr lang="ru-RU" altLang="ru-RU" sz="2800" b="1" i="1"/>
              <a:t>МКМД</a:t>
            </a:r>
            <a:r>
              <a:rPr lang="en-US" altLang="ru-RU" sz="2800" b="1" i="1"/>
              <a:t> (MKMD)</a:t>
            </a:r>
            <a:endParaRPr lang="ru-RU" altLang="ru-RU" sz="2800" b="1" i="1"/>
          </a:p>
          <a:p>
            <a:pPr>
              <a:lnSpc>
                <a:spcPct val="90000"/>
              </a:lnSpc>
              <a:buFont typeface="Wingdings" panose="05000000000000000000" pitchFamily="2" charset="2"/>
              <a:buNone/>
            </a:pPr>
            <a:r>
              <a:rPr lang="ru-RU" altLang="ru-RU" sz="2800"/>
              <a:t>	много потоков команд, много потоков данных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6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435975" cy="1100138"/>
          </a:xfrm>
        </p:spPr>
        <p:txBody>
          <a:bodyPr/>
          <a:lstStyle/>
          <a:p>
            <a:r>
              <a:rPr lang="ru-RU" altLang="ru-RU" sz="3200" i="1">
                <a:solidFill>
                  <a:schemeClr val="bg2"/>
                </a:solidFill>
              </a:rPr>
              <a:t>Параллельные ВС класса МКМД</a:t>
            </a:r>
            <a:br>
              <a:rPr lang="ru-RU" altLang="ru-RU" sz="3200" i="1">
                <a:solidFill>
                  <a:schemeClr val="bg2"/>
                </a:solidFill>
              </a:rPr>
            </a:br>
            <a:r>
              <a:rPr lang="ru-RU" altLang="ru-RU" sz="3200" i="1">
                <a:solidFill>
                  <a:schemeClr val="bg2"/>
                </a:solidFill>
              </a:rPr>
              <a:t>Системы с разделяемой памятью</a:t>
            </a:r>
          </a:p>
        </p:txBody>
      </p:sp>
      <p:grpSp>
        <p:nvGrpSpPr>
          <p:cNvPr id="198659" name="Group 3"/>
          <p:cNvGrpSpPr>
            <a:grpSpLocks noChangeAspect="1"/>
          </p:cNvGrpSpPr>
          <p:nvPr/>
        </p:nvGrpSpPr>
        <p:grpSpPr bwMode="auto">
          <a:xfrm>
            <a:off x="684213" y="2276475"/>
            <a:ext cx="7775575" cy="3168650"/>
            <a:chOff x="2698" y="2578"/>
            <a:chExt cx="5647" cy="2091"/>
          </a:xfrm>
        </p:grpSpPr>
        <p:sp>
          <p:nvSpPr>
            <p:cNvPr id="198660" name="AutoShape 4"/>
            <p:cNvSpPr>
              <a:spLocks noChangeAspect="1" noChangeArrowheads="1"/>
            </p:cNvSpPr>
            <p:nvPr/>
          </p:nvSpPr>
          <p:spPr bwMode="auto">
            <a:xfrm>
              <a:off x="2698" y="2578"/>
              <a:ext cx="5647" cy="20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8661" name="Text Box 5"/>
            <p:cNvSpPr txBox="1">
              <a:spLocks noChangeArrowheads="1"/>
            </p:cNvSpPr>
            <p:nvPr/>
          </p:nvSpPr>
          <p:spPr bwMode="auto">
            <a:xfrm>
              <a:off x="2698" y="3415"/>
              <a:ext cx="2541" cy="417"/>
            </a:xfrm>
            <a:prstGeom prst="rect">
              <a:avLst/>
            </a:prstGeom>
            <a:solidFill>
              <a:schemeClr val="folHlink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18000" tIns="180000" rIns="18000" bIns="10800"/>
            <a:lstStyle/>
            <a:p>
              <a:pPr algn="ctr"/>
              <a:r>
                <a:rPr lang="ru-RU" altLang="ru-RU" b="1">
                  <a:solidFill>
                    <a:schemeClr val="tx1"/>
                  </a:solidFill>
                </a:rPr>
                <a:t>Коммутирующая среда</a:t>
              </a:r>
            </a:p>
          </p:txBody>
        </p:sp>
        <p:sp>
          <p:nvSpPr>
            <p:cNvPr id="198662" name="Text Box 6"/>
            <p:cNvSpPr txBox="1">
              <a:spLocks noChangeArrowheads="1"/>
            </p:cNvSpPr>
            <p:nvPr/>
          </p:nvSpPr>
          <p:spPr bwMode="auto">
            <a:xfrm>
              <a:off x="2698" y="4251"/>
              <a:ext cx="2541" cy="416"/>
            </a:xfrm>
            <a:prstGeom prst="rect">
              <a:avLst/>
            </a:prstGeom>
            <a:solidFill>
              <a:schemeClr val="folHlink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tIns="180000" bIns="10800"/>
            <a:lstStyle/>
            <a:p>
              <a:pPr algn="ctr"/>
              <a:r>
                <a:rPr lang="ru-RU" altLang="ru-RU" b="1">
                  <a:solidFill>
                    <a:schemeClr val="tx1"/>
                  </a:solidFill>
                </a:rPr>
                <a:t>Оперативная память</a:t>
              </a:r>
            </a:p>
          </p:txBody>
        </p:sp>
        <p:sp>
          <p:nvSpPr>
            <p:cNvPr id="198663" name="Text Box 7"/>
            <p:cNvSpPr txBox="1">
              <a:spLocks noChangeArrowheads="1"/>
            </p:cNvSpPr>
            <p:nvPr/>
          </p:nvSpPr>
          <p:spPr bwMode="auto">
            <a:xfrm>
              <a:off x="2698" y="2578"/>
              <a:ext cx="704" cy="419"/>
            </a:xfrm>
            <a:prstGeom prst="rect">
              <a:avLst/>
            </a:prstGeom>
            <a:solidFill>
              <a:schemeClr val="folHlink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tIns="180000" bIns="10800"/>
            <a:lstStyle/>
            <a:p>
              <a:pPr algn="ctr"/>
              <a:r>
                <a:rPr lang="ru-RU" altLang="ru-RU" b="1">
                  <a:solidFill>
                    <a:schemeClr val="tx1"/>
                  </a:solidFill>
                </a:rPr>
                <a:t>ВМ1</a:t>
              </a:r>
            </a:p>
          </p:txBody>
        </p:sp>
        <p:sp>
          <p:nvSpPr>
            <p:cNvPr id="198664" name="Text Box 8"/>
            <p:cNvSpPr txBox="1">
              <a:spLocks noChangeArrowheads="1"/>
            </p:cNvSpPr>
            <p:nvPr/>
          </p:nvSpPr>
          <p:spPr bwMode="auto">
            <a:xfrm>
              <a:off x="3545" y="2578"/>
              <a:ext cx="705" cy="417"/>
            </a:xfrm>
            <a:prstGeom prst="rect">
              <a:avLst/>
            </a:prstGeom>
            <a:solidFill>
              <a:schemeClr val="folHlink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tIns="180000" bIns="10800"/>
            <a:lstStyle/>
            <a:p>
              <a:pPr algn="ctr"/>
              <a:r>
                <a:rPr lang="ru-RU" altLang="ru-RU" b="1">
                  <a:solidFill>
                    <a:schemeClr val="tx1"/>
                  </a:solidFill>
                </a:rPr>
                <a:t>ВМ2</a:t>
              </a:r>
            </a:p>
          </p:txBody>
        </p:sp>
        <p:sp>
          <p:nvSpPr>
            <p:cNvPr id="198665" name="Text Box 9"/>
            <p:cNvSpPr txBox="1">
              <a:spLocks noChangeArrowheads="1"/>
            </p:cNvSpPr>
            <p:nvPr/>
          </p:nvSpPr>
          <p:spPr bwMode="auto">
            <a:xfrm>
              <a:off x="4534" y="2578"/>
              <a:ext cx="704" cy="417"/>
            </a:xfrm>
            <a:prstGeom prst="rect">
              <a:avLst/>
            </a:prstGeom>
            <a:solidFill>
              <a:schemeClr val="folHlink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tIns="180000" bIns="10800"/>
            <a:lstStyle/>
            <a:p>
              <a:pPr algn="ctr"/>
              <a:r>
                <a:rPr lang="ru-RU" altLang="ru-RU" b="1">
                  <a:solidFill>
                    <a:schemeClr val="tx1"/>
                  </a:solidFill>
                </a:rPr>
                <a:t>ВМ</a:t>
              </a:r>
              <a:r>
                <a:rPr lang="en-US" altLang="ru-RU" b="1">
                  <a:solidFill>
                    <a:schemeClr val="tx1"/>
                  </a:solidFill>
                </a:rPr>
                <a:t> </a:t>
              </a:r>
              <a:r>
                <a:rPr lang="ru-RU" altLang="ru-RU" b="1">
                  <a:solidFill>
                    <a:schemeClr val="tx1"/>
                  </a:solidFill>
                </a:rPr>
                <a:t>n</a:t>
              </a:r>
            </a:p>
          </p:txBody>
        </p:sp>
        <p:sp>
          <p:nvSpPr>
            <p:cNvPr id="198666" name="Text Box 10"/>
            <p:cNvSpPr txBox="1">
              <a:spLocks noChangeArrowheads="1"/>
            </p:cNvSpPr>
            <p:nvPr/>
          </p:nvSpPr>
          <p:spPr bwMode="auto">
            <a:xfrm>
              <a:off x="5803" y="3275"/>
              <a:ext cx="989" cy="836"/>
            </a:xfrm>
            <a:prstGeom prst="rect">
              <a:avLst/>
            </a:prstGeom>
            <a:solidFill>
              <a:schemeClr val="folHlink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18000" tIns="180000" rIns="18000" bIns="10800"/>
            <a:lstStyle/>
            <a:p>
              <a:pPr algn="ctr"/>
              <a:r>
                <a:rPr lang="ru-RU" altLang="ru-RU" b="1">
                  <a:solidFill>
                    <a:schemeClr val="tx1"/>
                  </a:solidFill>
                </a:rPr>
                <a:t>Процессор ввода-вывода</a:t>
              </a:r>
            </a:p>
          </p:txBody>
        </p:sp>
        <p:sp>
          <p:nvSpPr>
            <p:cNvPr id="198667" name="Text Box 11"/>
            <p:cNvSpPr txBox="1">
              <a:spLocks noChangeArrowheads="1"/>
            </p:cNvSpPr>
            <p:nvPr/>
          </p:nvSpPr>
          <p:spPr bwMode="auto">
            <a:xfrm>
              <a:off x="7215" y="3275"/>
              <a:ext cx="1130" cy="836"/>
            </a:xfrm>
            <a:prstGeom prst="rect">
              <a:avLst/>
            </a:prstGeom>
            <a:solidFill>
              <a:schemeClr val="folHlink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18000" tIns="180000" rIns="18000" bIns="10800"/>
            <a:lstStyle/>
            <a:p>
              <a:pPr algn="ctr"/>
              <a:r>
                <a:rPr lang="ru-RU" altLang="ru-RU" b="1">
                  <a:solidFill>
                    <a:schemeClr val="tx1"/>
                  </a:solidFill>
                </a:rPr>
                <a:t>Устройства ввода-вывода</a:t>
              </a:r>
            </a:p>
          </p:txBody>
        </p:sp>
        <p:sp>
          <p:nvSpPr>
            <p:cNvPr id="198668" name="Line 12"/>
            <p:cNvSpPr>
              <a:spLocks noChangeShapeType="1"/>
            </p:cNvSpPr>
            <p:nvPr/>
          </p:nvSpPr>
          <p:spPr bwMode="auto">
            <a:xfrm>
              <a:off x="3403" y="3833"/>
              <a:ext cx="1" cy="41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8669" name="Line 13"/>
            <p:cNvSpPr>
              <a:spLocks noChangeShapeType="1"/>
            </p:cNvSpPr>
            <p:nvPr/>
          </p:nvSpPr>
          <p:spPr bwMode="auto">
            <a:xfrm>
              <a:off x="4533" y="3833"/>
              <a:ext cx="1" cy="41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8670" name="Line 14"/>
            <p:cNvSpPr>
              <a:spLocks noChangeShapeType="1"/>
            </p:cNvSpPr>
            <p:nvPr/>
          </p:nvSpPr>
          <p:spPr bwMode="auto">
            <a:xfrm>
              <a:off x="3121" y="2997"/>
              <a:ext cx="1" cy="41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8671" name="Line 15"/>
            <p:cNvSpPr>
              <a:spLocks noChangeShapeType="1"/>
            </p:cNvSpPr>
            <p:nvPr/>
          </p:nvSpPr>
          <p:spPr bwMode="auto">
            <a:xfrm>
              <a:off x="3968" y="2996"/>
              <a:ext cx="1" cy="41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8672" name="Line 16"/>
            <p:cNvSpPr>
              <a:spLocks noChangeShapeType="1"/>
            </p:cNvSpPr>
            <p:nvPr/>
          </p:nvSpPr>
          <p:spPr bwMode="auto">
            <a:xfrm>
              <a:off x="4956" y="2996"/>
              <a:ext cx="1" cy="41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8673" name="Line 17"/>
            <p:cNvSpPr>
              <a:spLocks noChangeShapeType="1"/>
            </p:cNvSpPr>
            <p:nvPr/>
          </p:nvSpPr>
          <p:spPr bwMode="auto">
            <a:xfrm>
              <a:off x="5239" y="3554"/>
              <a:ext cx="564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98674" name="Line 18"/>
            <p:cNvSpPr>
              <a:spLocks noChangeShapeType="1"/>
            </p:cNvSpPr>
            <p:nvPr/>
          </p:nvSpPr>
          <p:spPr bwMode="auto">
            <a:xfrm>
              <a:off x="6792" y="3554"/>
              <a:ext cx="423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507413" cy="1027113"/>
          </a:xfrm>
        </p:spPr>
        <p:txBody>
          <a:bodyPr/>
          <a:lstStyle/>
          <a:p>
            <a:r>
              <a:rPr lang="ru-RU" altLang="ru-RU" sz="3600" i="1">
                <a:solidFill>
                  <a:schemeClr val="bg2"/>
                </a:solidFill>
              </a:rPr>
              <a:t>Программирование параллельных ВС</a:t>
            </a:r>
            <a:br>
              <a:rPr lang="ru-RU" altLang="ru-RU" sz="3600" i="1">
                <a:solidFill>
                  <a:schemeClr val="bg2"/>
                </a:solidFill>
              </a:rPr>
            </a:br>
            <a:r>
              <a:rPr lang="ru-RU" altLang="ru-RU" sz="3600" i="1">
                <a:solidFill>
                  <a:schemeClr val="bg2"/>
                </a:solidFill>
              </a:rPr>
              <a:t>Системы с разделяемой памятью</a:t>
            </a:r>
          </a:p>
        </p:txBody>
      </p:sp>
      <p:sp>
        <p:nvSpPr>
          <p:cNvPr id="1996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ru-RU" altLang="ru-RU" sz="2800" b="1" i="1"/>
              <a:t>Программирование</a:t>
            </a:r>
            <a:r>
              <a:rPr lang="ru-RU" altLang="ru-RU" sz="2800"/>
              <a:t> систем с разделяемой памятью осуществляется согласно модели обмена через общую память</a:t>
            </a:r>
          </a:p>
          <a:p>
            <a:pPr>
              <a:buFont typeface="Wingdings" panose="05000000000000000000" pitchFamily="2" charset="2"/>
              <a:buNone/>
            </a:pPr>
            <a:r>
              <a:rPr lang="ru-RU" altLang="ru-RU" sz="2800" b="1" i="1"/>
              <a:t>Инструментальные средства</a:t>
            </a:r>
            <a:r>
              <a:rPr lang="ru-RU" altLang="ru-RU" sz="2800"/>
              <a:t>: POSIX threads, OpenMP. </a:t>
            </a:r>
          </a:p>
          <a:p>
            <a:pPr>
              <a:buFont typeface="Wingdings" panose="05000000000000000000" pitchFamily="2" charset="2"/>
              <a:buNone/>
            </a:pPr>
            <a:r>
              <a:rPr lang="ru-RU" altLang="ru-RU" sz="2800"/>
              <a:t>Для подобных систем существуют сравнительно эффективные средства </a:t>
            </a:r>
            <a:r>
              <a:rPr lang="ru-RU" altLang="ru-RU" sz="2800" b="1" i="1"/>
              <a:t>автоматического распараллеливания</a:t>
            </a:r>
            <a:r>
              <a:rPr lang="ru-RU" altLang="ru-RU" sz="2800"/>
              <a:t>. 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507413" cy="1027113"/>
          </a:xfrm>
        </p:spPr>
        <p:txBody>
          <a:bodyPr/>
          <a:lstStyle/>
          <a:p>
            <a:r>
              <a:rPr lang="ru-RU" altLang="ru-RU" sz="3600" i="1">
                <a:solidFill>
                  <a:schemeClr val="bg2"/>
                </a:solidFill>
              </a:rPr>
              <a:t>Программирование параллельных ВС</a:t>
            </a:r>
            <a:br>
              <a:rPr lang="ru-RU" altLang="ru-RU" sz="3600" i="1">
                <a:solidFill>
                  <a:schemeClr val="bg2"/>
                </a:solidFill>
              </a:rPr>
            </a:br>
            <a:r>
              <a:rPr lang="en-US" altLang="ru-RU" sz="3600" i="1">
                <a:solidFill>
                  <a:schemeClr val="bg2"/>
                </a:solidFill>
              </a:rPr>
              <a:t>OpenMP – </a:t>
            </a:r>
            <a:r>
              <a:rPr lang="ru-RU" altLang="ru-RU" sz="3600" i="1">
                <a:solidFill>
                  <a:schemeClr val="bg2"/>
                </a:solidFill>
              </a:rPr>
              <a:t>структура программы</a:t>
            </a:r>
          </a:p>
        </p:txBody>
      </p:sp>
      <p:grpSp>
        <p:nvGrpSpPr>
          <p:cNvPr id="200707" name="Group 3"/>
          <p:cNvGrpSpPr>
            <a:grpSpLocks noChangeAspect="1"/>
          </p:cNvGrpSpPr>
          <p:nvPr/>
        </p:nvGrpSpPr>
        <p:grpSpPr bwMode="auto">
          <a:xfrm>
            <a:off x="1763713" y="1814513"/>
            <a:ext cx="5832475" cy="4629150"/>
            <a:chOff x="4672" y="1318"/>
            <a:chExt cx="4801" cy="3762"/>
          </a:xfrm>
        </p:grpSpPr>
        <p:sp>
          <p:nvSpPr>
            <p:cNvPr id="200708" name="AutoShape 4"/>
            <p:cNvSpPr>
              <a:spLocks noChangeAspect="1" noChangeArrowheads="1"/>
            </p:cNvSpPr>
            <p:nvPr/>
          </p:nvSpPr>
          <p:spPr bwMode="auto">
            <a:xfrm>
              <a:off x="4672" y="1318"/>
              <a:ext cx="4801" cy="3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0709" name="Line 5"/>
            <p:cNvSpPr>
              <a:spLocks noChangeShapeType="1"/>
            </p:cNvSpPr>
            <p:nvPr/>
          </p:nvSpPr>
          <p:spPr bwMode="auto">
            <a:xfrm>
              <a:off x="5660" y="1318"/>
              <a:ext cx="1" cy="55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0710" name="Line 6"/>
            <p:cNvSpPr>
              <a:spLocks noChangeShapeType="1"/>
            </p:cNvSpPr>
            <p:nvPr/>
          </p:nvSpPr>
          <p:spPr bwMode="auto">
            <a:xfrm flipH="1">
              <a:off x="5660" y="4523"/>
              <a:ext cx="1" cy="55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0711" name="Line 7"/>
            <p:cNvSpPr>
              <a:spLocks noChangeShapeType="1"/>
            </p:cNvSpPr>
            <p:nvPr/>
          </p:nvSpPr>
          <p:spPr bwMode="auto">
            <a:xfrm>
              <a:off x="5660" y="2990"/>
              <a:ext cx="1" cy="41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200712" name="Group 8"/>
            <p:cNvGrpSpPr>
              <a:grpSpLocks/>
            </p:cNvGrpSpPr>
            <p:nvPr/>
          </p:nvGrpSpPr>
          <p:grpSpPr bwMode="auto">
            <a:xfrm>
              <a:off x="4954" y="1875"/>
              <a:ext cx="1413" cy="1115"/>
              <a:chOff x="4954" y="2014"/>
              <a:chExt cx="1413" cy="1394"/>
            </a:xfrm>
          </p:grpSpPr>
          <p:sp>
            <p:nvSpPr>
              <p:cNvPr id="200713" name="Line 9"/>
              <p:cNvSpPr>
                <a:spLocks noChangeShapeType="1"/>
              </p:cNvSpPr>
              <p:nvPr/>
            </p:nvSpPr>
            <p:spPr bwMode="auto">
              <a:xfrm flipH="1">
                <a:off x="4954" y="2014"/>
                <a:ext cx="706" cy="279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0714" name="Line 10"/>
              <p:cNvSpPr>
                <a:spLocks noChangeShapeType="1"/>
              </p:cNvSpPr>
              <p:nvPr/>
            </p:nvSpPr>
            <p:spPr bwMode="auto">
              <a:xfrm flipH="1">
                <a:off x="5378" y="2014"/>
                <a:ext cx="282" cy="279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0715" name="Line 11"/>
              <p:cNvSpPr>
                <a:spLocks noChangeShapeType="1"/>
              </p:cNvSpPr>
              <p:nvPr/>
            </p:nvSpPr>
            <p:spPr bwMode="auto">
              <a:xfrm>
                <a:off x="5660" y="2014"/>
                <a:ext cx="141" cy="279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0716" name="Line 12"/>
              <p:cNvSpPr>
                <a:spLocks noChangeShapeType="1"/>
              </p:cNvSpPr>
              <p:nvPr/>
            </p:nvSpPr>
            <p:spPr bwMode="auto">
              <a:xfrm>
                <a:off x="5660" y="2014"/>
                <a:ext cx="706" cy="279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0717" name="Line 13"/>
              <p:cNvSpPr>
                <a:spLocks noChangeShapeType="1"/>
              </p:cNvSpPr>
              <p:nvPr/>
            </p:nvSpPr>
            <p:spPr bwMode="auto">
              <a:xfrm>
                <a:off x="4954" y="2293"/>
                <a:ext cx="1" cy="836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0718" name="Line 14"/>
              <p:cNvSpPr>
                <a:spLocks noChangeShapeType="1"/>
              </p:cNvSpPr>
              <p:nvPr/>
            </p:nvSpPr>
            <p:spPr bwMode="auto">
              <a:xfrm>
                <a:off x="5378" y="2293"/>
                <a:ext cx="1" cy="835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0719" name="Line 15"/>
              <p:cNvSpPr>
                <a:spLocks noChangeShapeType="1"/>
              </p:cNvSpPr>
              <p:nvPr/>
            </p:nvSpPr>
            <p:spPr bwMode="auto">
              <a:xfrm>
                <a:off x="5801" y="2293"/>
                <a:ext cx="1" cy="835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0720" name="Line 16"/>
              <p:cNvSpPr>
                <a:spLocks noChangeShapeType="1"/>
              </p:cNvSpPr>
              <p:nvPr/>
            </p:nvSpPr>
            <p:spPr bwMode="auto">
              <a:xfrm>
                <a:off x="6366" y="2293"/>
                <a:ext cx="1" cy="835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0721" name="Line 17"/>
              <p:cNvSpPr>
                <a:spLocks noChangeShapeType="1"/>
              </p:cNvSpPr>
              <p:nvPr/>
            </p:nvSpPr>
            <p:spPr bwMode="auto">
              <a:xfrm>
                <a:off x="4954" y="3129"/>
                <a:ext cx="706" cy="279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0722" name="Line 18"/>
              <p:cNvSpPr>
                <a:spLocks noChangeShapeType="1"/>
              </p:cNvSpPr>
              <p:nvPr/>
            </p:nvSpPr>
            <p:spPr bwMode="auto">
              <a:xfrm>
                <a:off x="5378" y="3129"/>
                <a:ext cx="282" cy="279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0723" name="Line 19"/>
              <p:cNvSpPr>
                <a:spLocks noChangeShapeType="1"/>
              </p:cNvSpPr>
              <p:nvPr/>
            </p:nvSpPr>
            <p:spPr bwMode="auto">
              <a:xfrm flipH="1">
                <a:off x="5660" y="3129"/>
                <a:ext cx="141" cy="279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0724" name="Line 20"/>
              <p:cNvSpPr>
                <a:spLocks noChangeShapeType="1"/>
              </p:cNvSpPr>
              <p:nvPr/>
            </p:nvSpPr>
            <p:spPr bwMode="auto">
              <a:xfrm flipH="1">
                <a:off x="5660" y="3129"/>
                <a:ext cx="706" cy="279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200725" name="Group 21"/>
            <p:cNvGrpSpPr>
              <a:grpSpLocks/>
            </p:cNvGrpSpPr>
            <p:nvPr/>
          </p:nvGrpSpPr>
          <p:grpSpPr bwMode="auto">
            <a:xfrm>
              <a:off x="4954" y="3408"/>
              <a:ext cx="1412" cy="1115"/>
              <a:chOff x="4954" y="2014"/>
              <a:chExt cx="1413" cy="1394"/>
            </a:xfrm>
          </p:grpSpPr>
          <p:sp>
            <p:nvSpPr>
              <p:cNvPr id="200726" name="Line 22"/>
              <p:cNvSpPr>
                <a:spLocks noChangeShapeType="1"/>
              </p:cNvSpPr>
              <p:nvPr/>
            </p:nvSpPr>
            <p:spPr bwMode="auto">
              <a:xfrm flipH="1">
                <a:off x="4954" y="2014"/>
                <a:ext cx="706" cy="279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0727" name="Line 23"/>
              <p:cNvSpPr>
                <a:spLocks noChangeShapeType="1"/>
              </p:cNvSpPr>
              <p:nvPr/>
            </p:nvSpPr>
            <p:spPr bwMode="auto">
              <a:xfrm flipH="1">
                <a:off x="5378" y="2014"/>
                <a:ext cx="282" cy="279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0728" name="Line 24"/>
              <p:cNvSpPr>
                <a:spLocks noChangeShapeType="1"/>
              </p:cNvSpPr>
              <p:nvPr/>
            </p:nvSpPr>
            <p:spPr bwMode="auto">
              <a:xfrm>
                <a:off x="5660" y="2014"/>
                <a:ext cx="141" cy="279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0729" name="Line 25"/>
              <p:cNvSpPr>
                <a:spLocks noChangeShapeType="1"/>
              </p:cNvSpPr>
              <p:nvPr/>
            </p:nvSpPr>
            <p:spPr bwMode="auto">
              <a:xfrm>
                <a:off x="5660" y="2014"/>
                <a:ext cx="706" cy="279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0730" name="Line 26"/>
              <p:cNvSpPr>
                <a:spLocks noChangeShapeType="1"/>
              </p:cNvSpPr>
              <p:nvPr/>
            </p:nvSpPr>
            <p:spPr bwMode="auto">
              <a:xfrm>
                <a:off x="4954" y="2293"/>
                <a:ext cx="1" cy="836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0731" name="Line 27"/>
              <p:cNvSpPr>
                <a:spLocks noChangeShapeType="1"/>
              </p:cNvSpPr>
              <p:nvPr/>
            </p:nvSpPr>
            <p:spPr bwMode="auto">
              <a:xfrm>
                <a:off x="5378" y="2293"/>
                <a:ext cx="1" cy="835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0732" name="Line 28"/>
              <p:cNvSpPr>
                <a:spLocks noChangeShapeType="1"/>
              </p:cNvSpPr>
              <p:nvPr/>
            </p:nvSpPr>
            <p:spPr bwMode="auto">
              <a:xfrm>
                <a:off x="5801" y="2293"/>
                <a:ext cx="1" cy="835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0733" name="Line 29"/>
              <p:cNvSpPr>
                <a:spLocks noChangeShapeType="1"/>
              </p:cNvSpPr>
              <p:nvPr/>
            </p:nvSpPr>
            <p:spPr bwMode="auto">
              <a:xfrm>
                <a:off x="6366" y="2293"/>
                <a:ext cx="1" cy="835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0734" name="Line 30"/>
              <p:cNvSpPr>
                <a:spLocks noChangeShapeType="1"/>
              </p:cNvSpPr>
              <p:nvPr/>
            </p:nvSpPr>
            <p:spPr bwMode="auto">
              <a:xfrm>
                <a:off x="4954" y="3129"/>
                <a:ext cx="706" cy="279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0735" name="Line 31"/>
              <p:cNvSpPr>
                <a:spLocks noChangeShapeType="1"/>
              </p:cNvSpPr>
              <p:nvPr/>
            </p:nvSpPr>
            <p:spPr bwMode="auto">
              <a:xfrm>
                <a:off x="5378" y="3129"/>
                <a:ext cx="282" cy="279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0736" name="Line 32"/>
              <p:cNvSpPr>
                <a:spLocks noChangeShapeType="1"/>
              </p:cNvSpPr>
              <p:nvPr/>
            </p:nvSpPr>
            <p:spPr bwMode="auto">
              <a:xfrm flipH="1">
                <a:off x="5660" y="3129"/>
                <a:ext cx="141" cy="279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0737" name="Line 33"/>
              <p:cNvSpPr>
                <a:spLocks noChangeShapeType="1"/>
              </p:cNvSpPr>
              <p:nvPr/>
            </p:nvSpPr>
            <p:spPr bwMode="auto">
              <a:xfrm flipH="1">
                <a:off x="5660" y="3129"/>
                <a:ext cx="706" cy="279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00738" name="Line 34"/>
            <p:cNvSpPr>
              <a:spLocks noChangeShapeType="1"/>
            </p:cNvSpPr>
            <p:nvPr/>
          </p:nvSpPr>
          <p:spPr bwMode="auto">
            <a:xfrm>
              <a:off x="5660" y="3408"/>
              <a:ext cx="1" cy="111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0739" name="Line 35"/>
            <p:cNvSpPr>
              <a:spLocks noChangeShapeType="1"/>
            </p:cNvSpPr>
            <p:nvPr/>
          </p:nvSpPr>
          <p:spPr bwMode="auto">
            <a:xfrm>
              <a:off x="5660" y="3408"/>
              <a:ext cx="424" cy="27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0740" name="Line 36"/>
            <p:cNvSpPr>
              <a:spLocks noChangeShapeType="1"/>
            </p:cNvSpPr>
            <p:nvPr/>
          </p:nvSpPr>
          <p:spPr bwMode="auto">
            <a:xfrm>
              <a:off x="6084" y="3687"/>
              <a:ext cx="1" cy="55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0741" name="Line 37"/>
            <p:cNvSpPr>
              <a:spLocks noChangeShapeType="1"/>
            </p:cNvSpPr>
            <p:nvPr/>
          </p:nvSpPr>
          <p:spPr bwMode="auto">
            <a:xfrm flipH="1">
              <a:off x="5660" y="4244"/>
              <a:ext cx="424" cy="27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200742" name="Group 38"/>
            <p:cNvGrpSpPr>
              <a:grpSpLocks/>
            </p:cNvGrpSpPr>
            <p:nvPr/>
          </p:nvGrpSpPr>
          <p:grpSpPr bwMode="auto">
            <a:xfrm>
              <a:off x="5801" y="1318"/>
              <a:ext cx="3389" cy="278"/>
              <a:chOff x="5801" y="1318"/>
              <a:chExt cx="3389" cy="278"/>
            </a:xfrm>
          </p:grpSpPr>
          <p:sp>
            <p:nvSpPr>
              <p:cNvPr id="200743" name="Text Box 39"/>
              <p:cNvSpPr txBox="1">
                <a:spLocks noChangeArrowheads="1"/>
              </p:cNvSpPr>
              <p:nvPr/>
            </p:nvSpPr>
            <p:spPr bwMode="auto">
              <a:xfrm>
                <a:off x="6648" y="1318"/>
                <a:ext cx="2542" cy="278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ru-RU" altLang="ru-RU" b="1">
                    <a:solidFill>
                      <a:schemeClr val="tx1"/>
                    </a:solidFill>
                  </a:rPr>
                  <a:t>Последовательная секция </a:t>
                </a:r>
              </a:p>
            </p:txBody>
          </p:sp>
          <p:sp>
            <p:nvSpPr>
              <p:cNvPr id="200744" name="Line 40"/>
              <p:cNvSpPr>
                <a:spLocks noChangeShapeType="1"/>
              </p:cNvSpPr>
              <p:nvPr/>
            </p:nvSpPr>
            <p:spPr bwMode="auto">
              <a:xfrm flipH="1">
                <a:off x="5801" y="1457"/>
                <a:ext cx="847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200745" name="Group 41"/>
            <p:cNvGrpSpPr>
              <a:grpSpLocks/>
            </p:cNvGrpSpPr>
            <p:nvPr/>
          </p:nvGrpSpPr>
          <p:grpSpPr bwMode="auto">
            <a:xfrm>
              <a:off x="5943" y="2990"/>
              <a:ext cx="3389" cy="276"/>
              <a:chOff x="5801" y="1318"/>
              <a:chExt cx="3389" cy="278"/>
            </a:xfrm>
          </p:grpSpPr>
          <p:sp>
            <p:nvSpPr>
              <p:cNvPr id="200746" name="Text Box 42"/>
              <p:cNvSpPr txBox="1">
                <a:spLocks noChangeArrowheads="1"/>
              </p:cNvSpPr>
              <p:nvPr/>
            </p:nvSpPr>
            <p:spPr bwMode="auto">
              <a:xfrm>
                <a:off x="6648" y="1318"/>
                <a:ext cx="2542" cy="278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ru-RU" altLang="ru-RU" b="1">
                    <a:solidFill>
                      <a:schemeClr val="tx1"/>
                    </a:solidFill>
                  </a:rPr>
                  <a:t>Последовательная секция </a:t>
                </a:r>
              </a:p>
            </p:txBody>
          </p:sp>
          <p:sp>
            <p:nvSpPr>
              <p:cNvPr id="200747" name="Line 43"/>
              <p:cNvSpPr>
                <a:spLocks noChangeShapeType="1"/>
              </p:cNvSpPr>
              <p:nvPr/>
            </p:nvSpPr>
            <p:spPr bwMode="auto">
              <a:xfrm flipH="1">
                <a:off x="5801" y="1457"/>
                <a:ext cx="847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200748" name="Group 44"/>
            <p:cNvGrpSpPr>
              <a:grpSpLocks/>
            </p:cNvGrpSpPr>
            <p:nvPr/>
          </p:nvGrpSpPr>
          <p:grpSpPr bwMode="auto">
            <a:xfrm>
              <a:off x="5943" y="4662"/>
              <a:ext cx="3389" cy="277"/>
              <a:chOff x="5801" y="1318"/>
              <a:chExt cx="3389" cy="278"/>
            </a:xfrm>
          </p:grpSpPr>
          <p:sp>
            <p:nvSpPr>
              <p:cNvPr id="200749" name="Text Box 45"/>
              <p:cNvSpPr txBox="1">
                <a:spLocks noChangeArrowheads="1"/>
              </p:cNvSpPr>
              <p:nvPr/>
            </p:nvSpPr>
            <p:spPr bwMode="auto">
              <a:xfrm>
                <a:off x="6648" y="1318"/>
                <a:ext cx="2542" cy="278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ru-RU" altLang="ru-RU" b="1">
                    <a:solidFill>
                      <a:schemeClr val="tx1"/>
                    </a:solidFill>
                  </a:rPr>
                  <a:t>Последовательная секция </a:t>
                </a:r>
              </a:p>
            </p:txBody>
          </p:sp>
          <p:sp>
            <p:nvSpPr>
              <p:cNvPr id="200750" name="Line 46"/>
              <p:cNvSpPr>
                <a:spLocks noChangeShapeType="1"/>
              </p:cNvSpPr>
              <p:nvPr/>
            </p:nvSpPr>
            <p:spPr bwMode="auto">
              <a:xfrm flipH="1">
                <a:off x="5801" y="1457"/>
                <a:ext cx="847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200751" name="Group 47"/>
            <p:cNvGrpSpPr>
              <a:grpSpLocks/>
            </p:cNvGrpSpPr>
            <p:nvPr/>
          </p:nvGrpSpPr>
          <p:grpSpPr bwMode="auto">
            <a:xfrm>
              <a:off x="6507" y="3826"/>
              <a:ext cx="2508" cy="277"/>
              <a:chOff x="6507" y="2293"/>
              <a:chExt cx="2507" cy="277"/>
            </a:xfrm>
          </p:grpSpPr>
          <p:sp>
            <p:nvSpPr>
              <p:cNvPr id="200752" name="Text Box 48"/>
              <p:cNvSpPr txBox="1">
                <a:spLocks noChangeArrowheads="1"/>
              </p:cNvSpPr>
              <p:nvPr/>
            </p:nvSpPr>
            <p:spPr bwMode="auto">
              <a:xfrm>
                <a:off x="6790" y="2293"/>
                <a:ext cx="2224" cy="277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ru-RU" altLang="ru-RU" b="1">
                    <a:solidFill>
                      <a:schemeClr val="tx1"/>
                    </a:solidFill>
                  </a:rPr>
                  <a:t>Параллельная секция </a:t>
                </a:r>
              </a:p>
            </p:txBody>
          </p:sp>
          <p:sp>
            <p:nvSpPr>
              <p:cNvPr id="200753" name="Line 49"/>
              <p:cNvSpPr>
                <a:spLocks noChangeShapeType="1"/>
              </p:cNvSpPr>
              <p:nvPr/>
            </p:nvSpPr>
            <p:spPr bwMode="auto">
              <a:xfrm flipH="1">
                <a:off x="6507" y="2433"/>
                <a:ext cx="284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200754" name="Group 50"/>
            <p:cNvGrpSpPr>
              <a:grpSpLocks/>
            </p:cNvGrpSpPr>
            <p:nvPr/>
          </p:nvGrpSpPr>
          <p:grpSpPr bwMode="auto">
            <a:xfrm>
              <a:off x="6507" y="2154"/>
              <a:ext cx="2509" cy="277"/>
              <a:chOff x="6507" y="2293"/>
              <a:chExt cx="2507" cy="277"/>
            </a:xfrm>
          </p:grpSpPr>
          <p:sp>
            <p:nvSpPr>
              <p:cNvPr id="200755" name="Text Box 51"/>
              <p:cNvSpPr txBox="1">
                <a:spLocks noChangeArrowheads="1"/>
              </p:cNvSpPr>
              <p:nvPr/>
            </p:nvSpPr>
            <p:spPr bwMode="auto">
              <a:xfrm>
                <a:off x="6790" y="2293"/>
                <a:ext cx="2224" cy="277"/>
              </a:xfrm>
              <a:prstGeom prst="rect">
                <a:avLst/>
              </a:prstGeom>
              <a:solidFill>
                <a:srgbClr val="FFFFFF">
                  <a:alpha val="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ru-RU" altLang="ru-RU" b="1">
                    <a:solidFill>
                      <a:schemeClr val="tx1"/>
                    </a:solidFill>
                  </a:rPr>
                  <a:t>Параллельная секция </a:t>
                </a:r>
              </a:p>
            </p:txBody>
          </p:sp>
          <p:sp>
            <p:nvSpPr>
              <p:cNvPr id="200756" name="Line 52"/>
              <p:cNvSpPr>
                <a:spLocks noChangeShapeType="1"/>
              </p:cNvSpPr>
              <p:nvPr/>
            </p:nvSpPr>
            <p:spPr bwMode="auto">
              <a:xfrm flipH="1">
                <a:off x="6507" y="2433"/>
                <a:ext cx="284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</p:grp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3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507413" cy="1027113"/>
          </a:xfrm>
        </p:spPr>
        <p:txBody>
          <a:bodyPr/>
          <a:lstStyle/>
          <a:p>
            <a:r>
              <a:rPr lang="ru-RU" altLang="ru-RU" sz="3600" i="1">
                <a:solidFill>
                  <a:schemeClr val="bg2"/>
                </a:solidFill>
              </a:rPr>
              <a:t>Программирование параллельных ВС</a:t>
            </a:r>
            <a:br>
              <a:rPr lang="ru-RU" altLang="ru-RU" sz="3600" i="1">
                <a:solidFill>
                  <a:schemeClr val="bg2"/>
                </a:solidFill>
              </a:rPr>
            </a:br>
            <a:r>
              <a:rPr lang="en-US" altLang="ru-RU" sz="3600" i="1">
                <a:solidFill>
                  <a:schemeClr val="bg2"/>
                </a:solidFill>
              </a:rPr>
              <a:t>OpenMP – </a:t>
            </a:r>
            <a:r>
              <a:rPr lang="ru-RU" altLang="ru-RU" sz="3600" i="1">
                <a:solidFill>
                  <a:schemeClr val="bg2"/>
                </a:solidFill>
              </a:rPr>
              <a:t>структура программы</a:t>
            </a:r>
          </a:p>
        </p:txBody>
      </p:sp>
      <p:sp>
        <p:nvSpPr>
          <p:cNvPr id="2017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28775"/>
            <a:ext cx="8229600" cy="48958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altLang="ru-RU" sz="2800"/>
              <a:t>Основная нить и только она исполняет все последовательные области программы. </a:t>
            </a:r>
          </a:p>
          <a:p>
            <a:pPr>
              <a:lnSpc>
                <a:spcPct val="80000"/>
              </a:lnSpc>
            </a:pPr>
            <a:r>
              <a:rPr lang="ru-RU" altLang="ru-RU" sz="2800"/>
              <a:t>При входе в параллельную область порождаются дополнительные нити. </a:t>
            </a:r>
          </a:p>
          <a:p>
            <a:pPr>
              <a:lnSpc>
                <a:spcPct val="80000"/>
              </a:lnSpc>
            </a:pPr>
            <a:r>
              <a:rPr lang="ru-RU" altLang="ru-RU" sz="2800"/>
              <a:t>После порождения каждая нить получает свой уникальный номер, причем нить-мастер всегда имеет номер 0. </a:t>
            </a:r>
          </a:p>
          <a:p>
            <a:pPr>
              <a:lnSpc>
                <a:spcPct val="80000"/>
              </a:lnSpc>
            </a:pPr>
            <a:r>
              <a:rPr lang="ru-RU" altLang="ru-RU" sz="2800"/>
              <a:t>Все нити исполняют один и тот же код, соответствующий параллельной области. </a:t>
            </a:r>
          </a:p>
          <a:p>
            <a:pPr>
              <a:lnSpc>
                <a:spcPct val="80000"/>
              </a:lnSpc>
            </a:pPr>
            <a:r>
              <a:rPr lang="ru-RU" altLang="ru-RU" sz="2800"/>
              <a:t>При выходе из параллельной области основная нить дожидается завершения остальных нитей, и дальнейшее выполнение программы продолжает только она.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507413" cy="1027113"/>
          </a:xfrm>
        </p:spPr>
        <p:txBody>
          <a:bodyPr/>
          <a:lstStyle/>
          <a:p>
            <a:r>
              <a:rPr lang="ru-RU" altLang="ru-RU" sz="3600" i="1">
                <a:solidFill>
                  <a:schemeClr val="bg2"/>
                </a:solidFill>
              </a:rPr>
              <a:t>Программирование параллельных ВС</a:t>
            </a:r>
            <a:br>
              <a:rPr lang="ru-RU" altLang="ru-RU" sz="3600" i="1">
                <a:solidFill>
                  <a:schemeClr val="bg2"/>
                </a:solidFill>
              </a:rPr>
            </a:br>
            <a:r>
              <a:rPr lang="en-US" altLang="ru-RU" sz="3600" i="1">
                <a:solidFill>
                  <a:schemeClr val="bg2"/>
                </a:solidFill>
              </a:rPr>
              <a:t>OpenMP – </a:t>
            </a:r>
            <a:r>
              <a:rPr lang="ru-RU" altLang="ru-RU" sz="3600" i="1">
                <a:solidFill>
                  <a:schemeClr val="bg2"/>
                </a:solidFill>
              </a:rPr>
              <a:t>переменные</a:t>
            </a:r>
          </a:p>
        </p:txBody>
      </p:sp>
      <p:sp>
        <p:nvSpPr>
          <p:cNvPr id="2027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28775"/>
            <a:ext cx="8229600" cy="4895850"/>
          </a:xfrm>
        </p:spPr>
        <p:txBody>
          <a:bodyPr/>
          <a:lstStyle/>
          <a:p>
            <a:pPr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ru-RU" altLang="ru-RU" sz="2800"/>
              <a:t>В параллельной области все переменные программы разделяются общие (</a:t>
            </a:r>
            <a:r>
              <a:rPr lang="ru-RU" altLang="ru-RU" sz="2800" b="1" i="1"/>
              <a:t>SHARED</a:t>
            </a:r>
            <a:r>
              <a:rPr lang="ru-RU" altLang="ru-RU" sz="2800"/>
              <a:t>) и локальные (</a:t>
            </a:r>
            <a:r>
              <a:rPr lang="ru-RU" altLang="ru-RU" sz="2800" b="1" i="1"/>
              <a:t>PRIVATE</a:t>
            </a:r>
            <a:r>
              <a:rPr lang="ru-RU" altLang="ru-RU" sz="2800"/>
              <a:t>). </a:t>
            </a:r>
          </a:p>
          <a:p>
            <a:pPr>
              <a:lnSpc>
                <a:spcPct val="80000"/>
              </a:lnSpc>
            </a:pPr>
            <a:r>
              <a:rPr lang="ru-RU" altLang="ru-RU" sz="2800" b="1" i="1"/>
              <a:t>Общая переменная</a:t>
            </a:r>
            <a:r>
              <a:rPr lang="ru-RU" altLang="ru-RU" sz="2800"/>
              <a:t> всегда существует в одном экземпляре и доступна всем нитям под одним и тем же именем. </a:t>
            </a:r>
          </a:p>
          <a:p>
            <a:pPr>
              <a:lnSpc>
                <a:spcPct val="80000"/>
              </a:lnSpc>
            </a:pPr>
            <a:r>
              <a:rPr lang="ru-RU" altLang="ru-RU" sz="2800"/>
              <a:t>Объявление </a:t>
            </a:r>
            <a:r>
              <a:rPr lang="ru-RU" altLang="ru-RU" sz="2800" b="1" i="1"/>
              <a:t>локальной переменной</a:t>
            </a:r>
            <a:r>
              <a:rPr lang="ru-RU" altLang="ru-RU" sz="2800"/>
              <a:t> вызывает порождение своего экземпляра данной переменной для каждой нити. </a:t>
            </a:r>
          </a:p>
          <a:p>
            <a:pPr>
              <a:lnSpc>
                <a:spcPct val="80000"/>
              </a:lnSpc>
            </a:pPr>
            <a:r>
              <a:rPr lang="ru-RU" altLang="ru-RU" sz="2800"/>
              <a:t>Изменение нитью значения своей </a:t>
            </a:r>
            <a:r>
              <a:rPr lang="ru-RU" altLang="ru-RU" sz="2800" b="1" i="1"/>
              <a:t>локальной переменной</a:t>
            </a:r>
            <a:r>
              <a:rPr lang="ru-RU" altLang="ru-RU" sz="2800"/>
              <a:t> никак не влияет на значения этой же локальной переменной в других нитях.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187450" y="2349500"/>
            <a:ext cx="7956550" cy="2087563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altLang="ru-RU" sz="4400" i="1">
                <a:solidFill>
                  <a:schemeClr val="bg1"/>
                </a:solidFill>
              </a:rPr>
              <a:t>   	  </a:t>
            </a:r>
            <a:r>
              <a:rPr lang="en-US" altLang="ru-RU" sz="4400" i="1">
                <a:solidFill>
                  <a:schemeClr val="bg1"/>
                </a:solidFill>
              </a:rPr>
              <a:t>   </a:t>
            </a:r>
            <a:r>
              <a:rPr lang="ru-RU" altLang="ru-RU" sz="4400" i="1">
                <a:solidFill>
                  <a:schemeClr val="bg1"/>
                </a:solidFill>
              </a:rPr>
              <a:t>Программирование  	кластерных и </a:t>
            </a:r>
            <a:r>
              <a:rPr lang="en-US" altLang="ru-RU" sz="4400" i="1">
                <a:solidFill>
                  <a:schemeClr val="bg1"/>
                </a:solidFill>
              </a:rPr>
              <a:t>MPP </a:t>
            </a:r>
            <a:r>
              <a:rPr lang="ru-RU" altLang="ru-RU" sz="4400" i="1">
                <a:solidFill>
                  <a:schemeClr val="bg1"/>
                </a:solidFill>
              </a:rPr>
              <a:t>параллельных ВС          	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2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457200"/>
            <a:ext cx="8569325" cy="1027113"/>
          </a:xfrm>
        </p:spPr>
        <p:txBody>
          <a:bodyPr/>
          <a:lstStyle/>
          <a:p>
            <a:r>
              <a:rPr lang="ru-RU" altLang="ru-RU" sz="3600" i="1">
                <a:solidFill>
                  <a:schemeClr val="bg2"/>
                </a:solidFill>
              </a:rPr>
              <a:t>Параллельные ВС класса МКМД</a:t>
            </a:r>
            <a:br>
              <a:rPr lang="ru-RU" altLang="ru-RU" sz="3600" i="1">
                <a:solidFill>
                  <a:schemeClr val="bg2"/>
                </a:solidFill>
              </a:rPr>
            </a:br>
            <a:r>
              <a:rPr lang="ru-RU" altLang="ru-RU" sz="3200" i="1">
                <a:solidFill>
                  <a:schemeClr val="bg2"/>
                </a:solidFill>
              </a:rPr>
              <a:t>Кластерные и массивно-параллельные ВС</a:t>
            </a:r>
          </a:p>
        </p:txBody>
      </p:sp>
      <p:grpSp>
        <p:nvGrpSpPr>
          <p:cNvPr id="204803" name="Group 3"/>
          <p:cNvGrpSpPr>
            <a:grpSpLocks/>
          </p:cNvGrpSpPr>
          <p:nvPr/>
        </p:nvGrpSpPr>
        <p:grpSpPr bwMode="auto">
          <a:xfrm>
            <a:off x="1331913" y="2276475"/>
            <a:ext cx="6840537" cy="2782888"/>
            <a:chOff x="839" y="1389"/>
            <a:chExt cx="4309" cy="1753"/>
          </a:xfrm>
        </p:grpSpPr>
        <p:grpSp>
          <p:nvGrpSpPr>
            <p:cNvPr id="204804" name="Group 4"/>
            <p:cNvGrpSpPr>
              <a:grpSpLocks/>
            </p:cNvGrpSpPr>
            <p:nvPr/>
          </p:nvGrpSpPr>
          <p:grpSpPr bwMode="auto">
            <a:xfrm>
              <a:off x="884" y="1752"/>
              <a:ext cx="953" cy="1134"/>
              <a:chOff x="884" y="1480"/>
              <a:chExt cx="953" cy="1134"/>
            </a:xfrm>
          </p:grpSpPr>
          <p:sp>
            <p:nvSpPr>
              <p:cNvPr id="204805" name="Rectangle 5"/>
              <p:cNvSpPr>
                <a:spLocks noChangeArrowheads="1"/>
              </p:cNvSpPr>
              <p:nvPr/>
            </p:nvSpPr>
            <p:spPr bwMode="auto">
              <a:xfrm>
                <a:off x="884" y="1480"/>
                <a:ext cx="953" cy="816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04806" name="Text Box 6"/>
              <p:cNvSpPr txBox="1">
                <a:spLocks noChangeArrowheads="1"/>
              </p:cNvSpPr>
              <p:nvPr/>
            </p:nvSpPr>
            <p:spPr bwMode="auto">
              <a:xfrm>
                <a:off x="1020" y="1797"/>
                <a:ext cx="635" cy="288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ru-RU" altLang="ru-RU" sz="2400" b="1">
                    <a:solidFill>
                      <a:schemeClr val="tx1"/>
                    </a:solidFill>
                  </a:rPr>
                  <a:t>ВМ 1</a:t>
                </a:r>
                <a:endParaRPr lang="ru-RU" altLang="ru-RU">
                  <a:solidFill>
                    <a:schemeClr val="tx1"/>
                  </a:solidFill>
                </a:endParaRPr>
              </a:p>
            </p:txBody>
          </p:sp>
          <p:sp>
            <p:nvSpPr>
              <p:cNvPr id="204807" name="Line 7"/>
              <p:cNvSpPr>
                <a:spLocks noChangeShapeType="1"/>
              </p:cNvSpPr>
              <p:nvPr/>
            </p:nvSpPr>
            <p:spPr bwMode="auto">
              <a:xfrm>
                <a:off x="1383" y="2296"/>
                <a:ext cx="0" cy="318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 type="arrow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204808" name="Group 8"/>
            <p:cNvGrpSpPr>
              <a:grpSpLocks/>
            </p:cNvGrpSpPr>
            <p:nvPr/>
          </p:nvGrpSpPr>
          <p:grpSpPr bwMode="auto">
            <a:xfrm>
              <a:off x="2200" y="1752"/>
              <a:ext cx="953" cy="1134"/>
              <a:chOff x="884" y="1480"/>
              <a:chExt cx="953" cy="1134"/>
            </a:xfrm>
          </p:grpSpPr>
          <p:sp>
            <p:nvSpPr>
              <p:cNvPr id="204809" name="Rectangle 9"/>
              <p:cNvSpPr>
                <a:spLocks noChangeArrowheads="1"/>
              </p:cNvSpPr>
              <p:nvPr/>
            </p:nvSpPr>
            <p:spPr bwMode="auto">
              <a:xfrm>
                <a:off x="884" y="1480"/>
                <a:ext cx="953" cy="816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04810" name="Text Box 10"/>
              <p:cNvSpPr txBox="1">
                <a:spLocks noChangeArrowheads="1"/>
              </p:cNvSpPr>
              <p:nvPr/>
            </p:nvSpPr>
            <p:spPr bwMode="auto">
              <a:xfrm>
                <a:off x="1020" y="1797"/>
                <a:ext cx="635" cy="288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ru-RU" altLang="ru-RU" sz="2400" b="1">
                    <a:solidFill>
                      <a:schemeClr val="tx1"/>
                    </a:solidFill>
                  </a:rPr>
                  <a:t>ВМ 2</a:t>
                </a:r>
                <a:endParaRPr lang="ru-RU" altLang="ru-RU">
                  <a:solidFill>
                    <a:schemeClr val="tx1"/>
                  </a:solidFill>
                </a:endParaRPr>
              </a:p>
            </p:txBody>
          </p:sp>
          <p:sp>
            <p:nvSpPr>
              <p:cNvPr id="204811" name="Line 11"/>
              <p:cNvSpPr>
                <a:spLocks noChangeShapeType="1"/>
              </p:cNvSpPr>
              <p:nvPr/>
            </p:nvSpPr>
            <p:spPr bwMode="auto">
              <a:xfrm>
                <a:off x="1383" y="2296"/>
                <a:ext cx="0" cy="318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 type="arrow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204812" name="Group 12"/>
            <p:cNvGrpSpPr>
              <a:grpSpLocks/>
            </p:cNvGrpSpPr>
            <p:nvPr/>
          </p:nvGrpSpPr>
          <p:grpSpPr bwMode="auto">
            <a:xfrm>
              <a:off x="4150" y="1752"/>
              <a:ext cx="953" cy="1134"/>
              <a:chOff x="884" y="1480"/>
              <a:chExt cx="953" cy="1134"/>
            </a:xfrm>
          </p:grpSpPr>
          <p:sp>
            <p:nvSpPr>
              <p:cNvPr id="204813" name="Rectangle 13"/>
              <p:cNvSpPr>
                <a:spLocks noChangeArrowheads="1"/>
              </p:cNvSpPr>
              <p:nvPr/>
            </p:nvSpPr>
            <p:spPr bwMode="auto">
              <a:xfrm>
                <a:off x="884" y="1480"/>
                <a:ext cx="953" cy="816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04814" name="Text Box 14"/>
              <p:cNvSpPr txBox="1">
                <a:spLocks noChangeArrowheads="1"/>
              </p:cNvSpPr>
              <p:nvPr/>
            </p:nvSpPr>
            <p:spPr bwMode="auto">
              <a:xfrm>
                <a:off x="1020" y="1797"/>
                <a:ext cx="635" cy="288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ru-RU" altLang="ru-RU" sz="2400" b="1">
                    <a:solidFill>
                      <a:schemeClr val="tx1"/>
                    </a:solidFill>
                  </a:rPr>
                  <a:t>ВМ </a:t>
                </a:r>
                <a:r>
                  <a:rPr lang="en-US" altLang="ru-RU" sz="2400" b="1">
                    <a:solidFill>
                      <a:schemeClr val="tx1"/>
                    </a:solidFill>
                  </a:rPr>
                  <a:t>n</a:t>
                </a:r>
                <a:endParaRPr lang="ru-RU" altLang="ru-RU">
                  <a:solidFill>
                    <a:schemeClr val="tx1"/>
                  </a:solidFill>
                </a:endParaRPr>
              </a:p>
            </p:txBody>
          </p:sp>
          <p:sp>
            <p:nvSpPr>
              <p:cNvPr id="204815" name="Line 15"/>
              <p:cNvSpPr>
                <a:spLocks noChangeShapeType="1"/>
              </p:cNvSpPr>
              <p:nvPr/>
            </p:nvSpPr>
            <p:spPr bwMode="auto">
              <a:xfrm>
                <a:off x="1383" y="2296"/>
                <a:ext cx="0" cy="318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 type="arrow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04816" name="Text Box 16"/>
            <p:cNvSpPr txBox="1">
              <a:spLocks noChangeArrowheads="1"/>
            </p:cNvSpPr>
            <p:nvPr/>
          </p:nvSpPr>
          <p:spPr bwMode="auto">
            <a:xfrm>
              <a:off x="3334" y="1933"/>
              <a:ext cx="725" cy="3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ru-RU" altLang="ru-RU" sz="3200" b="1">
                  <a:solidFill>
                    <a:schemeClr val="tx1"/>
                  </a:solidFill>
                </a:rPr>
                <a:t>.  .  .</a:t>
              </a:r>
              <a:endParaRPr lang="ru-RU" altLang="ru-RU">
                <a:solidFill>
                  <a:schemeClr val="tx1"/>
                </a:solidFill>
              </a:endParaRPr>
            </a:p>
          </p:txBody>
        </p:sp>
        <p:grpSp>
          <p:nvGrpSpPr>
            <p:cNvPr id="204817" name="Group 17"/>
            <p:cNvGrpSpPr>
              <a:grpSpLocks/>
            </p:cNvGrpSpPr>
            <p:nvPr/>
          </p:nvGrpSpPr>
          <p:grpSpPr bwMode="auto">
            <a:xfrm>
              <a:off x="839" y="1389"/>
              <a:ext cx="998" cy="363"/>
              <a:chOff x="839" y="1117"/>
              <a:chExt cx="998" cy="363"/>
            </a:xfrm>
          </p:grpSpPr>
          <p:sp>
            <p:nvSpPr>
              <p:cNvPr id="204818" name="Rectangle 18"/>
              <p:cNvSpPr>
                <a:spLocks noChangeArrowheads="1"/>
              </p:cNvSpPr>
              <p:nvPr/>
            </p:nvSpPr>
            <p:spPr bwMode="auto">
              <a:xfrm>
                <a:off x="884" y="1117"/>
                <a:ext cx="953" cy="363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04819" name="Text Box 19"/>
              <p:cNvSpPr txBox="1">
                <a:spLocks noChangeArrowheads="1"/>
              </p:cNvSpPr>
              <p:nvPr/>
            </p:nvSpPr>
            <p:spPr bwMode="auto">
              <a:xfrm>
                <a:off x="839" y="1207"/>
                <a:ext cx="998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folHlink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ru-RU" altLang="ru-RU" b="1">
                    <a:solidFill>
                      <a:schemeClr val="tx1"/>
                    </a:solidFill>
                  </a:rPr>
                  <a:t>ОЗУ данных</a:t>
                </a:r>
                <a:endParaRPr lang="ru-RU" altLang="ru-RU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04820" name="Group 20"/>
            <p:cNvGrpSpPr>
              <a:grpSpLocks/>
            </p:cNvGrpSpPr>
            <p:nvPr/>
          </p:nvGrpSpPr>
          <p:grpSpPr bwMode="auto">
            <a:xfrm>
              <a:off x="2154" y="1389"/>
              <a:ext cx="998" cy="363"/>
              <a:chOff x="839" y="1117"/>
              <a:chExt cx="998" cy="363"/>
            </a:xfrm>
          </p:grpSpPr>
          <p:sp>
            <p:nvSpPr>
              <p:cNvPr id="204821" name="Rectangle 21"/>
              <p:cNvSpPr>
                <a:spLocks noChangeArrowheads="1"/>
              </p:cNvSpPr>
              <p:nvPr/>
            </p:nvSpPr>
            <p:spPr bwMode="auto">
              <a:xfrm>
                <a:off x="884" y="1117"/>
                <a:ext cx="953" cy="363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04822" name="Text Box 22"/>
              <p:cNvSpPr txBox="1">
                <a:spLocks noChangeArrowheads="1"/>
              </p:cNvSpPr>
              <p:nvPr/>
            </p:nvSpPr>
            <p:spPr bwMode="auto">
              <a:xfrm>
                <a:off x="839" y="1207"/>
                <a:ext cx="998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folHlink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ru-RU" altLang="ru-RU" b="1">
                    <a:solidFill>
                      <a:schemeClr val="tx1"/>
                    </a:solidFill>
                  </a:rPr>
                  <a:t>ОЗУ данных</a:t>
                </a:r>
                <a:endParaRPr lang="ru-RU" altLang="ru-RU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04823" name="Group 23"/>
            <p:cNvGrpSpPr>
              <a:grpSpLocks/>
            </p:cNvGrpSpPr>
            <p:nvPr/>
          </p:nvGrpSpPr>
          <p:grpSpPr bwMode="auto">
            <a:xfrm>
              <a:off x="4105" y="1389"/>
              <a:ext cx="998" cy="363"/>
              <a:chOff x="839" y="1117"/>
              <a:chExt cx="998" cy="363"/>
            </a:xfrm>
          </p:grpSpPr>
          <p:sp>
            <p:nvSpPr>
              <p:cNvPr id="204824" name="Rectangle 24"/>
              <p:cNvSpPr>
                <a:spLocks noChangeArrowheads="1"/>
              </p:cNvSpPr>
              <p:nvPr/>
            </p:nvSpPr>
            <p:spPr bwMode="auto">
              <a:xfrm>
                <a:off x="884" y="1117"/>
                <a:ext cx="953" cy="363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04825" name="Text Box 25"/>
              <p:cNvSpPr txBox="1">
                <a:spLocks noChangeArrowheads="1"/>
              </p:cNvSpPr>
              <p:nvPr/>
            </p:nvSpPr>
            <p:spPr bwMode="auto">
              <a:xfrm>
                <a:off x="839" y="1207"/>
                <a:ext cx="998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folHlink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ru-RU" altLang="ru-RU" b="1">
                    <a:solidFill>
                      <a:schemeClr val="tx1"/>
                    </a:solidFill>
                  </a:rPr>
                  <a:t>ОЗУ данных</a:t>
                </a:r>
                <a:endParaRPr lang="ru-RU" altLang="ru-RU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04826" name="Text Box 26"/>
            <p:cNvSpPr txBox="1">
              <a:spLocks noChangeArrowheads="1"/>
            </p:cNvSpPr>
            <p:nvPr/>
          </p:nvSpPr>
          <p:spPr bwMode="auto">
            <a:xfrm>
              <a:off x="884" y="2886"/>
              <a:ext cx="4264" cy="256"/>
            </a:xfrm>
            <a:prstGeom prst="rect">
              <a:avLst/>
            </a:prstGeom>
            <a:solidFill>
              <a:schemeClr val="fol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altLang="ru-RU" sz="2000" b="1">
                  <a:solidFill>
                    <a:schemeClr val="tx1"/>
                  </a:solidFill>
                </a:rPr>
                <a:t>Коммутирующая среда</a:t>
              </a:r>
            </a:p>
          </p:txBody>
        </p:sp>
      </p:grp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435975" cy="1371600"/>
          </a:xfrm>
        </p:spPr>
        <p:txBody>
          <a:bodyPr/>
          <a:lstStyle/>
          <a:p>
            <a:r>
              <a:rPr lang="ru-RU" altLang="ru-RU" sz="3600" i="1">
                <a:solidFill>
                  <a:schemeClr val="bg2"/>
                </a:solidFill>
              </a:rPr>
              <a:t>Программирование параллельных ВС Кластеры и </a:t>
            </a:r>
            <a:r>
              <a:rPr lang="en-US" altLang="ru-RU" sz="3600" i="1">
                <a:solidFill>
                  <a:schemeClr val="bg2"/>
                </a:solidFill>
              </a:rPr>
              <a:t>MPP</a:t>
            </a:r>
            <a:endParaRPr lang="ru-RU" altLang="ru-RU" sz="3600" i="1">
              <a:solidFill>
                <a:schemeClr val="bg2"/>
              </a:solidFill>
            </a:endParaRPr>
          </a:p>
        </p:txBody>
      </p:sp>
      <p:sp>
        <p:nvSpPr>
          <p:cNvPr id="2058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981200"/>
            <a:ext cx="8229600" cy="4471988"/>
          </a:xfrm>
        </p:spPr>
        <p:txBody>
          <a:bodyPr/>
          <a:lstStyle/>
          <a:p>
            <a:r>
              <a:rPr lang="ru-RU" altLang="ru-RU" sz="2800"/>
              <a:t>Программирование кластерных и </a:t>
            </a:r>
            <a:r>
              <a:rPr lang="en-US" altLang="ru-RU" sz="2800"/>
              <a:t>MPP </a:t>
            </a:r>
            <a:r>
              <a:rPr lang="ru-RU" altLang="ru-RU" sz="2800"/>
              <a:t>параллельных ВС осуществляется в рамках модели </a:t>
            </a:r>
            <a:r>
              <a:rPr lang="ru-RU" altLang="ru-RU" sz="2800" b="1" i="1"/>
              <a:t>передачи сообщений.</a:t>
            </a:r>
          </a:p>
          <a:p>
            <a:r>
              <a:rPr lang="ru-RU" altLang="ru-RU" sz="2800" b="1" i="1"/>
              <a:t>Инструментальные средства: </a:t>
            </a:r>
            <a:r>
              <a:rPr lang="ru-RU" altLang="ru-RU" sz="2800"/>
              <a:t> MPI, PVM, BSPlib. </a:t>
            </a:r>
          </a:p>
          <a:p>
            <a:r>
              <a:rPr lang="ru-RU" altLang="ru-RU" sz="2800"/>
              <a:t>Стандартом, использующимся при разработке программ, основанных на передаче сообщений, является стандарт </a:t>
            </a:r>
            <a:r>
              <a:rPr lang="ru-RU" altLang="ru-RU" sz="2800" b="1" i="1"/>
              <a:t>MPI</a:t>
            </a:r>
            <a:r>
              <a:rPr lang="ru-RU" altLang="ru-RU" sz="2800"/>
              <a:t> (</a:t>
            </a:r>
            <a:r>
              <a:rPr lang="ru-RU" altLang="ru-RU" sz="2800" b="1" i="1"/>
              <a:t>Message Passing Interface</a:t>
            </a:r>
            <a:r>
              <a:rPr lang="ru-RU" altLang="ru-RU" sz="2800"/>
              <a:t> – Взаимодействие через передачу сообщений). 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5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435975" cy="1243013"/>
          </a:xfrm>
        </p:spPr>
        <p:txBody>
          <a:bodyPr/>
          <a:lstStyle/>
          <a:p>
            <a:r>
              <a:rPr lang="ru-RU" altLang="ru-RU" sz="3600" i="1">
                <a:solidFill>
                  <a:schemeClr val="bg2"/>
                </a:solidFill>
              </a:rPr>
              <a:t>Программирование параллельных ВС</a:t>
            </a:r>
            <a:br>
              <a:rPr lang="ru-RU" altLang="ru-RU" sz="3600" i="1">
                <a:solidFill>
                  <a:schemeClr val="bg2"/>
                </a:solidFill>
              </a:rPr>
            </a:br>
            <a:r>
              <a:rPr lang="en-US" altLang="ru-RU" sz="3600" b="1" i="1">
                <a:solidFill>
                  <a:schemeClr val="bg2"/>
                </a:solidFill>
              </a:rPr>
              <a:t>MPI</a:t>
            </a:r>
            <a:endParaRPr lang="ru-RU" altLang="ru-RU" sz="3600" b="1" i="1">
              <a:solidFill>
                <a:schemeClr val="bg2"/>
              </a:solidFill>
            </a:endParaRPr>
          </a:p>
        </p:txBody>
      </p:sp>
      <p:sp>
        <p:nvSpPr>
          <p:cNvPr id="2068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773238"/>
            <a:ext cx="8229600" cy="4679950"/>
          </a:xfrm>
        </p:spPr>
        <p:txBody>
          <a:bodyPr/>
          <a:lstStyle/>
          <a:p>
            <a:r>
              <a:rPr lang="ru-RU" altLang="ru-RU" sz="2800"/>
              <a:t>При запуске </a:t>
            </a:r>
            <a:r>
              <a:rPr lang="en-US" altLang="ru-RU" sz="2800"/>
              <a:t>MPI</a:t>
            </a:r>
            <a:r>
              <a:rPr lang="ru-RU" altLang="ru-RU" sz="2800"/>
              <a:t>-программы создается несколько </a:t>
            </a:r>
            <a:r>
              <a:rPr lang="ru-RU" altLang="ru-RU" sz="2800" b="1" i="1"/>
              <a:t>ветвей</a:t>
            </a:r>
            <a:r>
              <a:rPr lang="ru-RU" altLang="ru-RU" sz="2800"/>
              <a:t>;</a:t>
            </a:r>
          </a:p>
          <a:p>
            <a:r>
              <a:rPr lang="ru-RU" altLang="ru-RU" sz="2800"/>
              <a:t>Все ветви программы запускаются загрузчиком одновременно как процессы;</a:t>
            </a:r>
          </a:p>
          <a:p>
            <a:r>
              <a:rPr lang="ru-RU" altLang="ru-RU" sz="2800"/>
              <a:t>Ветви объединяются в </a:t>
            </a:r>
            <a:r>
              <a:rPr lang="ru-RU" altLang="ru-RU" sz="2800" b="1" i="1"/>
              <a:t>группы</a:t>
            </a:r>
            <a:r>
              <a:rPr lang="ru-RU" altLang="ru-RU" sz="2800"/>
              <a:t> - это некое множество взаимодействующих ветвей;</a:t>
            </a:r>
          </a:p>
          <a:p>
            <a:r>
              <a:rPr lang="ru-RU" altLang="ru-RU" sz="2800"/>
              <a:t>Каждой группе в соответствие ставится </a:t>
            </a:r>
            <a:r>
              <a:rPr lang="ru-RU" altLang="ru-RU" sz="2800" b="1" i="1"/>
              <a:t>область связи</a:t>
            </a:r>
            <a:r>
              <a:rPr lang="ru-RU" altLang="ru-RU" sz="2800"/>
              <a:t>;</a:t>
            </a:r>
          </a:p>
          <a:p>
            <a:r>
              <a:rPr lang="ru-RU" altLang="ru-RU" sz="2800"/>
              <a:t>Каждой области связи в соответствие ставится </a:t>
            </a:r>
            <a:r>
              <a:rPr lang="ru-RU" altLang="ru-RU" sz="2800" b="1" i="1"/>
              <a:t>коммуникатор</a:t>
            </a:r>
            <a:r>
              <a:rPr lang="ru-RU" altLang="ru-RU" sz="2800"/>
              <a:t>. 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435975" cy="1243013"/>
          </a:xfrm>
        </p:spPr>
        <p:txBody>
          <a:bodyPr/>
          <a:lstStyle/>
          <a:p>
            <a:r>
              <a:rPr lang="ru-RU" altLang="ru-RU" sz="3600" i="1">
                <a:solidFill>
                  <a:schemeClr val="bg2"/>
                </a:solidFill>
              </a:rPr>
              <a:t>Программирование параллельных ВС</a:t>
            </a:r>
            <a:br>
              <a:rPr lang="ru-RU" altLang="ru-RU" sz="3600" i="1">
                <a:solidFill>
                  <a:schemeClr val="bg2"/>
                </a:solidFill>
              </a:rPr>
            </a:br>
            <a:r>
              <a:rPr lang="en-US" altLang="ru-RU" sz="3600" b="1" i="1">
                <a:solidFill>
                  <a:schemeClr val="bg2"/>
                </a:solidFill>
              </a:rPr>
              <a:t>MPI</a:t>
            </a:r>
            <a:endParaRPr lang="ru-RU" altLang="ru-RU" sz="3600" b="1" i="1">
              <a:solidFill>
                <a:schemeClr val="bg2"/>
              </a:solidFill>
            </a:endParaRPr>
          </a:p>
        </p:txBody>
      </p:sp>
      <p:sp>
        <p:nvSpPr>
          <p:cNvPr id="2078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773238"/>
            <a:ext cx="8229600" cy="467995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ru-RU" altLang="ru-RU" sz="2800"/>
              <a:t>Библиотека MPI состоит примерно из 130 функций, в число которых входят:</a:t>
            </a:r>
          </a:p>
          <a:p>
            <a:r>
              <a:rPr lang="ru-RU" altLang="ru-RU" sz="2800"/>
              <a:t>функции инициализации и закрытия MPI-процессов;</a:t>
            </a:r>
          </a:p>
          <a:p>
            <a:r>
              <a:rPr lang="ru-RU" altLang="ru-RU" sz="2800"/>
              <a:t>функции, реализующие коммуникационные операции типа точка-точка;</a:t>
            </a:r>
          </a:p>
          <a:p>
            <a:r>
              <a:rPr lang="ru-RU" altLang="ru-RU" sz="2800"/>
              <a:t>функции, реализующие коллективные операции;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668338"/>
          </a:xfrm>
        </p:spPr>
        <p:txBody>
          <a:bodyPr/>
          <a:lstStyle/>
          <a:p>
            <a:r>
              <a:rPr lang="ru-RU" altLang="ru-RU" sz="3200" i="1">
                <a:solidFill>
                  <a:schemeClr val="bg2"/>
                </a:solidFill>
              </a:rPr>
              <a:t>МКОД – Конвейерные ПВС</a:t>
            </a:r>
          </a:p>
        </p:txBody>
      </p:sp>
      <p:sp>
        <p:nvSpPr>
          <p:cNvPr id="80899" name="Line 3"/>
          <p:cNvSpPr>
            <a:spLocks noChangeShapeType="1"/>
          </p:cNvSpPr>
          <p:nvPr/>
        </p:nvSpPr>
        <p:spPr bwMode="auto">
          <a:xfrm>
            <a:off x="611188" y="4005263"/>
            <a:ext cx="936625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arrow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0900" name="Rectangle 4"/>
          <p:cNvSpPr>
            <a:spLocks noChangeArrowheads="1"/>
          </p:cNvSpPr>
          <p:nvPr/>
        </p:nvSpPr>
        <p:spPr bwMode="auto">
          <a:xfrm>
            <a:off x="1533525" y="3357563"/>
            <a:ext cx="1439863" cy="1296987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80901" name="Text Box 5"/>
          <p:cNvSpPr txBox="1">
            <a:spLocks noChangeArrowheads="1"/>
          </p:cNvSpPr>
          <p:nvPr/>
        </p:nvSpPr>
        <p:spPr bwMode="auto">
          <a:xfrm>
            <a:off x="1749425" y="3789363"/>
            <a:ext cx="9366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400">
                <a:solidFill>
                  <a:schemeClr val="tx1"/>
                </a:solidFill>
              </a:rPr>
              <a:t>ВМ1</a:t>
            </a:r>
          </a:p>
        </p:txBody>
      </p:sp>
      <p:sp>
        <p:nvSpPr>
          <p:cNvPr id="80902" name="Line 6"/>
          <p:cNvSpPr>
            <a:spLocks noChangeShapeType="1"/>
          </p:cNvSpPr>
          <p:nvPr/>
        </p:nvSpPr>
        <p:spPr bwMode="auto">
          <a:xfrm>
            <a:off x="2987675" y="4005263"/>
            <a:ext cx="936625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arrow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0903" name="Text Box 7"/>
          <p:cNvSpPr txBox="1">
            <a:spLocks noChangeArrowheads="1"/>
          </p:cNvSpPr>
          <p:nvPr/>
        </p:nvSpPr>
        <p:spPr bwMode="auto">
          <a:xfrm>
            <a:off x="3132138" y="3429000"/>
            <a:ext cx="6477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ru-RU" sz="2000" b="1">
                <a:solidFill>
                  <a:schemeClr val="tx1"/>
                </a:solidFill>
              </a:rPr>
              <a:t>D’</a:t>
            </a:r>
            <a:endParaRPr lang="ru-RU" altLang="ru-RU" sz="2000" b="1">
              <a:solidFill>
                <a:schemeClr val="tx1"/>
              </a:solidFill>
            </a:endParaRPr>
          </a:p>
        </p:txBody>
      </p:sp>
      <p:sp>
        <p:nvSpPr>
          <p:cNvPr id="80904" name="Line 8"/>
          <p:cNvSpPr>
            <a:spLocks noChangeShapeType="1"/>
          </p:cNvSpPr>
          <p:nvPr/>
        </p:nvSpPr>
        <p:spPr bwMode="auto">
          <a:xfrm>
            <a:off x="2268538" y="2708275"/>
            <a:ext cx="0" cy="649288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arrow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0905" name="Text Box 9"/>
          <p:cNvSpPr txBox="1">
            <a:spLocks noChangeArrowheads="1"/>
          </p:cNvSpPr>
          <p:nvPr/>
        </p:nvSpPr>
        <p:spPr bwMode="auto">
          <a:xfrm>
            <a:off x="2411413" y="2708275"/>
            <a:ext cx="6477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ru-RU" sz="2000" b="1">
                <a:solidFill>
                  <a:schemeClr val="tx1"/>
                </a:solidFill>
              </a:rPr>
              <a:t>I 1</a:t>
            </a:r>
            <a:endParaRPr lang="ru-RU" altLang="ru-RU" sz="2000" b="1">
              <a:solidFill>
                <a:schemeClr val="tx1"/>
              </a:solidFill>
            </a:endParaRPr>
          </a:p>
        </p:txBody>
      </p:sp>
      <p:sp>
        <p:nvSpPr>
          <p:cNvPr id="80906" name="Text Box 10"/>
          <p:cNvSpPr txBox="1">
            <a:spLocks noChangeArrowheads="1"/>
          </p:cNvSpPr>
          <p:nvPr/>
        </p:nvSpPr>
        <p:spPr bwMode="auto">
          <a:xfrm>
            <a:off x="755650" y="3429000"/>
            <a:ext cx="6477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ru-RU" sz="2000" b="1">
                <a:solidFill>
                  <a:schemeClr val="tx1"/>
                </a:solidFill>
              </a:rPr>
              <a:t>D</a:t>
            </a:r>
            <a:endParaRPr lang="ru-RU" altLang="ru-RU" sz="2000" b="1">
              <a:solidFill>
                <a:schemeClr val="tx1"/>
              </a:solidFill>
            </a:endParaRPr>
          </a:p>
        </p:txBody>
      </p:sp>
      <p:grpSp>
        <p:nvGrpSpPr>
          <p:cNvPr id="80907" name="Group 11"/>
          <p:cNvGrpSpPr>
            <a:grpSpLocks/>
          </p:cNvGrpSpPr>
          <p:nvPr/>
        </p:nvGrpSpPr>
        <p:grpSpPr bwMode="auto">
          <a:xfrm>
            <a:off x="3924300" y="3357563"/>
            <a:ext cx="1439863" cy="1296987"/>
            <a:chOff x="966" y="2115"/>
            <a:chExt cx="907" cy="817"/>
          </a:xfrm>
        </p:grpSpPr>
        <p:sp>
          <p:nvSpPr>
            <p:cNvPr id="80908" name="Rectangle 12"/>
            <p:cNvSpPr>
              <a:spLocks noChangeArrowheads="1"/>
            </p:cNvSpPr>
            <p:nvPr/>
          </p:nvSpPr>
          <p:spPr bwMode="auto">
            <a:xfrm>
              <a:off x="966" y="2115"/>
              <a:ext cx="907" cy="817"/>
            </a:xfrm>
            <a:prstGeom prst="rect">
              <a:avLst/>
            </a:prstGeom>
            <a:solidFill>
              <a:schemeClr val="fol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0909" name="Text Box 13"/>
            <p:cNvSpPr txBox="1">
              <a:spLocks noChangeArrowheads="1"/>
            </p:cNvSpPr>
            <p:nvPr/>
          </p:nvSpPr>
          <p:spPr bwMode="auto">
            <a:xfrm>
              <a:off x="1102" y="2387"/>
              <a:ext cx="590" cy="288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altLang="ru-RU" sz="2400">
                  <a:solidFill>
                    <a:schemeClr val="tx1"/>
                  </a:solidFill>
                </a:rPr>
                <a:t>ВМ1</a:t>
              </a:r>
            </a:p>
          </p:txBody>
        </p:sp>
      </p:grpSp>
      <p:sp>
        <p:nvSpPr>
          <p:cNvPr id="80910" name="Line 14"/>
          <p:cNvSpPr>
            <a:spLocks noChangeShapeType="1"/>
          </p:cNvSpPr>
          <p:nvPr/>
        </p:nvSpPr>
        <p:spPr bwMode="auto">
          <a:xfrm>
            <a:off x="5378450" y="4005263"/>
            <a:ext cx="936625" cy="0"/>
          </a:xfrm>
          <a:prstGeom prst="line">
            <a:avLst/>
          </a:prstGeom>
          <a:noFill/>
          <a:ln w="25400">
            <a:solidFill>
              <a:schemeClr val="tx1"/>
            </a:solidFill>
            <a:prstDash val="dash"/>
            <a:round/>
            <a:headEnd/>
            <a:tailEnd type="arrow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0911" name="Text Box 15"/>
          <p:cNvSpPr txBox="1">
            <a:spLocks noChangeArrowheads="1"/>
          </p:cNvSpPr>
          <p:nvPr/>
        </p:nvSpPr>
        <p:spPr bwMode="auto">
          <a:xfrm>
            <a:off x="5522913" y="3429000"/>
            <a:ext cx="6477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ru-RU" sz="2000" b="1">
                <a:solidFill>
                  <a:schemeClr val="tx1"/>
                </a:solidFill>
              </a:rPr>
              <a:t>D”</a:t>
            </a:r>
            <a:endParaRPr lang="ru-RU" altLang="ru-RU" sz="2000" b="1">
              <a:solidFill>
                <a:schemeClr val="tx1"/>
              </a:solidFill>
            </a:endParaRPr>
          </a:p>
        </p:txBody>
      </p:sp>
      <p:sp>
        <p:nvSpPr>
          <p:cNvPr id="80912" name="Line 16"/>
          <p:cNvSpPr>
            <a:spLocks noChangeShapeType="1"/>
          </p:cNvSpPr>
          <p:nvPr/>
        </p:nvSpPr>
        <p:spPr bwMode="auto">
          <a:xfrm>
            <a:off x="4659313" y="2708275"/>
            <a:ext cx="0" cy="649288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arrow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0913" name="Text Box 17"/>
          <p:cNvSpPr txBox="1">
            <a:spLocks noChangeArrowheads="1"/>
          </p:cNvSpPr>
          <p:nvPr/>
        </p:nvSpPr>
        <p:spPr bwMode="auto">
          <a:xfrm>
            <a:off x="4802188" y="2708275"/>
            <a:ext cx="6477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ru-RU" sz="2000" b="1">
                <a:solidFill>
                  <a:schemeClr val="tx1"/>
                </a:solidFill>
              </a:rPr>
              <a:t>I 2</a:t>
            </a:r>
            <a:endParaRPr lang="ru-RU" altLang="ru-RU" sz="2000" b="1">
              <a:solidFill>
                <a:schemeClr val="tx1"/>
              </a:solidFill>
            </a:endParaRPr>
          </a:p>
        </p:txBody>
      </p:sp>
      <p:grpSp>
        <p:nvGrpSpPr>
          <p:cNvPr id="80914" name="Group 18"/>
          <p:cNvGrpSpPr>
            <a:grpSpLocks/>
          </p:cNvGrpSpPr>
          <p:nvPr/>
        </p:nvGrpSpPr>
        <p:grpSpPr bwMode="auto">
          <a:xfrm>
            <a:off x="6300788" y="3284538"/>
            <a:ext cx="1439862" cy="1296987"/>
            <a:chOff x="966" y="2115"/>
            <a:chExt cx="907" cy="817"/>
          </a:xfrm>
        </p:grpSpPr>
        <p:sp>
          <p:nvSpPr>
            <p:cNvPr id="80915" name="Rectangle 19"/>
            <p:cNvSpPr>
              <a:spLocks noChangeArrowheads="1"/>
            </p:cNvSpPr>
            <p:nvPr/>
          </p:nvSpPr>
          <p:spPr bwMode="auto">
            <a:xfrm>
              <a:off x="966" y="2115"/>
              <a:ext cx="907" cy="817"/>
            </a:xfrm>
            <a:prstGeom prst="rect">
              <a:avLst/>
            </a:prstGeom>
            <a:solidFill>
              <a:schemeClr val="fol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0916" name="Text Box 20"/>
            <p:cNvSpPr txBox="1">
              <a:spLocks noChangeArrowheads="1"/>
            </p:cNvSpPr>
            <p:nvPr/>
          </p:nvSpPr>
          <p:spPr bwMode="auto">
            <a:xfrm>
              <a:off x="1102" y="2387"/>
              <a:ext cx="590" cy="288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altLang="ru-RU" sz="2400">
                  <a:solidFill>
                    <a:schemeClr val="tx1"/>
                  </a:solidFill>
                </a:rPr>
                <a:t>ВМ</a:t>
              </a:r>
              <a:r>
                <a:rPr lang="en-US" altLang="ru-RU" sz="2400">
                  <a:solidFill>
                    <a:schemeClr val="tx1"/>
                  </a:solidFill>
                </a:rPr>
                <a:t> n </a:t>
              </a:r>
              <a:endParaRPr lang="ru-RU" altLang="ru-RU" sz="2400">
                <a:solidFill>
                  <a:schemeClr val="tx1"/>
                </a:solidFill>
              </a:endParaRPr>
            </a:p>
          </p:txBody>
        </p:sp>
      </p:grpSp>
      <p:sp>
        <p:nvSpPr>
          <p:cNvPr id="80917" name="Line 21"/>
          <p:cNvSpPr>
            <a:spLocks noChangeShapeType="1"/>
          </p:cNvSpPr>
          <p:nvPr/>
        </p:nvSpPr>
        <p:spPr bwMode="auto">
          <a:xfrm>
            <a:off x="7754938" y="3933825"/>
            <a:ext cx="936625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arrow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0918" name="Text Box 22"/>
          <p:cNvSpPr txBox="1">
            <a:spLocks noChangeArrowheads="1"/>
          </p:cNvSpPr>
          <p:nvPr/>
        </p:nvSpPr>
        <p:spPr bwMode="auto">
          <a:xfrm>
            <a:off x="7899400" y="3357563"/>
            <a:ext cx="6477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ru-RU" sz="2000" b="1">
                <a:solidFill>
                  <a:schemeClr val="tx1"/>
                </a:solidFill>
              </a:rPr>
              <a:t>R</a:t>
            </a:r>
            <a:endParaRPr lang="ru-RU" altLang="ru-RU" sz="2000" b="1">
              <a:solidFill>
                <a:schemeClr val="tx1"/>
              </a:solidFill>
            </a:endParaRPr>
          </a:p>
        </p:txBody>
      </p:sp>
      <p:sp>
        <p:nvSpPr>
          <p:cNvPr id="80919" name="Line 23"/>
          <p:cNvSpPr>
            <a:spLocks noChangeShapeType="1"/>
          </p:cNvSpPr>
          <p:nvPr/>
        </p:nvSpPr>
        <p:spPr bwMode="auto">
          <a:xfrm>
            <a:off x="7035800" y="2636838"/>
            <a:ext cx="0" cy="64928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arrow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0920" name="Text Box 24"/>
          <p:cNvSpPr txBox="1">
            <a:spLocks noChangeArrowheads="1"/>
          </p:cNvSpPr>
          <p:nvPr/>
        </p:nvSpPr>
        <p:spPr bwMode="auto">
          <a:xfrm>
            <a:off x="7178675" y="2636838"/>
            <a:ext cx="6477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ru-RU" sz="2000" b="1">
                <a:solidFill>
                  <a:schemeClr val="tx1"/>
                </a:solidFill>
              </a:rPr>
              <a:t>I n</a:t>
            </a:r>
            <a:endParaRPr lang="ru-RU" altLang="ru-RU" sz="2000" b="1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435975" cy="1243013"/>
          </a:xfrm>
        </p:spPr>
        <p:txBody>
          <a:bodyPr/>
          <a:lstStyle/>
          <a:p>
            <a:r>
              <a:rPr lang="ru-RU" altLang="ru-RU" sz="3600" i="1">
                <a:solidFill>
                  <a:schemeClr val="bg2"/>
                </a:solidFill>
              </a:rPr>
              <a:t>Программирование параллельных ВС</a:t>
            </a:r>
            <a:br>
              <a:rPr lang="ru-RU" altLang="ru-RU" sz="3600" i="1">
                <a:solidFill>
                  <a:schemeClr val="bg2"/>
                </a:solidFill>
              </a:rPr>
            </a:br>
            <a:r>
              <a:rPr lang="en-US" altLang="ru-RU" sz="3600" b="1" i="1">
                <a:solidFill>
                  <a:schemeClr val="bg2"/>
                </a:solidFill>
              </a:rPr>
              <a:t>MPI</a:t>
            </a:r>
            <a:endParaRPr lang="ru-RU" altLang="ru-RU" sz="3600" b="1" i="1">
              <a:solidFill>
                <a:schemeClr val="bg2"/>
              </a:solidFill>
            </a:endParaRPr>
          </a:p>
        </p:txBody>
      </p:sp>
      <p:sp>
        <p:nvSpPr>
          <p:cNvPr id="208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773238"/>
            <a:ext cx="8229600" cy="467995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ru-RU" altLang="ru-RU" sz="2800"/>
              <a:t>Библиотека MPI состоит примерно из 130 функций, в число которых входят:</a:t>
            </a:r>
          </a:p>
          <a:p>
            <a:r>
              <a:rPr lang="ru-RU" altLang="ru-RU" sz="2800"/>
              <a:t>функции для работы с группами процессов и коммуникаторами;</a:t>
            </a:r>
          </a:p>
          <a:p>
            <a:r>
              <a:rPr lang="ru-RU" altLang="ru-RU" sz="2800"/>
              <a:t>функции для работы со структурами данных;</a:t>
            </a:r>
          </a:p>
          <a:p>
            <a:r>
              <a:rPr lang="ru-RU" altLang="ru-RU" sz="2800"/>
              <a:t>функции формирования топологии процессов.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435975" cy="1243013"/>
          </a:xfrm>
        </p:spPr>
        <p:txBody>
          <a:bodyPr/>
          <a:lstStyle/>
          <a:p>
            <a:r>
              <a:rPr lang="en-US" altLang="ru-RU" sz="3600" b="1" i="1">
                <a:solidFill>
                  <a:schemeClr val="bg2"/>
                </a:solidFill>
              </a:rPr>
              <a:t>MPI</a:t>
            </a:r>
            <a:r>
              <a:rPr lang="ru-RU" altLang="ru-RU" sz="3600" b="1" i="1">
                <a:solidFill>
                  <a:schemeClr val="bg2"/>
                </a:solidFill>
              </a:rPr>
              <a:t> </a:t>
            </a:r>
            <a:r>
              <a:rPr lang="ru-RU" altLang="ru-RU" sz="3200" b="1" i="1">
                <a:solidFill>
                  <a:schemeClr val="bg2"/>
                </a:solidFill>
              </a:rPr>
              <a:t>- </a:t>
            </a:r>
            <a:r>
              <a:rPr lang="ru-RU" altLang="ru-RU" sz="3200" i="1">
                <a:solidFill>
                  <a:schemeClr val="bg2"/>
                </a:solidFill>
              </a:rPr>
              <a:t>Функции инициализации и завершения</a:t>
            </a:r>
            <a:endParaRPr lang="ru-RU" altLang="ru-RU" sz="3200" b="1" i="1">
              <a:solidFill>
                <a:schemeClr val="bg2"/>
              </a:solidFill>
            </a:endParaRPr>
          </a:p>
        </p:txBody>
      </p:sp>
      <p:sp>
        <p:nvSpPr>
          <p:cNvPr id="2099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773238"/>
            <a:ext cx="8229600" cy="467995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ru-RU" sz="2800" b="1"/>
              <a:t>int MPI_Init( int* argc, char*** argv) </a:t>
            </a:r>
            <a:endParaRPr lang="ru-RU" altLang="ru-RU" sz="2800"/>
          </a:p>
          <a:p>
            <a:r>
              <a:rPr lang="ru-RU" altLang="ru-RU" sz="2400"/>
              <a:t>Инициализация параллельной части приложения. Все MPI-процедуры могут быть вызваны только после вызова </a:t>
            </a:r>
            <a:r>
              <a:rPr lang="ru-RU" altLang="ru-RU" sz="2400" i="1"/>
              <a:t>MPI_Init</a:t>
            </a:r>
            <a:r>
              <a:rPr lang="ru-RU" altLang="ru-RU" sz="2400"/>
              <a:t>. Возвращает: в случае успешного выполнения - </a:t>
            </a:r>
            <a:r>
              <a:rPr lang="ru-RU" altLang="ru-RU" sz="2400" i="1"/>
              <a:t>MPI_SUCCESS</a:t>
            </a:r>
            <a:r>
              <a:rPr lang="ru-RU" altLang="ru-RU" sz="2400"/>
              <a:t>, иначе - код ошибки. </a:t>
            </a:r>
            <a:endParaRPr lang="ru-RU" altLang="ru-RU" sz="2400" b="1"/>
          </a:p>
          <a:p>
            <a:pPr>
              <a:buFont typeface="Wingdings" panose="05000000000000000000" pitchFamily="2" charset="2"/>
              <a:buNone/>
            </a:pPr>
            <a:r>
              <a:rPr lang="ru-RU" altLang="ru-RU" sz="2800" b="1"/>
              <a:t>int MPI_Finalize( void ) 	</a:t>
            </a:r>
            <a:endParaRPr lang="ru-RU" altLang="ru-RU" sz="2800"/>
          </a:p>
          <a:p>
            <a:r>
              <a:rPr lang="ru-RU" altLang="ru-RU" sz="2400"/>
              <a:t>MPI_Finalize - завершение параллельной части приложения. Все последующие обращения к любым MPI-процедурам, в том числе к MPI_Init, запрещены.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9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435975" cy="668338"/>
          </a:xfrm>
        </p:spPr>
        <p:txBody>
          <a:bodyPr/>
          <a:lstStyle/>
          <a:p>
            <a:r>
              <a:rPr lang="en-US" altLang="ru-RU" sz="3600" b="1" i="1">
                <a:solidFill>
                  <a:schemeClr val="bg2"/>
                </a:solidFill>
              </a:rPr>
              <a:t>MPI</a:t>
            </a:r>
            <a:r>
              <a:rPr lang="ru-RU" altLang="ru-RU" sz="3600" b="1" i="1">
                <a:solidFill>
                  <a:schemeClr val="bg2"/>
                </a:solidFill>
              </a:rPr>
              <a:t> – </a:t>
            </a:r>
            <a:r>
              <a:rPr lang="ru-RU" altLang="ru-RU" sz="3200" i="1">
                <a:solidFill>
                  <a:schemeClr val="bg2"/>
                </a:solidFill>
              </a:rPr>
              <a:t>информационные функции</a:t>
            </a:r>
            <a:endParaRPr lang="ru-RU" altLang="ru-RU" sz="3600" b="1" i="1">
              <a:solidFill>
                <a:schemeClr val="bg2"/>
              </a:solidFill>
            </a:endParaRPr>
          </a:p>
        </p:txBody>
      </p:sp>
      <p:sp>
        <p:nvSpPr>
          <p:cNvPr id="2109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341438"/>
            <a:ext cx="8497887" cy="467995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ru-RU" sz="2800" b="1"/>
              <a:t>int MPI_Comm_size(MPI_Comm comm, int* size) </a:t>
            </a:r>
            <a:endParaRPr lang="ru-RU" altLang="ru-RU" sz="2800"/>
          </a:p>
          <a:p>
            <a:r>
              <a:rPr lang="ru-RU" altLang="ru-RU" sz="2400"/>
              <a:t>Определение общего числа параллельных процессов в группе </a:t>
            </a:r>
            <a:r>
              <a:rPr lang="ru-RU" altLang="ru-RU" sz="2400" i="1"/>
              <a:t>comm</a:t>
            </a:r>
            <a:r>
              <a:rPr lang="ru-RU" altLang="ru-RU" sz="2400"/>
              <a:t>. </a:t>
            </a:r>
            <a:endParaRPr lang="ru-RU" altLang="ru-RU" sz="2400" i="1"/>
          </a:p>
          <a:p>
            <a:pPr lvl="1"/>
            <a:r>
              <a:rPr lang="ru-RU" altLang="ru-RU" sz="2400" i="1"/>
              <a:t>comm</a:t>
            </a:r>
            <a:r>
              <a:rPr lang="ru-RU" altLang="ru-RU" sz="2400"/>
              <a:t> - идентификатор группы </a:t>
            </a:r>
          </a:p>
          <a:p>
            <a:pPr lvl="1"/>
            <a:r>
              <a:rPr lang="ru-RU" altLang="ru-RU" sz="2400"/>
              <a:t>OUT </a:t>
            </a:r>
            <a:r>
              <a:rPr lang="ru-RU" altLang="ru-RU" sz="2400" i="1"/>
              <a:t>size</a:t>
            </a:r>
            <a:r>
              <a:rPr lang="ru-RU" altLang="ru-RU" sz="2400"/>
              <a:t> - размер группы</a:t>
            </a:r>
            <a:r>
              <a:rPr lang="ru-RU" altLang="ru-RU" sz="2000"/>
              <a:t> </a:t>
            </a:r>
            <a:endParaRPr lang="en-US" altLang="ru-RU" sz="2000" b="1"/>
          </a:p>
          <a:p>
            <a:pPr>
              <a:buFont typeface="Wingdings" panose="05000000000000000000" pitchFamily="2" charset="2"/>
              <a:buNone/>
            </a:pPr>
            <a:r>
              <a:rPr lang="en-US" altLang="ru-RU" sz="2800" b="1"/>
              <a:t>int MPI_Comm_rank(MPI_comm comm, int* rank) </a:t>
            </a:r>
            <a:endParaRPr lang="ru-RU" altLang="ru-RU" sz="2800"/>
          </a:p>
          <a:p>
            <a:r>
              <a:rPr lang="ru-RU" altLang="ru-RU" sz="2400"/>
              <a:t>Определение номера процесса в группе </a:t>
            </a:r>
            <a:r>
              <a:rPr lang="ru-RU" altLang="ru-RU" sz="2400" i="1"/>
              <a:t>comm</a:t>
            </a:r>
            <a:r>
              <a:rPr lang="ru-RU" altLang="ru-RU" sz="2400"/>
              <a:t>. Значение, возвращаемое по адресу </a:t>
            </a:r>
            <a:r>
              <a:rPr lang="ru-RU" altLang="ru-RU" sz="2400" i="1"/>
              <a:t>&amp;rank</a:t>
            </a:r>
            <a:r>
              <a:rPr lang="ru-RU" altLang="ru-RU" sz="2400"/>
              <a:t>, лежит в диапазоне от 0 до </a:t>
            </a:r>
            <a:r>
              <a:rPr lang="ru-RU" altLang="ru-RU" sz="2400" i="1"/>
              <a:t>size_of_group-1</a:t>
            </a:r>
            <a:r>
              <a:rPr lang="ru-RU" altLang="ru-RU" sz="2400"/>
              <a:t>. 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9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435975" cy="668338"/>
          </a:xfrm>
        </p:spPr>
        <p:txBody>
          <a:bodyPr/>
          <a:lstStyle/>
          <a:p>
            <a:r>
              <a:rPr lang="en-US" altLang="ru-RU" sz="3600" b="1" i="1">
                <a:solidFill>
                  <a:schemeClr val="bg2"/>
                </a:solidFill>
              </a:rPr>
              <a:t>MPI</a:t>
            </a:r>
            <a:r>
              <a:rPr lang="ru-RU" altLang="ru-RU" sz="3600" b="1" i="1">
                <a:solidFill>
                  <a:schemeClr val="bg2"/>
                </a:solidFill>
              </a:rPr>
              <a:t> –</a:t>
            </a:r>
            <a:r>
              <a:rPr lang="ru-RU" altLang="ru-RU" sz="3200" i="1">
                <a:solidFill>
                  <a:schemeClr val="bg2"/>
                </a:solidFill>
              </a:rPr>
              <a:t>функции обмена «точка-точка»</a:t>
            </a:r>
            <a:endParaRPr lang="ru-RU" altLang="ru-RU" sz="3600" b="1" i="1">
              <a:solidFill>
                <a:schemeClr val="bg2"/>
              </a:solidFill>
            </a:endParaRPr>
          </a:p>
        </p:txBody>
      </p:sp>
      <p:sp>
        <p:nvSpPr>
          <p:cNvPr id="2119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341438"/>
            <a:ext cx="8497887" cy="467995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ru-RU" sz="2800" b="1"/>
              <a:t>int MPI_Send(void* buf, int count, MPI_Datatype datatype, int dest, int msgtag, MPI_Comm comm) </a:t>
            </a:r>
            <a:endParaRPr lang="ru-RU" altLang="ru-RU" sz="2800"/>
          </a:p>
          <a:p>
            <a:pPr>
              <a:buFont typeface="Wingdings" panose="05000000000000000000" pitchFamily="2" charset="2"/>
              <a:buNone/>
            </a:pPr>
            <a:r>
              <a:rPr lang="ru-RU" altLang="ru-RU" sz="2400"/>
              <a:t>Блокирующая посылка сообщения.</a:t>
            </a:r>
            <a:endParaRPr lang="ru-RU" altLang="ru-RU" sz="2400" i="1"/>
          </a:p>
          <a:p>
            <a:r>
              <a:rPr lang="ru-RU" altLang="ru-RU" sz="2400" i="1"/>
              <a:t>buf</a:t>
            </a:r>
            <a:r>
              <a:rPr lang="ru-RU" altLang="ru-RU" sz="2400"/>
              <a:t> - адрес начала буфера посылки сообщения </a:t>
            </a:r>
            <a:endParaRPr lang="ru-RU" altLang="ru-RU" sz="2400" i="1"/>
          </a:p>
          <a:p>
            <a:r>
              <a:rPr lang="ru-RU" altLang="ru-RU" sz="2400" i="1"/>
              <a:t>count</a:t>
            </a:r>
            <a:r>
              <a:rPr lang="ru-RU" altLang="ru-RU" sz="2400"/>
              <a:t> - число передаваемых элементов в сообщении </a:t>
            </a:r>
            <a:endParaRPr lang="ru-RU" altLang="ru-RU" sz="2400" i="1"/>
          </a:p>
          <a:p>
            <a:r>
              <a:rPr lang="ru-RU" altLang="ru-RU" sz="2400" i="1"/>
              <a:t>datatype</a:t>
            </a:r>
            <a:r>
              <a:rPr lang="ru-RU" altLang="ru-RU" sz="2400"/>
              <a:t> - тип передаваемых элементов </a:t>
            </a:r>
            <a:endParaRPr lang="ru-RU" altLang="ru-RU" sz="2400" i="1"/>
          </a:p>
          <a:p>
            <a:r>
              <a:rPr lang="ru-RU" altLang="ru-RU" sz="2400" i="1"/>
              <a:t>dest</a:t>
            </a:r>
            <a:r>
              <a:rPr lang="ru-RU" altLang="ru-RU" sz="2400"/>
              <a:t> - номер процесса-получателя </a:t>
            </a:r>
            <a:endParaRPr lang="ru-RU" altLang="ru-RU" sz="2400" i="1"/>
          </a:p>
          <a:p>
            <a:r>
              <a:rPr lang="ru-RU" altLang="ru-RU" sz="2400" i="1"/>
              <a:t>msgtag</a:t>
            </a:r>
            <a:r>
              <a:rPr lang="ru-RU" altLang="ru-RU" sz="2400"/>
              <a:t> - идентификатор сообщения </a:t>
            </a:r>
            <a:endParaRPr lang="ru-RU" altLang="ru-RU" sz="2400" i="1"/>
          </a:p>
          <a:p>
            <a:r>
              <a:rPr lang="ru-RU" altLang="ru-RU" sz="2400" i="1"/>
              <a:t>comm</a:t>
            </a:r>
            <a:r>
              <a:rPr lang="ru-RU" altLang="ru-RU" sz="2400"/>
              <a:t> - идентификатор группы 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435975" cy="668338"/>
          </a:xfrm>
        </p:spPr>
        <p:txBody>
          <a:bodyPr/>
          <a:lstStyle/>
          <a:p>
            <a:r>
              <a:rPr lang="en-US" altLang="ru-RU" sz="3600" b="1" i="1">
                <a:solidFill>
                  <a:schemeClr val="bg2"/>
                </a:solidFill>
              </a:rPr>
              <a:t>MPI</a:t>
            </a:r>
            <a:r>
              <a:rPr lang="ru-RU" altLang="ru-RU" sz="3600" b="1" i="1">
                <a:solidFill>
                  <a:schemeClr val="bg2"/>
                </a:solidFill>
              </a:rPr>
              <a:t> –</a:t>
            </a:r>
            <a:r>
              <a:rPr lang="ru-RU" altLang="ru-RU" sz="3200" i="1">
                <a:solidFill>
                  <a:schemeClr val="bg2"/>
                </a:solidFill>
              </a:rPr>
              <a:t>функции обмена «точка-точка»</a:t>
            </a:r>
            <a:endParaRPr lang="ru-RU" altLang="ru-RU" sz="3600" b="1" i="1">
              <a:solidFill>
                <a:schemeClr val="bg2"/>
              </a:solidFill>
            </a:endParaRPr>
          </a:p>
        </p:txBody>
      </p:sp>
      <p:sp>
        <p:nvSpPr>
          <p:cNvPr id="2129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125538"/>
            <a:ext cx="8497887" cy="532765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ru-RU" sz="2800" b="1"/>
              <a:t>int MPI_Recv(void* buf, int count, MPI_Datatype datatype, int source, int msgtag, MPI_comm comm, MPI_Status *status)</a:t>
            </a:r>
            <a:endParaRPr lang="ru-RU" altLang="ru-RU" sz="2800"/>
          </a:p>
          <a:p>
            <a:pPr>
              <a:buFont typeface="Wingdings" panose="05000000000000000000" pitchFamily="2" charset="2"/>
              <a:buNone/>
            </a:pPr>
            <a:r>
              <a:rPr lang="ru-RU" altLang="ru-RU" sz="2400"/>
              <a:t>Прием</a:t>
            </a:r>
            <a:r>
              <a:rPr lang="en-US" altLang="ru-RU" sz="2400"/>
              <a:t> </a:t>
            </a:r>
            <a:r>
              <a:rPr lang="ru-RU" altLang="ru-RU" sz="2400"/>
              <a:t>сообщения.</a:t>
            </a:r>
          </a:p>
          <a:p>
            <a:r>
              <a:rPr lang="ru-RU" altLang="ru-RU" sz="2400"/>
              <a:t>OUT </a:t>
            </a:r>
            <a:r>
              <a:rPr lang="ru-RU" altLang="ru-RU" sz="2400" i="1"/>
              <a:t>buf</a:t>
            </a:r>
            <a:r>
              <a:rPr lang="ru-RU" altLang="ru-RU" sz="2400"/>
              <a:t> - адрес начала буфера приема сообщения </a:t>
            </a:r>
            <a:endParaRPr lang="ru-RU" altLang="ru-RU" sz="2400" i="1"/>
          </a:p>
          <a:p>
            <a:r>
              <a:rPr lang="ru-RU" altLang="ru-RU" sz="2400" i="1"/>
              <a:t>count</a:t>
            </a:r>
            <a:r>
              <a:rPr lang="ru-RU" altLang="ru-RU" sz="2400"/>
              <a:t> - максимальное число элементов в принимаемом сообщении </a:t>
            </a:r>
            <a:endParaRPr lang="ru-RU" altLang="ru-RU" sz="2400" i="1"/>
          </a:p>
          <a:p>
            <a:r>
              <a:rPr lang="ru-RU" altLang="ru-RU" sz="2400" i="1"/>
              <a:t>datatype</a:t>
            </a:r>
            <a:r>
              <a:rPr lang="ru-RU" altLang="ru-RU" sz="2400"/>
              <a:t> - тип элементов принимаемого сообщения </a:t>
            </a:r>
            <a:endParaRPr lang="ru-RU" altLang="ru-RU" sz="2400" i="1"/>
          </a:p>
          <a:p>
            <a:r>
              <a:rPr lang="ru-RU" altLang="ru-RU" sz="2400" i="1"/>
              <a:t>source</a:t>
            </a:r>
            <a:r>
              <a:rPr lang="ru-RU" altLang="ru-RU" sz="2400"/>
              <a:t> - номер процесса-отправителя </a:t>
            </a:r>
            <a:endParaRPr lang="ru-RU" altLang="ru-RU" sz="2400" i="1"/>
          </a:p>
          <a:p>
            <a:r>
              <a:rPr lang="ru-RU" altLang="ru-RU" sz="2400" i="1"/>
              <a:t>msgtag</a:t>
            </a:r>
            <a:r>
              <a:rPr lang="ru-RU" altLang="ru-RU" sz="2400"/>
              <a:t> - идентификатор принимаемого сообщения </a:t>
            </a:r>
            <a:endParaRPr lang="ru-RU" altLang="ru-RU" sz="2400" i="1"/>
          </a:p>
          <a:p>
            <a:r>
              <a:rPr lang="ru-RU" altLang="ru-RU" sz="2400" i="1"/>
              <a:t>comm</a:t>
            </a:r>
            <a:r>
              <a:rPr lang="ru-RU" altLang="ru-RU" sz="2400"/>
              <a:t> - идентификатор группы </a:t>
            </a:r>
          </a:p>
          <a:p>
            <a:r>
              <a:rPr lang="ru-RU" altLang="ru-RU" sz="2400" i="1"/>
              <a:t>status</a:t>
            </a:r>
            <a:r>
              <a:rPr lang="ru-RU" altLang="ru-RU" sz="2400"/>
              <a:t> - параметры принятого сообщения</a:t>
            </a:r>
            <a:r>
              <a:rPr lang="ru-RU" altLang="ru-RU" sz="2800"/>
              <a:t> 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435975" cy="668338"/>
          </a:xfrm>
        </p:spPr>
        <p:txBody>
          <a:bodyPr/>
          <a:lstStyle/>
          <a:p>
            <a:r>
              <a:rPr lang="en-US" altLang="ru-RU" sz="3200" b="1" i="1">
                <a:solidFill>
                  <a:schemeClr val="bg2"/>
                </a:solidFill>
              </a:rPr>
              <a:t>MPI</a:t>
            </a:r>
            <a:r>
              <a:rPr lang="ru-RU" altLang="ru-RU" sz="3200" b="1" i="1">
                <a:solidFill>
                  <a:schemeClr val="bg2"/>
                </a:solidFill>
              </a:rPr>
              <a:t> – </a:t>
            </a:r>
            <a:r>
              <a:rPr lang="ru-RU" altLang="ru-RU" sz="2800" i="1">
                <a:solidFill>
                  <a:schemeClr val="bg2"/>
                </a:solidFill>
              </a:rPr>
              <a:t>аргументы – «джокеры» функций обмена «точка-точка»</a:t>
            </a:r>
            <a:endParaRPr lang="ru-RU" altLang="ru-RU" sz="3200" b="1" i="1">
              <a:solidFill>
                <a:schemeClr val="bg2"/>
              </a:solidFill>
            </a:endParaRPr>
          </a:p>
        </p:txBody>
      </p:sp>
      <p:sp>
        <p:nvSpPr>
          <p:cNvPr id="2140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773238"/>
            <a:ext cx="8497887" cy="467995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ru-RU" altLang="ru-RU" sz="2800" b="1" i="1"/>
              <a:t>MPI_ANY_SOURCE</a:t>
            </a:r>
            <a:r>
              <a:rPr lang="ru-RU" altLang="ru-RU" sz="2800"/>
              <a:t> – заменяет аргумент «номер передающего процесса»; признак того, что подходит сообщение от любого процесса. </a:t>
            </a:r>
          </a:p>
          <a:p>
            <a:pPr>
              <a:buFont typeface="Wingdings" panose="05000000000000000000" pitchFamily="2" charset="2"/>
              <a:buNone/>
            </a:pPr>
            <a:r>
              <a:rPr lang="ru-RU" altLang="ru-RU" sz="2800" b="1" i="1"/>
              <a:t>MPI_ANY_TAG</a:t>
            </a:r>
            <a:r>
              <a:rPr lang="ru-RU" altLang="ru-RU" sz="2800"/>
              <a:t> – заменяет аргумент «идентификатор сообщения»; признак того, что подходит сообщение с любым идентификатором. </a:t>
            </a: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4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187450" y="2349500"/>
            <a:ext cx="7956550" cy="2087563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altLang="ru-RU" sz="4400" i="1">
                <a:solidFill>
                  <a:schemeClr val="bg1"/>
                </a:solidFill>
              </a:rPr>
              <a:t>   	  </a:t>
            </a:r>
            <a:r>
              <a:rPr lang="en-US" altLang="ru-RU" sz="4400" i="1">
                <a:solidFill>
                  <a:schemeClr val="bg1"/>
                </a:solidFill>
              </a:rPr>
              <a:t>   </a:t>
            </a:r>
            <a:r>
              <a:rPr lang="ru-RU" altLang="ru-RU" sz="4400" i="1">
                <a:solidFill>
                  <a:schemeClr val="bg1"/>
                </a:solidFill>
              </a:rPr>
              <a:t>Программирование  	кластерных и </a:t>
            </a:r>
            <a:r>
              <a:rPr lang="en-US" altLang="ru-RU" sz="4400" i="1">
                <a:solidFill>
                  <a:schemeClr val="bg1"/>
                </a:solidFill>
              </a:rPr>
              <a:t>MPP </a:t>
            </a:r>
            <a:r>
              <a:rPr lang="ru-RU" altLang="ru-RU" sz="4400" i="1">
                <a:solidFill>
                  <a:schemeClr val="bg1"/>
                </a:solidFill>
              </a:rPr>
              <a:t>параллельных ВС          	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066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457200"/>
            <a:ext cx="8569325" cy="1027113"/>
          </a:xfrm>
        </p:spPr>
        <p:txBody>
          <a:bodyPr/>
          <a:lstStyle/>
          <a:p>
            <a:r>
              <a:rPr lang="ru-RU" altLang="ru-RU" sz="3600" i="1">
                <a:solidFill>
                  <a:schemeClr val="bg2"/>
                </a:solidFill>
              </a:rPr>
              <a:t>Параллельные ВС класса МКМД</a:t>
            </a:r>
            <a:br>
              <a:rPr lang="ru-RU" altLang="ru-RU" sz="3600" i="1">
                <a:solidFill>
                  <a:schemeClr val="bg2"/>
                </a:solidFill>
              </a:rPr>
            </a:br>
            <a:r>
              <a:rPr lang="ru-RU" altLang="ru-RU" sz="3200" i="1">
                <a:solidFill>
                  <a:schemeClr val="bg2"/>
                </a:solidFill>
              </a:rPr>
              <a:t>Кластерные и массивно-параллельные ВС</a:t>
            </a:r>
          </a:p>
        </p:txBody>
      </p:sp>
      <p:grpSp>
        <p:nvGrpSpPr>
          <p:cNvPr id="216067" name="Group 3"/>
          <p:cNvGrpSpPr>
            <a:grpSpLocks/>
          </p:cNvGrpSpPr>
          <p:nvPr/>
        </p:nvGrpSpPr>
        <p:grpSpPr bwMode="auto">
          <a:xfrm>
            <a:off x="1331913" y="2276475"/>
            <a:ext cx="6840537" cy="2782888"/>
            <a:chOff x="839" y="1389"/>
            <a:chExt cx="4309" cy="1753"/>
          </a:xfrm>
        </p:grpSpPr>
        <p:grpSp>
          <p:nvGrpSpPr>
            <p:cNvPr id="216068" name="Group 4"/>
            <p:cNvGrpSpPr>
              <a:grpSpLocks/>
            </p:cNvGrpSpPr>
            <p:nvPr/>
          </p:nvGrpSpPr>
          <p:grpSpPr bwMode="auto">
            <a:xfrm>
              <a:off x="884" y="1752"/>
              <a:ext cx="953" cy="1134"/>
              <a:chOff x="884" y="1480"/>
              <a:chExt cx="953" cy="1134"/>
            </a:xfrm>
          </p:grpSpPr>
          <p:sp>
            <p:nvSpPr>
              <p:cNvPr id="216069" name="Rectangle 5"/>
              <p:cNvSpPr>
                <a:spLocks noChangeArrowheads="1"/>
              </p:cNvSpPr>
              <p:nvPr/>
            </p:nvSpPr>
            <p:spPr bwMode="auto">
              <a:xfrm>
                <a:off x="884" y="1480"/>
                <a:ext cx="953" cy="816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16070" name="Text Box 6"/>
              <p:cNvSpPr txBox="1">
                <a:spLocks noChangeArrowheads="1"/>
              </p:cNvSpPr>
              <p:nvPr/>
            </p:nvSpPr>
            <p:spPr bwMode="auto">
              <a:xfrm>
                <a:off x="1020" y="1797"/>
                <a:ext cx="635" cy="288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ru-RU" altLang="ru-RU" sz="2400" b="1">
                    <a:solidFill>
                      <a:schemeClr val="tx1"/>
                    </a:solidFill>
                  </a:rPr>
                  <a:t>ВМ 1</a:t>
                </a:r>
                <a:endParaRPr lang="ru-RU" altLang="ru-RU">
                  <a:solidFill>
                    <a:schemeClr val="tx1"/>
                  </a:solidFill>
                </a:endParaRPr>
              </a:p>
            </p:txBody>
          </p:sp>
          <p:sp>
            <p:nvSpPr>
              <p:cNvPr id="216071" name="Line 7"/>
              <p:cNvSpPr>
                <a:spLocks noChangeShapeType="1"/>
              </p:cNvSpPr>
              <p:nvPr/>
            </p:nvSpPr>
            <p:spPr bwMode="auto">
              <a:xfrm>
                <a:off x="1383" y="2296"/>
                <a:ext cx="0" cy="318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 type="arrow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216072" name="Group 8"/>
            <p:cNvGrpSpPr>
              <a:grpSpLocks/>
            </p:cNvGrpSpPr>
            <p:nvPr/>
          </p:nvGrpSpPr>
          <p:grpSpPr bwMode="auto">
            <a:xfrm>
              <a:off x="2200" y="1752"/>
              <a:ext cx="953" cy="1134"/>
              <a:chOff x="884" y="1480"/>
              <a:chExt cx="953" cy="1134"/>
            </a:xfrm>
          </p:grpSpPr>
          <p:sp>
            <p:nvSpPr>
              <p:cNvPr id="216073" name="Rectangle 9"/>
              <p:cNvSpPr>
                <a:spLocks noChangeArrowheads="1"/>
              </p:cNvSpPr>
              <p:nvPr/>
            </p:nvSpPr>
            <p:spPr bwMode="auto">
              <a:xfrm>
                <a:off x="884" y="1480"/>
                <a:ext cx="953" cy="816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16074" name="Text Box 10"/>
              <p:cNvSpPr txBox="1">
                <a:spLocks noChangeArrowheads="1"/>
              </p:cNvSpPr>
              <p:nvPr/>
            </p:nvSpPr>
            <p:spPr bwMode="auto">
              <a:xfrm>
                <a:off x="1020" y="1797"/>
                <a:ext cx="635" cy="288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ru-RU" altLang="ru-RU" sz="2400" b="1">
                    <a:solidFill>
                      <a:schemeClr val="tx1"/>
                    </a:solidFill>
                  </a:rPr>
                  <a:t>ВМ 2</a:t>
                </a:r>
                <a:endParaRPr lang="ru-RU" altLang="ru-RU">
                  <a:solidFill>
                    <a:schemeClr val="tx1"/>
                  </a:solidFill>
                </a:endParaRPr>
              </a:p>
            </p:txBody>
          </p:sp>
          <p:sp>
            <p:nvSpPr>
              <p:cNvPr id="216075" name="Line 11"/>
              <p:cNvSpPr>
                <a:spLocks noChangeShapeType="1"/>
              </p:cNvSpPr>
              <p:nvPr/>
            </p:nvSpPr>
            <p:spPr bwMode="auto">
              <a:xfrm>
                <a:off x="1383" y="2296"/>
                <a:ext cx="0" cy="318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 type="arrow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216076" name="Group 12"/>
            <p:cNvGrpSpPr>
              <a:grpSpLocks/>
            </p:cNvGrpSpPr>
            <p:nvPr/>
          </p:nvGrpSpPr>
          <p:grpSpPr bwMode="auto">
            <a:xfrm>
              <a:off x="4150" y="1752"/>
              <a:ext cx="953" cy="1134"/>
              <a:chOff x="884" y="1480"/>
              <a:chExt cx="953" cy="1134"/>
            </a:xfrm>
          </p:grpSpPr>
          <p:sp>
            <p:nvSpPr>
              <p:cNvPr id="216077" name="Rectangle 13"/>
              <p:cNvSpPr>
                <a:spLocks noChangeArrowheads="1"/>
              </p:cNvSpPr>
              <p:nvPr/>
            </p:nvSpPr>
            <p:spPr bwMode="auto">
              <a:xfrm>
                <a:off x="884" y="1480"/>
                <a:ext cx="953" cy="816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16078" name="Text Box 14"/>
              <p:cNvSpPr txBox="1">
                <a:spLocks noChangeArrowheads="1"/>
              </p:cNvSpPr>
              <p:nvPr/>
            </p:nvSpPr>
            <p:spPr bwMode="auto">
              <a:xfrm>
                <a:off x="1020" y="1797"/>
                <a:ext cx="635" cy="288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ru-RU" altLang="ru-RU" sz="2400" b="1">
                    <a:solidFill>
                      <a:schemeClr val="tx1"/>
                    </a:solidFill>
                  </a:rPr>
                  <a:t>ВМ </a:t>
                </a:r>
                <a:r>
                  <a:rPr lang="en-US" altLang="ru-RU" sz="2400" b="1">
                    <a:solidFill>
                      <a:schemeClr val="tx1"/>
                    </a:solidFill>
                  </a:rPr>
                  <a:t>n</a:t>
                </a:r>
                <a:endParaRPr lang="ru-RU" altLang="ru-RU">
                  <a:solidFill>
                    <a:schemeClr val="tx1"/>
                  </a:solidFill>
                </a:endParaRPr>
              </a:p>
            </p:txBody>
          </p:sp>
          <p:sp>
            <p:nvSpPr>
              <p:cNvPr id="216079" name="Line 15"/>
              <p:cNvSpPr>
                <a:spLocks noChangeShapeType="1"/>
              </p:cNvSpPr>
              <p:nvPr/>
            </p:nvSpPr>
            <p:spPr bwMode="auto">
              <a:xfrm>
                <a:off x="1383" y="2296"/>
                <a:ext cx="0" cy="318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 type="arrow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16080" name="Text Box 16"/>
            <p:cNvSpPr txBox="1">
              <a:spLocks noChangeArrowheads="1"/>
            </p:cNvSpPr>
            <p:nvPr/>
          </p:nvSpPr>
          <p:spPr bwMode="auto">
            <a:xfrm>
              <a:off x="3334" y="1933"/>
              <a:ext cx="725" cy="3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ru-RU" altLang="ru-RU" sz="3200" b="1">
                  <a:solidFill>
                    <a:schemeClr val="tx1"/>
                  </a:solidFill>
                </a:rPr>
                <a:t>.  .  .</a:t>
              </a:r>
              <a:endParaRPr lang="ru-RU" altLang="ru-RU">
                <a:solidFill>
                  <a:schemeClr val="tx1"/>
                </a:solidFill>
              </a:endParaRPr>
            </a:p>
          </p:txBody>
        </p:sp>
        <p:grpSp>
          <p:nvGrpSpPr>
            <p:cNvPr id="216081" name="Group 17"/>
            <p:cNvGrpSpPr>
              <a:grpSpLocks/>
            </p:cNvGrpSpPr>
            <p:nvPr/>
          </p:nvGrpSpPr>
          <p:grpSpPr bwMode="auto">
            <a:xfrm>
              <a:off x="839" y="1389"/>
              <a:ext cx="998" cy="363"/>
              <a:chOff x="839" y="1117"/>
              <a:chExt cx="998" cy="363"/>
            </a:xfrm>
          </p:grpSpPr>
          <p:sp>
            <p:nvSpPr>
              <p:cNvPr id="216082" name="Rectangle 18"/>
              <p:cNvSpPr>
                <a:spLocks noChangeArrowheads="1"/>
              </p:cNvSpPr>
              <p:nvPr/>
            </p:nvSpPr>
            <p:spPr bwMode="auto">
              <a:xfrm>
                <a:off x="884" y="1117"/>
                <a:ext cx="953" cy="363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16083" name="Text Box 19"/>
              <p:cNvSpPr txBox="1">
                <a:spLocks noChangeArrowheads="1"/>
              </p:cNvSpPr>
              <p:nvPr/>
            </p:nvSpPr>
            <p:spPr bwMode="auto">
              <a:xfrm>
                <a:off x="839" y="1207"/>
                <a:ext cx="998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folHlink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ru-RU" altLang="ru-RU" b="1">
                    <a:solidFill>
                      <a:schemeClr val="tx1"/>
                    </a:solidFill>
                  </a:rPr>
                  <a:t>ОЗУ данных</a:t>
                </a:r>
                <a:endParaRPr lang="ru-RU" altLang="ru-RU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16084" name="Group 20"/>
            <p:cNvGrpSpPr>
              <a:grpSpLocks/>
            </p:cNvGrpSpPr>
            <p:nvPr/>
          </p:nvGrpSpPr>
          <p:grpSpPr bwMode="auto">
            <a:xfrm>
              <a:off x="2154" y="1389"/>
              <a:ext cx="998" cy="363"/>
              <a:chOff x="839" y="1117"/>
              <a:chExt cx="998" cy="363"/>
            </a:xfrm>
          </p:grpSpPr>
          <p:sp>
            <p:nvSpPr>
              <p:cNvPr id="216085" name="Rectangle 21"/>
              <p:cNvSpPr>
                <a:spLocks noChangeArrowheads="1"/>
              </p:cNvSpPr>
              <p:nvPr/>
            </p:nvSpPr>
            <p:spPr bwMode="auto">
              <a:xfrm>
                <a:off x="884" y="1117"/>
                <a:ext cx="953" cy="363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16086" name="Text Box 22"/>
              <p:cNvSpPr txBox="1">
                <a:spLocks noChangeArrowheads="1"/>
              </p:cNvSpPr>
              <p:nvPr/>
            </p:nvSpPr>
            <p:spPr bwMode="auto">
              <a:xfrm>
                <a:off x="839" y="1207"/>
                <a:ext cx="998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folHlink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ru-RU" altLang="ru-RU" b="1">
                    <a:solidFill>
                      <a:schemeClr val="tx1"/>
                    </a:solidFill>
                  </a:rPr>
                  <a:t>ОЗУ данных</a:t>
                </a:r>
                <a:endParaRPr lang="ru-RU" altLang="ru-RU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16087" name="Group 23"/>
            <p:cNvGrpSpPr>
              <a:grpSpLocks/>
            </p:cNvGrpSpPr>
            <p:nvPr/>
          </p:nvGrpSpPr>
          <p:grpSpPr bwMode="auto">
            <a:xfrm>
              <a:off x="4105" y="1389"/>
              <a:ext cx="998" cy="363"/>
              <a:chOff x="839" y="1117"/>
              <a:chExt cx="998" cy="363"/>
            </a:xfrm>
          </p:grpSpPr>
          <p:sp>
            <p:nvSpPr>
              <p:cNvPr id="216088" name="Rectangle 24"/>
              <p:cNvSpPr>
                <a:spLocks noChangeArrowheads="1"/>
              </p:cNvSpPr>
              <p:nvPr/>
            </p:nvSpPr>
            <p:spPr bwMode="auto">
              <a:xfrm>
                <a:off x="884" y="1117"/>
                <a:ext cx="953" cy="363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16089" name="Text Box 25"/>
              <p:cNvSpPr txBox="1">
                <a:spLocks noChangeArrowheads="1"/>
              </p:cNvSpPr>
              <p:nvPr/>
            </p:nvSpPr>
            <p:spPr bwMode="auto">
              <a:xfrm>
                <a:off x="839" y="1207"/>
                <a:ext cx="998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folHlink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ru-RU" altLang="ru-RU" b="1">
                    <a:solidFill>
                      <a:schemeClr val="tx1"/>
                    </a:solidFill>
                  </a:rPr>
                  <a:t>ОЗУ данных</a:t>
                </a:r>
                <a:endParaRPr lang="ru-RU" altLang="ru-RU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16090" name="Text Box 26"/>
            <p:cNvSpPr txBox="1">
              <a:spLocks noChangeArrowheads="1"/>
            </p:cNvSpPr>
            <p:nvPr/>
          </p:nvSpPr>
          <p:spPr bwMode="auto">
            <a:xfrm>
              <a:off x="884" y="2886"/>
              <a:ext cx="4264" cy="256"/>
            </a:xfrm>
            <a:prstGeom prst="rect">
              <a:avLst/>
            </a:prstGeom>
            <a:solidFill>
              <a:schemeClr val="fol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altLang="ru-RU" sz="2000" b="1">
                  <a:solidFill>
                    <a:schemeClr val="tx1"/>
                  </a:solidFill>
                </a:rPr>
                <a:t>Коммутирующая среда</a:t>
              </a:r>
            </a:p>
          </p:txBody>
        </p:sp>
      </p:grp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0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435975" cy="1243013"/>
          </a:xfrm>
        </p:spPr>
        <p:txBody>
          <a:bodyPr/>
          <a:lstStyle/>
          <a:p>
            <a:r>
              <a:rPr lang="ru-RU" altLang="ru-RU" sz="3600" i="1">
                <a:solidFill>
                  <a:schemeClr val="bg2"/>
                </a:solidFill>
              </a:rPr>
              <a:t>Программирование параллельных ВС</a:t>
            </a:r>
            <a:br>
              <a:rPr lang="ru-RU" altLang="ru-RU" sz="3600" i="1">
                <a:solidFill>
                  <a:schemeClr val="bg2"/>
                </a:solidFill>
              </a:rPr>
            </a:br>
            <a:r>
              <a:rPr lang="en-US" altLang="ru-RU" sz="3600" b="1" i="1">
                <a:solidFill>
                  <a:schemeClr val="bg2"/>
                </a:solidFill>
              </a:rPr>
              <a:t>MPI</a:t>
            </a:r>
            <a:endParaRPr lang="ru-RU" altLang="ru-RU" sz="3600" b="1" i="1">
              <a:solidFill>
                <a:schemeClr val="bg2"/>
              </a:solidFill>
            </a:endParaRPr>
          </a:p>
        </p:txBody>
      </p:sp>
      <p:sp>
        <p:nvSpPr>
          <p:cNvPr id="2170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773238"/>
            <a:ext cx="8229600" cy="467995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ru-RU" altLang="ru-RU" sz="2800"/>
              <a:t>Библиотека MPI состоит примерно из 130 функций, в число которых входят:</a:t>
            </a:r>
          </a:p>
          <a:p>
            <a:r>
              <a:rPr lang="ru-RU" altLang="ru-RU" sz="2800"/>
              <a:t>функции инициализации и закрытия MPI-процессов;</a:t>
            </a:r>
          </a:p>
          <a:p>
            <a:r>
              <a:rPr lang="ru-RU" altLang="ru-RU" sz="2800"/>
              <a:t>функции, реализующие коммуникационные операции типа точка-точка;</a:t>
            </a:r>
          </a:p>
          <a:p>
            <a:r>
              <a:rPr lang="ru-RU" altLang="ru-RU" sz="2800"/>
              <a:t>функции, реализующие коллективные операции;</a:t>
            </a: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1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435975" cy="1243013"/>
          </a:xfrm>
        </p:spPr>
        <p:txBody>
          <a:bodyPr/>
          <a:lstStyle/>
          <a:p>
            <a:r>
              <a:rPr lang="ru-RU" altLang="ru-RU" sz="3600" i="1">
                <a:solidFill>
                  <a:schemeClr val="bg2"/>
                </a:solidFill>
              </a:rPr>
              <a:t>Программирование параллельных ВС</a:t>
            </a:r>
            <a:br>
              <a:rPr lang="ru-RU" altLang="ru-RU" sz="3600" i="1">
                <a:solidFill>
                  <a:schemeClr val="bg2"/>
                </a:solidFill>
              </a:rPr>
            </a:br>
            <a:r>
              <a:rPr lang="en-US" altLang="ru-RU" sz="3600" b="1" i="1">
                <a:solidFill>
                  <a:schemeClr val="bg2"/>
                </a:solidFill>
              </a:rPr>
              <a:t>MPI</a:t>
            </a:r>
            <a:endParaRPr lang="ru-RU" altLang="ru-RU" sz="3600" b="1" i="1">
              <a:solidFill>
                <a:schemeClr val="bg2"/>
              </a:solidFill>
            </a:endParaRPr>
          </a:p>
        </p:txBody>
      </p:sp>
      <p:sp>
        <p:nvSpPr>
          <p:cNvPr id="2181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773238"/>
            <a:ext cx="8229600" cy="467995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ru-RU" altLang="ru-RU" sz="2800"/>
              <a:t>Библиотека MPI состоит примерно из 130 функций, в число которых входят:</a:t>
            </a:r>
          </a:p>
          <a:p>
            <a:r>
              <a:rPr lang="ru-RU" altLang="ru-RU" sz="2800"/>
              <a:t>функции для работы с группами процессов и коммуникаторами;</a:t>
            </a:r>
          </a:p>
          <a:p>
            <a:r>
              <a:rPr lang="ru-RU" altLang="ru-RU" sz="2800"/>
              <a:t>функции для работы со структурами данных;</a:t>
            </a:r>
          </a:p>
          <a:p>
            <a:r>
              <a:rPr lang="ru-RU" altLang="ru-RU" sz="2800"/>
              <a:t>функции формирования топологии процессов.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668338"/>
          </a:xfrm>
        </p:spPr>
        <p:txBody>
          <a:bodyPr/>
          <a:lstStyle/>
          <a:p>
            <a:r>
              <a:rPr lang="ru-RU" altLang="ru-RU" sz="3200" i="1">
                <a:solidFill>
                  <a:schemeClr val="bg2"/>
                </a:solidFill>
              </a:rPr>
              <a:t>ОКМД – Процессорные матрицы</a:t>
            </a:r>
          </a:p>
        </p:txBody>
      </p:sp>
      <p:sp>
        <p:nvSpPr>
          <p:cNvPr id="81923" name="Line 3"/>
          <p:cNvSpPr>
            <a:spLocks noChangeShapeType="1"/>
          </p:cNvSpPr>
          <p:nvPr/>
        </p:nvSpPr>
        <p:spPr bwMode="auto">
          <a:xfrm>
            <a:off x="971550" y="4005263"/>
            <a:ext cx="576263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arrow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1924" name="Rectangle 4"/>
          <p:cNvSpPr>
            <a:spLocks noChangeArrowheads="1"/>
          </p:cNvSpPr>
          <p:nvPr/>
        </p:nvSpPr>
        <p:spPr bwMode="auto">
          <a:xfrm>
            <a:off x="1533525" y="3357563"/>
            <a:ext cx="1439863" cy="1296987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81925" name="Text Box 5"/>
          <p:cNvSpPr txBox="1">
            <a:spLocks noChangeArrowheads="1"/>
          </p:cNvSpPr>
          <p:nvPr/>
        </p:nvSpPr>
        <p:spPr bwMode="auto">
          <a:xfrm>
            <a:off x="1749425" y="3789363"/>
            <a:ext cx="9366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400">
                <a:solidFill>
                  <a:schemeClr val="tx1"/>
                </a:solidFill>
              </a:rPr>
              <a:t>ВМ1</a:t>
            </a:r>
          </a:p>
        </p:txBody>
      </p:sp>
      <p:sp>
        <p:nvSpPr>
          <p:cNvPr id="81926" name="Line 6"/>
          <p:cNvSpPr>
            <a:spLocks noChangeShapeType="1"/>
          </p:cNvSpPr>
          <p:nvPr/>
        </p:nvSpPr>
        <p:spPr bwMode="auto">
          <a:xfrm>
            <a:off x="3276600" y="4005263"/>
            <a:ext cx="6477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arrow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1927" name="Text Box 7"/>
          <p:cNvSpPr txBox="1">
            <a:spLocks noChangeArrowheads="1"/>
          </p:cNvSpPr>
          <p:nvPr/>
        </p:nvSpPr>
        <p:spPr bwMode="auto">
          <a:xfrm>
            <a:off x="3132138" y="3429000"/>
            <a:ext cx="6477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ru-RU" sz="2000" b="1">
                <a:solidFill>
                  <a:schemeClr val="tx1"/>
                </a:solidFill>
              </a:rPr>
              <a:t>D</a:t>
            </a:r>
            <a:r>
              <a:rPr lang="ru-RU" altLang="ru-RU" sz="2000" b="1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81928" name="Line 8"/>
          <p:cNvSpPr>
            <a:spLocks noChangeShapeType="1"/>
          </p:cNvSpPr>
          <p:nvPr/>
        </p:nvSpPr>
        <p:spPr bwMode="auto">
          <a:xfrm>
            <a:off x="2268538" y="2708275"/>
            <a:ext cx="0" cy="649288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arrow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1929" name="Text Box 9"/>
          <p:cNvSpPr txBox="1">
            <a:spLocks noChangeArrowheads="1"/>
          </p:cNvSpPr>
          <p:nvPr/>
        </p:nvSpPr>
        <p:spPr bwMode="auto">
          <a:xfrm>
            <a:off x="755650" y="3429000"/>
            <a:ext cx="6477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ru-RU" sz="2000" b="1">
                <a:solidFill>
                  <a:schemeClr val="tx1"/>
                </a:solidFill>
              </a:rPr>
              <a:t>D</a:t>
            </a:r>
            <a:r>
              <a:rPr lang="ru-RU" altLang="ru-RU" sz="2000" b="1">
                <a:solidFill>
                  <a:schemeClr val="tx1"/>
                </a:solidFill>
              </a:rPr>
              <a:t>1</a:t>
            </a:r>
          </a:p>
        </p:txBody>
      </p:sp>
      <p:grpSp>
        <p:nvGrpSpPr>
          <p:cNvPr id="81930" name="Group 10"/>
          <p:cNvGrpSpPr>
            <a:grpSpLocks/>
          </p:cNvGrpSpPr>
          <p:nvPr/>
        </p:nvGrpSpPr>
        <p:grpSpPr bwMode="auto">
          <a:xfrm>
            <a:off x="3924300" y="3357563"/>
            <a:ext cx="1439863" cy="1296987"/>
            <a:chOff x="966" y="2115"/>
            <a:chExt cx="907" cy="817"/>
          </a:xfrm>
        </p:grpSpPr>
        <p:sp>
          <p:nvSpPr>
            <p:cNvPr id="81931" name="Rectangle 11"/>
            <p:cNvSpPr>
              <a:spLocks noChangeArrowheads="1"/>
            </p:cNvSpPr>
            <p:nvPr/>
          </p:nvSpPr>
          <p:spPr bwMode="auto">
            <a:xfrm>
              <a:off x="966" y="2115"/>
              <a:ext cx="907" cy="817"/>
            </a:xfrm>
            <a:prstGeom prst="rect">
              <a:avLst/>
            </a:prstGeom>
            <a:solidFill>
              <a:schemeClr val="fol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1932" name="Text Box 12"/>
            <p:cNvSpPr txBox="1">
              <a:spLocks noChangeArrowheads="1"/>
            </p:cNvSpPr>
            <p:nvPr/>
          </p:nvSpPr>
          <p:spPr bwMode="auto">
            <a:xfrm>
              <a:off x="1102" y="2387"/>
              <a:ext cx="590" cy="288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altLang="ru-RU" sz="2400">
                  <a:solidFill>
                    <a:schemeClr val="tx1"/>
                  </a:solidFill>
                </a:rPr>
                <a:t>ВМ</a:t>
              </a:r>
              <a:r>
                <a:rPr lang="en-US" altLang="ru-RU" sz="2400">
                  <a:solidFill>
                    <a:schemeClr val="tx1"/>
                  </a:solidFill>
                </a:rPr>
                <a:t>2</a:t>
              </a:r>
              <a:endParaRPr lang="ru-RU" altLang="ru-RU" sz="2400">
                <a:solidFill>
                  <a:schemeClr val="tx1"/>
                </a:solidFill>
              </a:endParaRPr>
            </a:p>
          </p:txBody>
        </p:sp>
      </p:grpSp>
      <p:sp>
        <p:nvSpPr>
          <p:cNvPr id="81933" name="Line 13"/>
          <p:cNvSpPr>
            <a:spLocks noChangeShapeType="1"/>
          </p:cNvSpPr>
          <p:nvPr/>
        </p:nvSpPr>
        <p:spPr bwMode="auto">
          <a:xfrm>
            <a:off x="5724525" y="4005263"/>
            <a:ext cx="576263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arrow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1934" name="Text Box 14"/>
          <p:cNvSpPr txBox="1">
            <a:spLocks noChangeArrowheads="1"/>
          </p:cNvSpPr>
          <p:nvPr/>
        </p:nvSpPr>
        <p:spPr bwMode="auto">
          <a:xfrm>
            <a:off x="5522913" y="3429000"/>
            <a:ext cx="6477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ru-RU" sz="2000" b="1">
                <a:solidFill>
                  <a:schemeClr val="tx1"/>
                </a:solidFill>
              </a:rPr>
              <a:t>Dn</a:t>
            </a:r>
            <a:endParaRPr lang="ru-RU" altLang="ru-RU" sz="2000" b="1">
              <a:solidFill>
                <a:schemeClr val="tx1"/>
              </a:solidFill>
            </a:endParaRPr>
          </a:p>
        </p:txBody>
      </p:sp>
      <p:sp>
        <p:nvSpPr>
          <p:cNvPr id="81935" name="Line 15"/>
          <p:cNvSpPr>
            <a:spLocks noChangeShapeType="1"/>
          </p:cNvSpPr>
          <p:nvPr/>
        </p:nvSpPr>
        <p:spPr bwMode="auto">
          <a:xfrm>
            <a:off x="4659313" y="2708275"/>
            <a:ext cx="0" cy="649288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arrow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81936" name="Group 16"/>
          <p:cNvGrpSpPr>
            <a:grpSpLocks/>
          </p:cNvGrpSpPr>
          <p:nvPr/>
        </p:nvGrpSpPr>
        <p:grpSpPr bwMode="auto">
          <a:xfrm>
            <a:off x="6300788" y="3284538"/>
            <a:ext cx="1439862" cy="1296987"/>
            <a:chOff x="966" y="2115"/>
            <a:chExt cx="907" cy="817"/>
          </a:xfrm>
        </p:grpSpPr>
        <p:sp>
          <p:nvSpPr>
            <p:cNvPr id="81937" name="Rectangle 17"/>
            <p:cNvSpPr>
              <a:spLocks noChangeArrowheads="1"/>
            </p:cNvSpPr>
            <p:nvPr/>
          </p:nvSpPr>
          <p:spPr bwMode="auto">
            <a:xfrm>
              <a:off x="966" y="2115"/>
              <a:ext cx="907" cy="817"/>
            </a:xfrm>
            <a:prstGeom prst="rect">
              <a:avLst/>
            </a:prstGeom>
            <a:solidFill>
              <a:schemeClr val="fol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1938" name="Text Box 18"/>
            <p:cNvSpPr txBox="1">
              <a:spLocks noChangeArrowheads="1"/>
            </p:cNvSpPr>
            <p:nvPr/>
          </p:nvSpPr>
          <p:spPr bwMode="auto">
            <a:xfrm>
              <a:off x="1102" y="2387"/>
              <a:ext cx="590" cy="288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altLang="ru-RU" sz="2400">
                  <a:solidFill>
                    <a:schemeClr val="tx1"/>
                  </a:solidFill>
                </a:rPr>
                <a:t>ВМ</a:t>
              </a:r>
              <a:r>
                <a:rPr lang="en-US" altLang="ru-RU" sz="2400">
                  <a:solidFill>
                    <a:schemeClr val="tx1"/>
                  </a:solidFill>
                </a:rPr>
                <a:t> n </a:t>
              </a:r>
              <a:endParaRPr lang="ru-RU" altLang="ru-RU" sz="2400">
                <a:solidFill>
                  <a:schemeClr val="tx1"/>
                </a:solidFill>
              </a:endParaRPr>
            </a:p>
          </p:txBody>
        </p:sp>
      </p:grpSp>
      <p:grpSp>
        <p:nvGrpSpPr>
          <p:cNvPr id="81939" name="Group 19"/>
          <p:cNvGrpSpPr>
            <a:grpSpLocks/>
          </p:cNvGrpSpPr>
          <p:nvPr/>
        </p:nvGrpSpPr>
        <p:grpSpPr bwMode="auto">
          <a:xfrm>
            <a:off x="7092950" y="4581525"/>
            <a:ext cx="719138" cy="647700"/>
            <a:chOff x="4468" y="2886"/>
            <a:chExt cx="453" cy="408"/>
          </a:xfrm>
        </p:grpSpPr>
        <p:sp>
          <p:nvSpPr>
            <p:cNvPr id="81940" name="Line 20"/>
            <p:cNvSpPr>
              <a:spLocks noChangeShapeType="1"/>
            </p:cNvSpPr>
            <p:nvPr/>
          </p:nvSpPr>
          <p:spPr bwMode="auto">
            <a:xfrm>
              <a:off x="4468" y="2886"/>
              <a:ext cx="0" cy="408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arrow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1941" name="Text Box 21"/>
            <p:cNvSpPr txBox="1">
              <a:spLocks noChangeArrowheads="1"/>
            </p:cNvSpPr>
            <p:nvPr/>
          </p:nvSpPr>
          <p:spPr bwMode="auto">
            <a:xfrm>
              <a:off x="4513" y="3022"/>
              <a:ext cx="408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ru-RU" sz="2000" b="1">
                  <a:solidFill>
                    <a:schemeClr val="tx1"/>
                  </a:solidFill>
                </a:rPr>
                <a:t>Rn</a:t>
              </a:r>
              <a:endParaRPr lang="ru-RU" altLang="ru-RU" sz="2000" b="1">
                <a:solidFill>
                  <a:schemeClr val="tx1"/>
                </a:solidFill>
              </a:endParaRPr>
            </a:p>
          </p:txBody>
        </p:sp>
      </p:grpSp>
      <p:sp>
        <p:nvSpPr>
          <p:cNvPr id="81942" name="Line 22"/>
          <p:cNvSpPr>
            <a:spLocks noChangeShapeType="1"/>
          </p:cNvSpPr>
          <p:nvPr/>
        </p:nvSpPr>
        <p:spPr bwMode="auto">
          <a:xfrm>
            <a:off x="7019925" y="2708275"/>
            <a:ext cx="15875" cy="57785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arrow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1943" name="Line 23"/>
          <p:cNvSpPr>
            <a:spLocks noChangeShapeType="1"/>
          </p:cNvSpPr>
          <p:nvPr/>
        </p:nvSpPr>
        <p:spPr bwMode="auto">
          <a:xfrm flipV="1">
            <a:off x="2268538" y="2708275"/>
            <a:ext cx="4751387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1944" name="Line 24"/>
          <p:cNvSpPr>
            <a:spLocks noChangeShapeType="1"/>
          </p:cNvSpPr>
          <p:nvPr/>
        </p:nvSpPr>
        <p:spPr bwMode="auto">
          <a:xfrm>
            <a:off x="4643438" y="2060575"/>
            <a:ext cx="0" cy="649288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arrow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1945" name="Text Box 25"/>
          <p:cNvSpPr txBox="1">
            <a:spLocks noChangeArrowheads="1"/>
          </p:cNvSpPr>
          <p:nvPr/>
        </p:nvSpPr>
        <p:spPr bwMode="auto">
          <a:xfrm>
            <a:off x="4859338" y="2133600"/>
            <a:ext cx="108108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ru-RU" sz="2000" b="1">
                <a:solidFill>
                  <a:schemeClr val="tx1"/>
                </a:solidFill>
              </a:rPr>
              <a:t>I</a:t>
            </a:r>
            <a:endParaRPr lang="ru-RU" altLang="ru-RU" sz="2000" b="1">
              <a:solidFill>
                <a:schemeClr val="tx1"/>
              </a:solidFill>
            </a:endParaRPr>
          </a:p>
        </p:txBody>
      </p:sp>
      <p:grpSp>
        <p:nvGrpSpPr>
          <p:cNvPr id="81946" name="Group 26"/>
          <p:cNvGrpSpPr>
            <a:grpSpLocks/>
          </p:cNvGrpSpPr>
          <p:nvPr/>
        </p:nvGrpSpPr>
        <p:grpSpPr bwMode="auto">
          <a:xfrm>
            <a:off x="4643438" y="4652963"/>
            <a:ext cx="719137" cy="647700"/>
            <a:chOff x="4468" y="2886"/>
            <a:chExt cx="453" cy="408"/>
          </a:xfrm>
        </p:grpSpPr>
        <p:sp>
          <p:nvSpPr>
            <p:cNvPr id="81947" name="Line 27"/>
            <p:cNvSpPr>
              <a:spLocks noChangeShapeType="1"/>
            </p:cNvSpPr>
            <p:nvPr/>
          </p:nvSpPr>
          <p:spPr bwMode="auto">
            <a:xfrm>
              <a:off x="4468" y="2886"/>
              <a:ext cx="0" cy="408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arrow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1948" name="Text Box 28"/>
            <p:cNvSpPr txBox="1">
              <a:spLocks noChangeArrowheads="1"/>
            </p:cNvSpPr>
            <p:nvPr/>
          </p:nvSpPr>
          <p:spPr bwMode="auto">
            <a:xfrm>
              <a:off x="4513" y="3022"/>
              <a:ext cx="408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ru-RU" sz="2000" b="1">
                  <a:solidFill>
                    <a:schemeClr val="tx1"/>
                  </a:solidFill>
                </a:rPr>
                <a:t>R2</a:t>
              </a:r>
              <a:endParaRPr lang="ru-RU" altLang="ru-RU" sz="2000" b="1">
                <a:solidFill>
                  <a:schemeClr val="tx1"/>
                </a:solidFill>
              </a:endParaRPr>
            </a:p>
          </p:txBody>
        </p:sp>
      </p:grpSp>
      <p:grpSp>
        <p:nvGrpSpPr>
          <p:cNvPr id="81949" name="Group 29"/>
          <p:cNvGrpSpPr>
            <a:grpSpLocks/>
          </p:cNvGrpSpPr>
          <p:nvPr/>
        </p:nvGrpSpPr>
        <p:grpSpPr bwMode="auto">
          <a:xfrm>
            <a:off x="2268538" y="4652963"/>
            <a:ext cx="719137" cy="647700"/>
            <a:chOff x="4468" y="2886"/>
            <a:chExt cx="453" cy="408"/>
          </a:xfrm>
        </p:grpSpPr>
        <p:sp>
          <p:nvSpPr>
            <p:cNvPr id="81950" name="Line 30"/>
            <p:cNvSpPr>
              <a:spLocks noChangeShapeType="1"/>
            </p:cNvSpPr>
            <p:nvPr/>
          </p:nvSpPr>
          <p:spPr bwMode="auto">
            <a:xfrm>
              <a:off x="4468" y="2886"/>
              <a:ext cx="0" cy="408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arrow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1951" name="Text Box 31"/>
            <p:cNvSpPr txBox="1">
              <a:spLocks noChangeArrowheads="1"/>
            </p:cNvSpPr>
            <p:nvPr/>
          </p:nvSpPr>
          <p:spPr bwMode="auto">
            <a:xfrm>
              <a:off x="4513" y="3022"/>
              <a:ext cx="408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ru-RU" sz="2000" b="1">
                  <a:solidFill>
                    <a:schemeClr val="tx1"/>
                  </a:solidFill>
                </a:rPr>
                <a:t>R1</a:t>
              </a:r>
              <a:endParaRPr lang="ru-RU" altLang="ru-RU" sz="2000" b="1">
                <a:solidFill>
                  <a:schemeClr val="tx1"/>
                </a:solidFill>
              </a:endParaRPr>
            </a:p>
          </p:txBody>
        </p:sp>
      </p:grpSp>
      <p:sp>
        <p:nvSpPr>
          <p:cNvPr id="81952" name="Text Box 32"/>
          <p:cNvSpPr txBox="1">
            <a:spLocks noChangeArrowheads="1"/>
          </p:cNvSpPr>
          <p:nvPr/>
        </p:nvSpPr>
        <p:spPr bwMode="auto">
          <a:xfrm>
            <a:off x="5435600" y="4508500"/>
            <a:ext cx="12255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ru-RU" sz="4000">
                <a:solidFill>
                  <a:schemeClr val="tx1"/>
                </a:solidFill>
              </a:rPr>
              <a:t>.  .  .</a:t>
            </a:r>
            <a:endParaRPr lang="ru-RU" altLang="ru-RU" sz="400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1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435975" cy="668338"/>
          </a:xfrm>
        </p:spPr>
        <p:txBody>
          <a:bodyPr/>
          <a:lstStyle/>
          <a:p>
            <a:r>
              <a:rPr lang="en-US" altLang="ru-RU" sz="3600" b="1" i="1">
                <a:solidFill>
                  <a:schemeClr val="bg2"/>
                </a:solidFill>
              </a:rPr>
              <a:t>MPI</a:t>
            </a:r>
            <a:r>
              <a:rPr lang="ru-RU" altLang="ru-RU" sz="3600" b="1" i="1">
                <a:solidFill>
                  <a:schemeClr val="bg2"/>
                </a:solidFill>
              </a:rPr>
              <a:t> – </a:t>
            </a:r>
            <a:r>
              <a:rPr lang="ru-RU" altLang="ru-RU" sz="3200" i="1">
                <a:solidFill>
                  <a:schemeClr val="bg2"/>
                </a:solidFill>
              </a:rPr>
              <a:t>коллективные функции</a:t>
            </a:r>
          </a:p>
        </p:txBody>
      </p:sp>
      <p:sp>
        <p:nvSpPr>
          <p:cNvPr id="2191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0113" y="1700213"/>
            <a:ext cx="7488237" cy="3024187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ru-RU" altLang="ru-RU" sz="2800"/>
              <a:t>Под термином "</a:t>
            </a:r>
            <a:r>
              <a:rPr lang="ru-RU" altLang="ru-RU" sz="2800" b="1" i="1"/>
              <a:t>коллективные</a:t>
            </a:r>
            <a:r>
              <a:rPr lang="ru-RU" altLang="ru-RU" sz="2800"/>
              <a:t>" в MPI подразумеваются три группы функций: </a:t>
            </a:r>
          </a:p>
          <a:p>
            <a:r>
              <a:rPr lang="ru-RU" altLang="ru-RU" sz="2800"/>
              <a:t>функции коллективного обмена данными;</a:t>
            </a:r>
          </a:p>
          <a:p>
            <a:r>
              <a:rPr lang="ru-RU" altLang="ru-RU" sz="2800"/>
              <a:t>барьеры (точки синхронизации);</a:t>
            </a:r>
          </a:p>
          <a:p>
            <a:r>
              <a:rPr lang="ru-RU" altLang="ru-RU" sz="2800"/>
              <a:t>распределенные операции.</a:t>
            </a: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1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435975" cy="668338"/>
          </a:xfrm>
        </p:spPr>
        <p:txBody>
          <a:bodyPr/>
          <a:lstStyle/>
          <a:p>
            <a:r>
              <a:rPr lang="en-US" altLang="ru-RU" sz="3600" b="1" i="1">
                <a:solidFill>
                  <a:schemeClr val="bg2"/>
                </a:solidFill>
              </a:rPr>
              <a:t>MPI</a:t>
            </a:r>
            <a:r>
              <a:rPr lang="ru-RU" altLang="ru-RU" sz="3600" b="1" i="1">
                <a:solidFill>
                  <a:schemeClr val="bg2"/>
                </a:solidFill>
              </a:rPr>
              <a:t> – </a:t>
            </a:r>
            <a:r>
              <a:rPr lang="ru-RU" altLang="ru-RU" sz="3200" i="1">
                <a:solidFill>
                  <a:schemeClr val="bg2"/>
                </a:solidFill>
              </a:rPr>
              <a:t>коллективные функции</a:t>
            </a:r>
          </a:p>
        </p:txBody>
      </p:sp>
      <p:sp>
        <p:nvSpPr>
          <p:cNvPr id="2201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844675"/>
            <a:ext cx="8497888" cy="4537075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ru-RU" sz="2800" b="1"/>
              <a:t>int MPI_Barrier( MPI_Comm comm ); </a:t>
            </a:r>
            <a:endParaRPr lang="ru-RU" altLang="ru-RU" sz="2800"/>
          </a:p>
          <a:p>
            <a:pPr>
              <a:buFont typeface="Wingdings" panose="05000000000000000000" pitchFamily="2" charset="2"/>
              <a:buNone/>
            </a:pPr>
            <a:r>
              <a:rPr lang="ru-RU" altLang="ru-RU" sz="2400"/>
              <a:t>Останавливает выполнение вызвавшей ее задачи до тех пор, пока не будет вызвана изо всех остальных задач, подсоединенных к указываемому коммуникатору. Гарантирует, что к выполнению следующей за MPI_Barrier инструкции каждая задача приступит одновременно с остальными. </a:t>
            </a: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1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435975" cy="668338"/>
          </a:xfrm>
        </p:spPr>
        <p:txBody>
          <a:bodyPr/>
          <a:lstStyle/>
          <a:p>
            <a:r>
              <a:rPr lang="en-US" altLang="ru-RU" sz="3600" b="1" i="1">
                <a:solidFill>
                  <a:schemeClr val="bg2"/>
                </a:solidFill>
              </a:rPr>
              <a:t>MPI</a:t>
            </a:r>
            <a:r>
              <a:rPr lang="ru-RU" altLang="ru-RU" sz="3600" b="1" i="1">
                <a:solidFill>
                  <a:schemeClr val="bg2"/>
                </a:solidFill>
              </a:rPr>
              <a:t> –</a:t>
            </a:r>
            <a:r>
              <a:rPr lang="ru-RU" altLang="ru-RU" sz="3200" i="1">
                <a:solidFill>
                  <a:schemeClr val="bg2"/>
                </a:solidFill>
              </a:rPr>
              <a:t>функции коллективного обмена</a:t>
            </a:r>
          </a:p>
        </p:txBody>
      </p:sp>
      <p:sp>
        <p:nvSpPr>
          <p:cNvPr id="2211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412875"/>
            <a:ext cx="8497888" cy="4968875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ru-RU" altLang="ru-RU" sz="2400"/>
              <a:t>Основные особенности и отличия от коммуникаций типа "точка-точка": </a:t>
            </a:r>
          </a:p>
          <a:p>
            <a:r>
              <a:rPr lang="ru-RU" altLang="ru-RU" sz="2400"/>
              <a:t>на прием и/или передачу работают все задачи-абоненты указываемого коммуникатора; </a:t>
            </a:r>
          </a:p>
          <a:p>
            <a:r>
              <a:rPr lang="ru-RU" altLang="ru-RU" sz="2400"/>
              <a:t>коллективная функция выполняет одновременно и прием, и передачу; она имеет большое количество параметров, часть которых нужна для приема, а часть для передачи; в разных задачах та или иная часть игнорируется; </a:t>
            </a:r>
          </a:p>
          <a:p>
            <a:r>
              <a:rPr lang="ru-RU" altLang="ru-RU" sz="2400"/>
              <a:t>как правило, значения параметров (за исключением адресов буферов) должны быть идентичными во всех задачах; </a:t>
            </a: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2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435975" cy="668338"/>
          </a:xfrm>
        </p:spPr>
        <p:txBody>
          <a:bodyPr/>
          <a:lstStyle/>
          <a:p>
            <a:r>
              <a:rPr lang="en-US" altLang="ru-RU" sz="3600" b="1" i="1">
                <a:solidFill>
                  <a:schemeClr val="bg2"/>
                </a:solidFill>
              </a:rPr>
              <a:t>MPI</a:t>
            </a:r>
            <a:r>
              <a:rPr lang="ru-RU" altLang="ru-RU" sz="3600" b="1" i="1">
                <a:solidFill>
                  <a:schemeClr val="bg2"/>
                </a:solidFill>
              </a:rPr>
              <a:t> –</a:t>
            </a:r>
            <a:r>
              <a:rPr lang="ru-RU" altLang="ru-RU" sz="3200" i="1">
                <a:solidFill>
                  <a:schemeClr val="bg2"/>
                </a:solidFill>
              </a:rPr>
              <a:t>функции коллективного обмена</a:t>
            </a:r>
          </a:p>
        </p:txBody>
      </p:sp>
      <p:sp>
        <p:nvSpPr>
          <p:cNvPr id="2222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412875"/>
            <a:ext cx="8497888" cy="4968875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altLang="ru-RU" sz="2800" b="1"/>
              <a:t>int MPI_Bcast(void *buf, int count, MPI_Datatype datatype, int source, MPI_Comm comm)</a:t>
            </a:r>
            <a:r>
              <a:rPr lang="en-US" altLang="ru-RU" sz="2800"/>
              <a:t> </a:t>
            </a:r>
            <a:endParaRPr lang="ru-RU" altLang="ru-RU" sz="2800"/>
          </a:p>
          <a:p>
            <a:pPr>
              <a:buFont typeface="Wingdings" panose="05000000000000000000" pitchFamily="2" charset="2"/>
              <a:buNone/>
            </a:pPr>
            <a:r>
              <a:rPr lang="ru-RU" altLang="ru-RU" sz="2400"/>
              <a:t>Рассылка сообщения от процесса </a:t>
            </a:r>
            <a:r>
              <a:rPr lang="ru-RU" altLang="ru-RU" sz="2400" i="1"/>
              <a:t>source</a:t>
            </a:r>
            <a:r>
              <a:rPr lang="ru-RU" altLang="ru-RU" sz="2400"/>
              <a:t> всем процессам, включая рассылающий процесс. </a:t>
            </a:r>
          </a:p>
          <a:p>
            <a:pPr>
              <a:buFont typeface="Wingdings" panose="05000000000000000000" pitchFamily="2" charset="2"/>
              <a:buNone/>
            </a:pPr>
            <a:r>
              <a:rPr lang="ru-RU" altLang="ru-RU" sz="2400" i="1"/>
              <a:t>buf</a:t>
            </a:r>
            <a:r>
              <a:rPr lang="ru-RU" altLang="ru-RU" sz="2400"/>
              <a:t> - адрес начала буфера посылки сообщения </a:t>
            </a:r>
            <a:endParaRPr lang="ru-RU" altLang="ru-RU" sz="2400" i="1"/>
          </a:p>
          <a:p>
            <a:r>
              <a:rPr lang="ru-RU" altLang="ru-RU" sz="2400" i="1"/>
              <a:t>count</a:t>
            </a:r>
            <a:r>
              <a:rPr lang="ru-RU" altLang="ru-RU" sz="2400"/>
              <a:t> - число передаваемых элементов в сообщении </a:t>
            </a:r>
            <a:endParaRPr lang="ru-RU" altLang="ru-RU" sz="2400" i="1"/>
          </a:p>
          <a:p>
            <a:r>
              <a:rPr lang="ru-RU" altLang="ru-RU" sz="2400" i="1"/>
              <a:t>datatype</a:t>
            </a:r>
            <a:r>
              <a:rPr lang="ru-RU" altLang="ru-RU" sz="2400"/>
              <a:t> - тип передаваемых элементов </a:t>
            </a:r>
            <a:endParaRPr lang="ru-RU" altLang="ru-RU" sz="2400" i="1"/>
          </a:p>
          <a:p>
            <a:r>
              <a:rPr lang="ru-RU" altLang="ru-RU" sz="2400" i="1"/>
              <a:t>source</a:t>
            </a:r>
            <a:r>
              <a:rPr lang="ru-RU" altLang="ru-RU" sz="2400"/>
              <a:t> - номер рассылающего процесса </a:t>
            </a:r>
            <a:endParaRPr lang="ru-RU" altLang="ru-RU" sz="2400" i="1"/>
          </a:p>
          <a:p>
            <a:r>
              <a:rPr lang="ru-RU" altLang="ru-RU" sz="2400" i="1"/>
              <a:t>comm</a:t>
            </a:r>
            <a:r>
              <a:rPr lang="ru-RU" altLang="ru-RU" sz="2400"/>
              <a:t> - идентификатор группы </a:t>
            </a: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435975" cy="668338"/>
          </a:xfrm>
        </p:spPr>
        <p:txBody>
          <a:bodyPr/>
          <a:lstStyle/>
          <a:p>
            <a:r>
              <a:rPr lang="en-US" altLang="ru-RU" sz="3600" b="1" i="1">
                <a:solidFill>
                  <a:schemeClr val="bg2"/>
                </a:solidFill>
              </a:rPr>
              <a:t>MPI</a:t>
            </a:r>
            <a:r>
              <a:rPr lang="ru-RU" altLang="ru-RU" sz="3600" b="1" i="1">
                <a:solidFill>
                  <a:schemeClr val="bg2"/>
                </a:solidFill>
              </a:rPr>
              <a:t> –</a:t>
            </a:r>
            <a:r>
              <a:rPr lang="ru-RU" altLang="ru-RU" sz="3200" i="1">
                <a:solidFill>
                  <a:schemeClr val="bg2"/>
                </a:solidFill>
              </a:rPr>
              <a:t>функции коллективного обмена</a:t>
            </a:r>
          </a:p>
        </p:txBody>
      </p:sp>
      <p:sp>
        <p:nvSpPr>
          <p:cNvPr id="2232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196975"/>
            <a:ext cx="8497888" cy="4968875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ru-RU" altLang="ru-RU" sz="2400" b="1"/>
              <a:t>MPI_Gather</a:t>
            </a:r>
            <a:r>
              <a:rPr lang="ru-RU" altLang="ru-RU" sz="2400"/>
              <a:t> ("совок") собирает в приемный буфер задачи root передающие буфера остальных задач. </a:t>
            </a:r>
            <a:endParaRPr lang="ru-RU" altLang="ru-RU" sz="2400" b="1"/>
          </a:p>
          <a:p>
            <a:pPr>
              <a:buFont typeface="Wingdings" panose="05000000000000000000" pitchFamily="2" charset="2"/>
              <a:buNone/>
            </a:pPr>
            <a:r>
              <a:rPr lang="ru-RU" altLang="ru-RU" sz="2400" b="1"/>
              <a:t>MPI_Scatter</a:t>
            </a:r>
            <a:r>
              <a:rPr lang="ru-RU" altLang="ru-RU" sz="2400"/>
              <a:t> ("разбрызгиватель") : части передающего буфера из задачи root распределяются по приемным буферам всех задач. </a:t>
            </a:r>
            <a:endParaRPr lang="ru-RU" altLang="ru-RU" sz="2400" b="1"/>
          </a:p>
          <a:p>
            <a:pPr>
              <a:buFont typeface="Wingdings" panose="05000000000000000000" pitchFamily="2" charset="2"/>
              <a:buNone/>
            </a:pPr>
            <a:r>
              <a:rPr lang="ru-RU" altLang="ru-RU" sz="2400" b="1"/>
              <a:t>MPI_Allgather</a:t>
            </a:r>
            <a:r>
              <a:rPr lang="ru-RU" altLang="ru-RU" sz="2400"/>
              <a:t> аналогична</a:t>
            </a:r>
            <a:r>
              <a:rPr lang="ru-RU" altLang="ru-RU" sz="2400" i="1"/>
              <a:t> MPI_Gather</a:t>
            </a:r>
            <a:r>
              <a:rPr lang="ru-RU" altLang="ru-RU" sz="2400"/>
              <a:t>, но прием осуществляется не в одной задаче, а во ВСЕХ: каждая имеет специфическое содержимое в передающем буфере, и все получают одинаковое содержимое в буфере приемном. </a:t>
            </a:r>
            <a:endParaRPr lang="ru-RU" altLang="ru-RU" sz="2400" b="1"/>
          </a:p>
          <a:p>
            <a:pPr>
              <a:buFont typeface="Wingdings" panose="05000000000000000000" pitchFamily="2" charset="2"/>
              <a:buNone/>
            </a:pPr>
            <a:r>
              <a:rPr lang="ru-RU" altLang="ru-RU" sz="2400" b="1"/>
              <a:t>MPI_Alltoall</a:t>
            </a:r>
            <a:r>
              <a:rPr lang="ru-RU" altLang="ru-RU" sz="2400"/>
              <a:t> : каждый процесс нарезает передающий буфер на куски и рассылает куски остальным процессам.</a:t>
            </a: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25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692275" y="2781300"/>
            <a:ext cx="7200900" cy="1512888"/>
          </a:xfrm>
        </p:spPr>
        <p:txBody>
          <a:bodyPr/>
          <a:lstStyle/>
          <a:p>
            <a:r>
              <a:rPr lang="ru-RU" altLang="ru-RU" sz="4400" i="1">
                <a:solidFill>
                  <a:schemeClr val="folHlink"/>
                </a:solidFill>
              </a:rPr>
              <a:t>	Проектирование кластера</a:t>
            </a:r>
            <a:endParaRPr lang="ru-RU" altLang="ru-RU" sz="4800" i="1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8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435975" cy="884238"/>
          </a:xfrm>
        </p:spPr>
        <p:txBody>
          <a:bodyPr/>
          <a:lstStyle/>
          <a:p>
            <a:r>
              <a:rPr lang="ru-RU" altLang="ru-RU" sz="3200" i="1">
                <a:solidFill>
                  <a:schemeClr val="bg2"/>
                </a:solidFill>
              </a:rPr>
              <a:t>Параллельные ВС класса МКМД</a:t>
            </a:r>
            <a:r>
              <a:rPr lang="en-US" altLang="ru-RU" sz="3200" i="1">
                <a:solidFill>
                  <a:schemeClr val="bg2"/>
                </a:solidFill>
              </a:rPr>
              <a:t>:</a:t>
            </a:r>
            <a:r>
              <a:rPr lang="ru-RU" altLang="ru-RU" sz="3200" i="1">
                <a:solidFill>
                  <a:schemeClr val="bg2"/>
                </a:solidFill>
              </a:rPr>
              <a:t/>
            </a:r>
            <a:br>
              <a:rPr lang="ru-RU" altLang="ru-RU" sz="3200" i="1">
                <a:solidFill>
                  <a:schemeClr val="bg2"/>
                </a:solidFill>
              </a:rPr>
            </a:br>
            <a:r>
              <a:rPr lang="ru-RU" altLang="ru-RU" sz="3200" i="1">
                <a:solidFill>
                  <a:schemeClr val="bg2"/>
                </a:solidFill>
              </a:rPr>
              <a:t>Кластеры  </a:t>
            </a:r>
          </a:p>
        </p:txBody>
      </p:sp>
      <p:grpSp>
        <p:nvGrpSpPr>
          <p:cNvPr id="225283" name="Group 3"/>
          <p:cNvGrpSpPr>
            <a:grpSpLocks/>
          </p:cNvGrpSpPr>
          <p:nvPr/>
        </p:nvGrpSpPr>
        <p:grpSpPr bwMode="auto">
          <a:xfrm>
            <a:off x="1331913" y="1989138"/>
            <a:ext cx="6840537" cy="3275012"/>
            <a:chOff x="839" y="1389"/>
            <a:chExt cx="4309" cy="1709"/>
          </a:xfrm>
        </p:grpSpPr>
        <p:grpSp>
          <p:nvGrpSpPr>
            <p:cNvPr id="225284" name="Group 4"/>
            <p:cNvGrpSpPr>
              <a:grpSpLocks/>
            </p:cNvGrpSpPr>
            <p:nvPr/>
          </p:nvGrpSpPr>
          <p:grpSpPr bwMode="auto">
            <a:xfrm>
              <a:off x="884" y="1752"/>
              <a:ext cx="953" cy="1134"/>
              <a:chOff x="884" y="1480"/>
              <a:chExt cx="953" cy="1134"/>
            </a:xfrm>
          </p:grpSpPr>
          <p:sp>
            <p:nvSpPr>
              <p:cNvPr id="225285" name="Rectangle 5"/>
              <p:cNvSpPr>
                <a:spLocks noChangeArrowheads="1"/>
              </p:cNvSpPr>
              <p:nvPr/>
            </p:nvSpPr>
            <p:spPr bwMode="auto">
              <a:xfrm>
                <a:off x="884" y="1480"/>
                <a:ext cx="953" cy="816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25286" name="Text Box 6"/>
              <p:cNvSpPr txBox="1">
                <a:spLocks noChangeArrowheads="1"/>
              </p:cNvSpPr>
              <p:nvPr/>
            </p:nvSpPr>
            <p:spPr bwMode="auto">
              <a:xfrm>
                <a:off x="1020" y="1797"/>
                <a:ext cx="635" cy="239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ru-RU" altLang="ru-RU" sz="2400" b="1">
                    <a:solidFill>
                      <a:schemeClr val="tx1"/>
                    </a:solidFill>
                  </a:rPr>
                  <a:t>ВМ 1</a:t>
                </a:r>
                <a:endParaRPr lang="ru-RU" altLang="ru-RU">
                  <a:solidFill>
                    <a:schemeClr val="tx1"/>
                  </a:solidFill>
                </a:endParaRPr>
              </a:p>
            </p:txBody>
          </p:sp>
          <p:sp>
            <p:nvSpPr>
              <p:cNvPr id="225287" name="Line 7"/>
              <p:cNvSpPr>
                <a:spLocks noChangeShapeType="1"/>
              </p:cNvSpPr>
              <p:nvPr/>
            </p:nvSpPr>
            <p:spPr bwMode="auto">
              <a:xfrm>
                <a:off x="1383" y="2296"/>
                <a:ext cx="0" cy="318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 type="arrow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225288" name="Group 8"/>
            <p:cNvGrpSpPr>
              <a:grpSpLocks/>
            </p:cNvGrpSpPr>
            <p:nvPr/>
          </p:nvGrpSpPr>
          <p:grpSpPr bwMode="auto">
            <a:xfrm>
              <a:off x="2200" y="1752"/>
              <a:ext cx="953" cy="1134"/>
              <a:chOff x="884" y="1480"/>
              <a:chExt cx="953" cy="1134"/>
            </a:xfrm>
          </p:grpSpPr>
          <p:sp>
            <p:nvSpPr>
              <p:cNvPr id="225289" name="Rectangle 9"/>
              <p:cNvSpPr>
                <a:spLocks noChangeArrowheads="1"/>
              </p:cNvSpPr>
              <p:nvPr/>
            </p:nvSpPr>
            <p:spPr bwMode="auto">
              <a:xfrm>
                <a:off x="884" y="1480"/>
                <a:ext cx="953" cy="816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25290" name="Text Box 10"/>
              <p:cNvSpPr txBox="1">
                <a:spLocks noChangeArrowheads="1"/>
              </p:cNvSpPr>
              <p:nvPr/>
            </p:nvSpPr>
            <p:spPr bwMode="auto">
              <a:xfrm>
                <a:off x="1020" y="1797"/>
                <a:ext cx="635" cy="239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ru-RU" altLang="ru-RU" sz="2400" b="1">
                    <a:solidFill>
                      <a:schemeClr val="tx1"/>
                    </a:solidFill>
                  </a:rPr>
                  <a:t>ВМ 2</a:t>
                </a:r>
                <a:endParaRPr lang="ru-RU" altLang="ru-RU">
                  <a:solidFill>
                    <a:schemeClr val="tx1"/>
                  </a:solidFill>
                </a:endParaRPr>
              </a:p>
            </p:txBody>
          </p:sp>
          <p:sp>
            <p:nvSpPr>
              <p:cNvPr id="225291" name="Line 11"/>
              <p:cNvSpPr>
                <a:spLocks noChangeShapeType="1"/>
              </p:cNvSpPr>
              <p:nvPr/>
            </p:nvSpPr>
            <p:spPr bwMode="auto">
              <a:xfrm>
                <a:off x="1383" y="2296"/>
                <a:ext cx="0" cy="318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 type="arrow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225292" name="Group 12"/>
            <p:cNvGrpSpPr>
              <a:grpSpLocks/>
            </p:cNvGrpSpPr>
            <p:nvPr/>
          </p:nvGrpSpPr>
          <p:grpSpPr bwMode="auto">
            <a:xfrm>
              <a:off x="4150" y="1752"/>
              <a:ext cx="953" cy="1134"/>
              <a:chOff x="884" y="1480"/>
              <a:chExt cx="953" cy="1134"/>
            </a:xfrm>
          </p:grpSpPr>
          <p:sp>
            <p:nvSpPr>
              <p:cNvPr id="225293" name="Rectangle 13"/>
              <p:cNvSpPr>
                <a:spLocks noChangeArrowheads="1"/>
              </p:cNvSpPr>
              <p:nvPr/>
            </p:nvSpPr>
            <p:spPr bwMode="auto">
              <a:xfrm>
                <a:off x="884" y="1480"/>
                <a:ext cx="953" cy="816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25294" name="Text Box 14"/>
              <p:cNvSpPr txBox="1">
                <a:spLocks noChangeArrowheads="1"/>
              </p:cNvSpPr>
              <p:nvPr/>
            </p:nvSpPr>
            <p:spPr bwMode="auto">
              <a:xfrm>
                <a:off x="1020" y="1797"/>
                <a:ext cx="635" cy="239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ru-RU" altLang="ru-RU" sz="2400" b="1">
                    <a:solidFill>
                      <a:schemeClr val="tx1"/>
                    </a:solidFill>
                  </a:rPr>
                  <a:t>ВМ </a:t>
                </a:r>
                <a:r>
                  <a:rPr lang="en-US" altLang="ru-RU" sz="2400" b="1">
                    <a:solidFill>
                      <a:schemeClr val="tx1"/>
                    </a:solidFill>
                  </a:rPr>
                  <a:t>n</a:t>
                </a:r>
                <a:endParaRPr lang="ru-RU" altLang="ru-RU">
                  <a:solidFill>
                    <a:schemeClr val="tx1"/>
                  </a:solidFill>
                </a:endParaRPr>
              </a:p>
            </p:txBody>
          </p:sp>
          <p:sp>
            <p:nvSpPr>
              <p:cNvPr id="225295" name="Line 15"/>
              <p:cNvSpPr>
                <a:spLocks noChangeShapeType="1"/>
              </p:cNvSpPr>
              <p:nvPr/>
            </p:nvSpPr>
            <p:spPr bwMode="auto">
              <a:xfrm>
                <a:off x="1383" y="2296"/>
                <a:ext cx="0" cy="318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 type="arrow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25296" name="Text Box 16"/>
            <p:cNvSpPr txBox="1">
              <a:spLocks noChangeArrowheads="1"/>
            </p:cNvSpPr>
            <p:nvPr/>
          </p:nvSpPr>
          <p:spPr bwMode="auto">
            <a:xfrm>
              <a:off x="3334" y="1933"/>
              <a:ext cx="725" cy="3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ru-RU" altLang="ru-RU" sz="3200" b="1">
                  <a:solidFill>
                    <a:schemeClr val="tx1"/>
                  </a:solidFill>
                </a:rPr>
                <a:t>.  .  .</a:t>
              </a:r>
              <a:endParaRPr lang="ru-RU" altLang="ru-RU">
                <a:solidFill>
                  <a:schemeClr val="tx1"/>
                </a:solidFill>
              </a:endParaRPr>
            </a:p>
          </p:txBody>
        </p:sp>
        <p:grpSp>
          <p:nvGrpSpPr>
            <p:cNvPr id="225297" name="Group 17"/>
            <p:cNvGrpSpPr>
              <a:grpSpLocks/>
            </p:cNvGrpSpPr>
            <p:nvPr/>
          </p:nvGrpSpPr>
          <p:grpSpPr bwMode="auto">
            <a:xfrm>
              <a:off x="839" y="1389"/>
              <a:ext cx="998" cy="363"/>
              <a:chOff x="839" y="1117"/>
              <a:chExt cx="998" cy="363"/>
            </a:xfrm>
          </p:grpSpPr>
          <p:sp>
            <p:nvSpPr>
              <p:cNvPr id="225298" name="Rectangle 18"/>
              <p:cNvSpPr>
                <a:spLocks noChangeArrowheads="1"/>
              </p:cNvSpPr>
              <p:nvPr/>
            </p:nvSpPr>
            <p:spPr bwMode="auto">
              <a:xfrm>
                <a:off x="884" y="1117"/>
                <a:ext cx="953" cy="363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25299" name="Text Box 19"/>
              <p:cNvSpPr txBox="1">
                <a:spLocks noChangeArrowheads="1"/>
              </p:cNvSpPr>
              <p:nvPr/>
            </p:nvSpPr>
            <p:spPr bwMode="auto">
              <a:xfrm>
                <a:off x="839" y="1207"/>
                <a:ext cx="998" cy="19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folHlink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ru-RU" altLang="ru-RU" b="1">
                    <a:solidFill>
                      <a:schemeClr val="tx1"/>
                    </a:solidFill>
                  </a:rPr>
                  <a:t>ОЗУ данных</a:t>
                </a:r>
                <a:endParaRPr lang="ru-RU" altLang="ru-RU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25300" name="Group 20"/>
            <p:cNvGrpSpPr>
              <a:grpSpLocks/>
            </p:cNvGrpSpPr>
            <p:nvPr/>
          </p:nvGrpSpPr>
          <p:grpSpPr bwMode="auto">
            <a:xfrm>
              <a:off x="2154" y="1389"/>
              <a:ext cx="998" cy="363"/>
              <a:chOff x="839" y="1117"/>
              <a:chExt cx="998" cy="363"/>
            </a:xfrm>
          </p:grpSpPr>
          <p:sp>
            <p:nvSpPr>
              <p:cNvPr id="225301" name="Rectangle 21"/>
              <p:cNvSpPr>
                <a:spLocks noChangeArrowheads="1"/>
              </p:cNvSpPr>
              <p:nvPr/>
            </p:nvSpPr>
            <p:spPr bwMode="auto">
              <a:xfrm>
                <a:off x="884" y="1117"/>
                <a:ext cx="953" cy="363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25302" name="Text Box 22"/>
              <p:cNvSpPr txBox="1">
                <a:spLocks noChangeArrowheads="1"/>
              </p:cNvSpPr>
              <p:nvPr/>
            </p:nvSpPr>
            <p:spPr bwMode="auto">
              <a:xfrm>
                <a:off x="839" y="1207"/>
                <a:ext cx="998" cy="19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folHlink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ru-RU" altLang="ru-RU" b="1">
                    <a:solidFill>
                      <a:schemeClr val="tx1"/>
                    </a:solidFill>
                  </a:rPr>
                  <a:t>ОЗУ данных</a:t>
                </a:r>
                <a:endParaRPr lang="ru-RU" altLang="ru-RU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25303" name="Group 23"/>
            <p:cNvGrpSpPr>
              <a:grpSpLocks/>
            </p:cNvGrpSpPr>
            <p:nvPr/>
          </p:nvGrpSpPr>
          <p:grpSpPr bwMode="auto">
            <a:xfrm>
              <a:off x="4105" y="1389"/>
              <a:ext cx="998" cy="363"/>
              <a:chOff x="839" y="1117"/>
              <a:chExt cx="998" cy="363"/>
            </a:xfrm>
          </p:grpSpPr>
          <p:sp>
            <p:nvSpPr>
              <p:cNvPr id="225304" name="Rectangle 24"/>
              <p:cNvSpPr>
                <a:spLocks noChangeArrowheads="1"/>
              </p:cNvSpPr>
              <p:nvPr/>
            </p:nvSpPr>
            <p:spPr bwMode="auto">
              <a:xfrm>
                <a:off x="884" y="1117"/>
                <a:ext cx="953" cy="363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25305" name="Text Box 25"/>
              <p:cNvSpPr txBox="1">
                <a:spLocks noChangeArrowheads="1"/>
              </p:cNvSpPr>
              <p:nvPr/>
            </p:nvSpPr>
            <p:spPr bwMode="auto">
              <a:xfrm>
                <a:off x="839" y="1207"/>
                <a:ext cx="998" cy="19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folHlink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ru-RU" altLang="ru-RU" b="1">
                    <a:solidFill>
                      <a:schemeClr val="tx1"/>
                    </a:solidFill>
                  </a:rPr>
                  <a:t>ОЗУ данных</a:t>
                </a:r>
                <a:endParaRPr lang="ru-RU" altLang="ru-RU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25306" name="Text Box 26"/>
            <p:cNvSpPr txBox="1">
              <a:spLocks noChangeArrowheads="1"/>
            </p:cNvSpPr>
            <p:nvPr/>
          </p:nvSpPr>
          <p:spPr bwMode="auto">
            <a:xfrm>
              <a:off x="884" y="2886"/>
              <a:ext cx="4264" cy="212"/>
            </a:xfrm>
            <a:prstGeom prst="rect">
              <a:avLst/>
            </a:prstGeom>
            <a:solidFill>
              <a:schemeClr val="fol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altLang="ru-RU" sz="2000" b="1">
                  <a:solidFill>
                    <a:schemeClr val="tx1"/>
                  </a:solidFill>
                </a:rPr>
                <a:t>Коммутирующая среда</a:t>
              </a:r>
            </a:p>
          </p:txBody>
        </p:sp>
      </p:grp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3200" i="1">
                <a:solidFill>
                  <a:schemeClr val="bg2"/>
                </a:solidFill>
              </a:rPr>
              <a:t>Параллельные ВС класса МКМД</a:t>
            </a:r>
            <a:br>
              <a:rPr lang="ru-RU" altLang="ru-RU" sz="3200" i="1">
                <a:solidFill>
                  <a:schemeClr val="bg2"/>
                </a:solidFill>
              </a:rPr>
            </a:br>
            <a:r>
              <a:rPr lang="ru-RU" altLang="ru-RU" sz="3200" i="1">
                <a:solidFill>
                  <a:schemeClr val="bg2"/>
                </a:solidFill>
              </a:rPr>
              <a:t>Кластеры  </a:t>
            </a:r>
            <a:r>
              <a:rPr lang="en-US" altLang="ru-RU" sz="3200" i="1">
                <a:solidFill>
                  <a:schemeClr val="bg2"/>
                </a:solidFill>
              </a:rPr>
              <a:t/>
            </a:r>
            <a:br>
              <a:rPr lang="en-US" altLang="ru-RU" sz="3200" i="1">
                <a:solidFill>
                  <a:schemeClr val="bg2"/>
                </a:solidFill>
              </a:rPr>
            </a:br>
            <a:endParaRPr lang="ru-RU" altLang="ru-RU" sz="3200" i="1">
              <a:solidFill>
                <a:schemeClr val="bg2"/>
              </a:solidFill>
            </a:endParaRPr>
          </a:p>
        </p:txBody>
      </p:sp>
      <p:sp>
        <p:nvSpPr>
          <p:cNvPr id="2263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84313"/>
            <a:ext cx="8229600" cy="4968875"/>
          </a:xfrm>
        </p:spPr>
        <p:txBody>
          <a:bodyPr/>
          <a:lstStyle/>
          <a:p>
            <a:r>
              <a:rPr lang="ru-RU" altLang="ru-RU" sz="2800" b="1" i="1"/>
              <a:t>Архитектура</a:t>
            </a:r>
            <a:r>
              <a:rPr lang="ru-RU" altLang="ru-RU" sz="2800" b="1"/>
              <a:t>. </a:t>
            </a:r>
            <a:r>
              <a:rPr lang="ru-RU" altLang="ru-RU" sz="2800"/>
              <a:t>Набор элементов высокой степени готовности, рабочих станций или ПК общего назначения, объединяемых при помощи сетевых технологий и используемых в качестве массивно-параллельного компьютера. </a:t>
            </a:r>
            <a:endParaRPr lang="en-US" altLang="ru-RU" sz="2800"/>
          </a:p>
          <a:p>
            <a:r>
              <a:rPr lang="ru-RU" altLang="ru-RU" sz="2800" b="1" i="1"/>
              <a:t>Коммуникационная среда</a:t>
            </a:r>
            <a:r>
              <a:rPr lang="ru-RU" altLang="ru-RU" sz="2800"/>
              <a:t>. Стандартные сетевые технологий (Fast/Gigabit Ethernet, Myrinet) на базе шинной архитектуры или коммутатора</a:t>
            </a:r>
            <a:r>
              <a:rPr lang="ru-RU" altLang="ru-RU"/>
              <a:t>. </a:t>
            </a:r>
            <a:endParaRPr lang="en-US" altLang="ru-RU"/>
          </a:p>
          <a:p>
            <a:endParaRPr lang="ru-RU" altLang="ru-RU"/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3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3200" i="1">
                <a:solidFill>
                  <a:schemeClr val="bg2"/>
                </a:solidFill>
              </a:rPr>
              <a:t>Параллельные ВС класса МКМД</a:t>
            </a:r>
            <a:br>
              <a:rPr lang="ru-RU" altLang="ru-RU" sz="3200" i="1">
                <a:solidFill>
                  <a:schemeClr val="bg2"/>
                </a:solidFill>
              </a:rPr>
            </a:br>
            <a:r>
              <a:rPr lang="ru-RU" altLang="ru-RU" sz="3200" i="1">
                <a:solidFill>
                  <a:schemeClr val="bg2"/>
                </a:solidFill>
              </a:rPr>
              <a:t>Кластеры  </a:t>
            </a:r>
            <a:r>
              <a:rPr lang="en-US" altLang="ru-RU" sz="3200" i="1">
                <a:solidFill>
                  <a:schemeClr val="bg2"/>
                </a:solidFill>
              </a:rPr>
              <a:t/>
            </a:r>
            <a:br>
              <a:rPr lang="en-US" altLang="ru-RU" sz="3200" i="1">
                <a:solidFill>
                  <a:schemeClr val="bg2"/>
                </a:solidFill>
              </a:rPr>
            </a:br>
            <a:endParaRPr lang="ru-RU" altLang="ru-RU" sz="3200" i="1">
              <a:solidFill>
                <a:schemeClr val="bg2"/>
              </a:solidFill>
            </a:endParaRPr>
          </a:p>
        </p:txBody>
      </p:sp>
      <p:sp>
        <p:nvSpPr>
          <p:cNvPr id="2273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84313"/>
            <a:ext cx="8229600" cy="4968875"/>
          </a:xfrm>
        </p:spPr>
        <p:txBody>
          <a:bodyPr/>
          <a:lstStyle/>
          <a:p>
            <a:r>
              <a:rPr lang="ru-RU" altLang="ru-RU" sz="2800"/>
              <a:t>При объединении в кластер компьютеров разной мощности или разной архитектуры, говорят о </a:t>
            </a:r>
            <a:r>
              <a:rPr lang="ru-RU" altLang="ru-RU" sz="2800" b="1" i="1"/>
              <a:t>гетерогенных</a:t>
            </a:r>
            <a:r>
              <a:rPr lang="ru-RU" altLang="ru-RU" sz="2800"/>
              <a:t> (неоднородных) кластерах. </a:t>
            </a:r>
            <a:endParaRPr lang="en-US" altLang="ru-RU" sz="2800"/>
          </a:p>
          <a:p>
            <a:r>
              <a:rPr lang="ru-RU" altLang="ru-RU" sz="2800"/>
              <a:t>Узлы кластера могут одновременно использоваться в качестве пользовательских рабочих станций</a:t>
            </a:r>
            <a:r>
              <a:rPr lang="en-US" altLang="ru-RU" sz="2800"/>
              <a:t> (</a:t>
            </a:r>
            <a:r>
              <a:rPr lang="ru-RU" altLang="ru-RU" sz="2800" b="1" i="1"/>
              <a:t>кластер </a:t>
            </a:r>
            <a:r>
              <a:rPr lang="en-US" altLang="ru-RU" sz="2800" b="1" i="1"/>
              <a:t>WOB</a:t>
            </a:r>
            <a:r>
              <a:rPr lang="en-US" altLang="ru-RU" sz="2800"/>
              <a:t>)</a:t>
            </a:r>
          </a:p>
          <a:p>
            <a:endParaRPr lang="ru-RU" altLang="ru-RU" sz="2800"/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3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3200" i="1">
                <a:solidFill>
                  <a:schemeClr val="bg2"/>
                </a:solidFill>
              </a:rPr>
              <a:t>Параллельные ВС класса МКМД</a:t>
            </a:r>
            <a:br>
              <a:rPr lang="ru-RU" altLang="ru-RU" sz="3200" i="1">
                <a:solidFill>
                  <a:schemeClr val="bg2"/>
                </a:solidFill>
              </a:rPr>
            </a:br>
            <a:r>
              <a:rPr lang="ru-RU" altLang="ru-RU" sz="3200" i="1">
                <a:solidFill>
                  <a:schemeClr val="bg2"/>
                </a:solidFill>
              </a:rPr>
              <a:t>Кластеры  </a:t>
            </a:r>
            <a:r>
              <a:rPr lang="en-US" altLang="ru-RU" sz="3200" i="1">
                <a:solidFill>
                  <a:schemeClr val="bg2"/>
                </a:solidFill>
              </a:rPr>
              <a:t/>
            </a:r>
            <a:br>
              <a:rPr lang="en-US" altLang="ru-RU" sz="3200" i="1">
                <a:solidFill>
                  <a:schemeClr val="bg2"/>
                </a:solidFill>
              </a:rPr>
            </a:br>
            <a:endParaRPr lang="ru-RU" altLang="ru-RU" sz="3200" i="1">
              <a:solidFill>
                <a:schemeClr val="bg2"/>
              </a:solidFill>
            </a:endParaRPr>
          </a:p>
        </p:txBody>
      </p:sp>
      <p:sp>
        <p:nvSpPr>
          <p:cNvPr id="2283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84313"/>
            <a:ext cx="8229600" cy="4897437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altLang="ru-RU" sz="2800" b="1" i="1"/>
              <a:t>Операционная система</a:t>
            </a:r>
            <a:r>
              <a:rPr lang="ru-RU" altLang="ru-RU" sz="2800" b="1"/>
              <a:t> - </a:t>
            </a:r>
            <a:r>
              <a:rPr lang="ru-RU" altLang="ru-RU" sz="2800"/>
              <a:t>стандартные ОС</a:t>
            </a:r>
            <a:r>
              <a:rPr lang="en-US" altLang="ru-RU" sz="2800"/>
              <a:t> </a:t>
            </a:r>
            <a:r>
              <a:rPr lang="ru-RU" altLang="ru-RU" sz="2800"/>
              <a:t>- Linux/FreeBSD, вместе со средствами поддержки параллельного программирования и распределения нагрузки.</a:t>
            </a:r>
          </a:p>
          <a:p>
            <a:pPr>
              <a:lnSpc>
                <a:spcPct val="90000"/>
              </a:lnSpc>
            </a:pPr>
            <a:r>
              <a:rPr lang="ru-RU" altLang="ru-RU" sz="2800" b="1" i="1"/>
              <a:t>Модель программирования</a:t>
            </a:r>
            <a:r>
              <a:rPr lang="en-US" altLang="ru-RU" sz="2800" b="1"/>
              <a:t> </a:t>
            </a:r>
            <a:r>
              <a:rPr lang="ru-RU" altLang="ru-RU" sz="2800" b="1"/>
              <a:t>- </a:t>
            </a:r>
            <a:r>
              <a:rPr lang="ru-RU" altLang="ru-RU" sz="2800"/>
              <a:t>с использованием передачи сообщений (</a:t>
            </a:r>
            <a:r>
              <a:rPr lang="en-US" altLang="ru-RU" sz="2800"/>
              <a:t>PVM,</a:t>
            </a:r>
            <a:r>
              <a:rPr lang="ru-RU" altLang="ru-RU" sz="2800"/>
              <a:t> MPI). </a:t>
            </a:r>
            <a:endParaRPr lang="en-US" altLang="ru-RU" sz="2800"/>
          </a:p>
          <a:p>
            <a:pPr>
              <a:lnSpc>
                <a:spcPct val="90000"/>
              </a:lnSpc>
            </a:pPr>
            <a:r>
              <a:rPr lang="ru-RU" altLang="ru-RU" sz="2800" b="1" i="1"/>
              <a:t>Основная проблема</a:t>
            </a:r>
            <a:r>
              <a:rPr lang="ru-RU" altLang="ru-RU" sz="2800"/>
              <a:t> - большие накладные расходы на взаимодействие параллельных процессов между собой, что сильно сужает потенциальный класс решаемых задач.</a:t>
            </a:r>
            <a:r>
              <a:rPr lang="ru-RU" altLang="ru-RU" sz="2800">
                <a:solidFill>
                  <a:schemeClr val="folHlink"/>
                </a:solidFill>
              </a:rPr>
              <a:t> </a:t>
            </a:r>
            <a:endParaRPr lang="ru-RU" altLang="ru-RU" sz="28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739775"/>
          </a:xfrm>
        </p:spPr>
        <p:txBody>
          <a:bodyPr/>
          <a:lstStyle/>
          <a:p>
            <a:r>
              <a:rPr lang="ru-RU" altLang="ru-RU" sz="3200" i="1">
                <a:solidFill>
                  <a:schemeClr val="bg2"/>
                </a:solidFill>
              </a:rPr>
              <a:t>Классификация Флинна - МКМД</a:t>
            </a:r>
          </a:p>
        </p:txBody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ru-RU" sz="2800" b="1" i="1"/>
              <a:t>SMP</a:t>
            </a:r>
            <a:r>
              <a:rPr lang="en-US" altLang="ru-RU" sz="2800"/>
              <a:t> – </a:t>
            </a:r>
            <a:endParaRPr lang="ru-RU" altLang="ru-RU" sz="2800"/>
          </a:p>
          <a:p>
            <a:pPr>
              <a:buFont typeface="Wingdings" panose="05000000000000000000" pitchFamily="2" charset="2"/>
              <a:buNone/>
            </a:pPr>
            <a:r>
              <a:rPr lang="ru-RU" altLang="ru-RU" sz="2800"/>
              <a:t>	симметричные мультипроцессорные системы</a:t>
            </a:r>
          </a:p>
          <a:p>
            <a:r>
              <a:rPr lang="ru-RU" altLang="ru-RU" sz="2800" b="1" i="1"/>
              <a:t>Кластерные вычислительные системы</a:t>
            </a:r>
          </a:p>
          <a:p>
            <a:pPr lvl="1"/>
            <a:r>
              <a:rPr lang="ru-RU" altLang="ru-RU" sz="2400"/>
              <a:t>Специализированные кластеры</a:t>
            </a:r>
          </a:p>
          <a:p>
            <a:pPr lvl="1"/>
            <a:r>
              <a:rPr lang="ru-RU" altLang="ru-RU" sz="2400"/>
              <a:t>Кластеры общего назначения</a:t>
            </a:r>
          </a:p>
          <a:p>
            <a:r>
              <a:rPr lang="en-US" altLang="ru-RU" sz="2800" b="1" i="1"/>
              <a:t>MPP</a:t>
            </a:r>
            <a:r>
              <a:rPr lang="en-US" altLang="ru-RU" sz="2800"/>
              <a:t> – </a:t>
            </a:r>
            <a:endParaRPr lang="ru-RU" altLang="ru-RU" sz="2800"/>
          </a:p>
          <a:p>
            <a:pPr>
              <a:buFont typeface="Wingdings" panose="05000000000000000000" pitchFamily="2" charset="2"/>
              <a:buNone/>
            </a:pPr>
            <a:r>
              <a:rPr lang="ru-RU" altLang="ru-RU" sz="2800"/>
              <a:t>	массивно-параллельные системы</a:t>
            </a: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37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739775"/>
          </a:xfrm>
        </p:spPr>
        <p:txBody>
          <a:bodyPr/>
          <a:lstStyle/>
          <a:p>
            <a:r>
              <a:rPr lang="ru-RU" altLang="ru-RU" sz="3200" i="1">
                <a:solidFill>
                  <a:schemeClr val="bg2"/>
                </a:solidFill>
              </a:rPr>
              <a:t>Кластеры  высокой надежности</a:t>
            </a:r>
          </a:p>
        </p:txBody>
      </p:sp>
      <p:sp>
        <p:nvSpPr>
          <p:cNvPr id="2293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68413"/>
            <a:ext cx="8229600" cy="5113337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altLang="ru-RU" sz="2800"/>
              <a:t>в случае сбоя ПО на одном из  узлов  приложение  продолжает  функционировать или автоматически перезапускается на других узлах кластера;</a:t>
            </a:r>
          </a:p>
          <a:p>
            <a:pPr>
              <a:lnSpc>
                <a:spcPct val="90000"/>
              </a:lnSpc>
            </a:pPr>
            <a:r>
              <a:rPr lang="ru-RU" altLang="ru-RU" sz="2800"/>
              <a:t>выход из строя одного из узлов (или нескольких) не  приведет  к  краху  всей кластерной системы;</a:t>
            </a:r>
          </a:p>
          <a:p>
            <a:pPr>
              <a:lnSpc>
                <a:spcPct val="90000"/>
              </a:lnSpc>
            </a:pPr>
            <a:r>
              <a:rPr lang="ru-RU" altLang="ru-RU" sz="2800"/>
              <a:t>профилактические  и  ремонтные  работы,  реконфигурацию  или  смену   версий программного обеспечения можно осуществлять в  узлах  кластера поочередно, не прерывая работы других узлов.</a:t>
            </a: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402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549275"/>
            <a:ext cx="6707187" cy="811213"/>
          </a:xfrm>
        </p:spPr>
        <p:txBody>
          <a:bodyPr/>
          <a:lstStyle/>
          <a:p>
            <a:r>
              <a:rPr lang="ru-RU" altLang="ru-RU" sz="3200" i="1">
                <a:solidFill>
                  <a:schemeClr val="bg2"/>
                </a:solidFill>
              </a:rPr>
              <a:t>Кластеры  высокой надежности</a:t>
            </a:r>
            <a:r>
              <a:rPr lang="en-US" altLang="ru-RU" sz="3200" i="1">
                <a:solidFill>
                  <a:schemeClr val="bg2"/>
                </a:solidFill>
              </a:rPr>
              <a:t> </a:t>
            </a:r>
            <a:r>
              <a:rPr lang="ru-RU" altLang="ru-RU" sz="3200" i="1">
                <a:solidFill>
                  <a:schemeClr val="bg2"/>
                </a:solidFill>
              </a:rPr>
              <a:t>VAX/VMS кластер</a:t>
            </a:r>
            <a:r>
              <a:rPr lang="ru-RU" altLang="ru-RU"/>
              <a:t> </a:t>
            </a:r>
          </a:p>
        </p:txBody>
      </p:sp>
      <p:pic>
        <p:nvPicPr>
          <p:cNvPr id="230403" name="Picture 3" descr="img00041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03350" y="1727200"/>
            <a:ext cx="6481763" cy="429736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42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1027113"/>
          </a:xfrm>
        </p:spPr>
        <p:txBody>
          <a:bodyPr/>
          <a:lstStyle/>
          <a:p>
            <a:r>
              <a:rPr lang="ru-RU" altLang="ru-RU" sz="3200" i="1">
                <a:solidFill>
                  <a:schemeClr val="bg2"/>
                </a:solidFill>
              </a:rPr>
              <a:t>Кластеры  высокой надежности</a:t>
            </a:r>
            <a:br>
              <a:rPr lang="ru-RU" altLang="ru-RU" sz="3200" i="1">
                <a:solidFill>
                  <a:schemeClr val="bg2"/>
                </a:solidFill>
              </a:rPr>
            </a:br>
            <a:r>
              <a:rPr lang="ru-RU" altLang="ru-RU" sz="3200" i="1">
                <a:solidFill>
                  <a:schemeClr val="bg2"/>
                </a:solidFill>
              </a:rPr>
              <a:t>Switchover/UX компании Hewlett Packard</a:t>
            </a:r>
            <a:endParaRPr lang="ru-RU" altLang="ru-RU"/>
          </a:p>
        </p:txBody>
      </p:sp>
      <p:pic>
        <p:nvPicPr>
          <p:cNvPr id="231427" name="Picture 3" descr="img0004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8313" y="2133600"/>
            <a:ext cx="8207375" cy="411638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45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739775"/>
          </a:xfrm>
        </p:spPr>
        <p:txBody>
          <a:bodyPr/>
          <a:lstStyle/>
          <a:p>
            <a:r>
              <a:rPr lang="ru-RU" altLang="ru-RU" sz="3200" i="1">
                <a:solidFill>
                  <a:schemeClr val="bg2"/>
                </a:solidFill>
              </a:rPr>
              <a:t>Высокопроизводительные кластеры</a:t>
            </a:r>
          </a:p>
        </p:txBody>
      </p:sp>
      <p:sp>
        <p:nvSpPr>
          <p:cNvPr id="2324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68413"/>
            <a:ext cx="8229600" cy="5113337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ru-RU" altLang="ru-RU" sz="2800" b="1" i="1"/>
              <a:t>Высокопроизводительный кластер - </a:t>
            </a:r>
            <a:r>
              <a:rPr lang="ru-RU" altLang="ru-RU" sz="2800"/>
              <a:t> </a:t>
            </a:r>
          </a:p>
          <a:p>
            <a:r>
              <a:rPr lang="ru-RU" altLang="ru-RU" sz="2800"/>
              <a:t>параллельная вычислительная система с распределенной памятью;</a:t>
            </a:r>
          </a:p>
          <a:p>
            <a:r>
              <a:rPr lang="ru-RU" altLang="ru-RU" sz="2800"/>
              <a:t>построенная из компонент общего назначения;</a:t>
            </a:r>
          </a:p>
          <a:p>
            <a:r>
              <a:rPr lang="ru-RU" altLang="ru-RU" sz="2800"/>
              <a:t>с единой точкой доступа;</a:t>
            </a:r>
          </a:p>
          <a:p>
            <a:r>
              <a:rPr lang="ru-RU" altLang="ru-RU" sz="2800"/>
              <a:t> однородными вычислительными узлами;</a:t>
            </a:r>
          </a:p>
          <a:p>
            <a:r>
              <a:rPr lang="ru-RU" altLang="ru-RU" sz="2800"/>
              <a:t>специализированной сетью, обеспечивающей эффективный обмен данными. </a:t>
            </a: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4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668338"/>
          </a:xfrm>
        </p:spPr>
        <p:txBody>
          <a:bodyPr/>
          <a:lstStyle/>
          <a:p>
            <a:r>
              <a:rPr lang="ru-RU" altLang="ru-RU" sz="3200" i="1">
                <a:solidFill>
                  <a:schemeClr val="bg2"/>
                </a:solidFill>
              </a:rPr>
              <a:t>Высокопроизводительные кластеры</a:t>
            </a:r>
            <a:endParaRPr lang="ru-RU" altLang="ru-RU"/>
          </a:p>
        </p:txBody>
      </p:sp>
      <p:grpSp>
        <p:nvGrpSpPr>
          <p:cNvPr id="233475" name="Group 3"/>
          <p:cNvGrpSpPr>
            <a:grpSpLocks noChangeAspect="1"/>
          </p:cNvGrpSpPr>
          <p:nvPr/>
        </p:nvGrpSpPr>
        <p:grpSpPr bwMode="auto">
          <a:xfrm>
            <a:off x="539750" y="1125538"/>
            <a:ext cx="8208963" cy="5376862"/>
            <a:chOff x="2272" y="1433"/>
            <a:chExt cx="6213" cy="3484"/>
          </a:xfrm>
        </p:grpSpPr>
        <p:sp>
          <p:nvSpPr>
            <p:cNvPr id="233476" name="AutoShape 4"/>
            <p:cNvSpPr>
              <a:spLocks noChangeAspect="1" noChangeArrowheads="1"/>
            </p:cNvSpPr>
            <p:nvPr/>
          </p:nvSpPr>
          <p:spPr bwMode="auto">
            <a:xfrm>
              <a:off x="2272" y="1433"/>
              <a:ext cx="6213" cy="34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3477" name="Text Box 5"/>
            <p:cNvSpPr txBox="1">
              <a:spLocks noChangeArrowheads="1"/>
            </p:cNvSpPr>
            <p:nvPr/>
          </p:nvSpPr>
          <p:spPr bwMode="auto">
            <a:xfrm>
              <a:off x="2696" y="2408"/>
              <a:ext cx="988" cy="558"/>
            </a:xfrm>
            <a:prstGeom prst="rect">
              <a:avLst/>
            </a:prstGeom>
            <a:solidFill>
              <a:schemeClr val="folHlink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ru-RU" altLang="ru-RU" b="1">
                  <a:solidFill>
                    <a:schemeClr val="tx1"/>
                  </a:solidFill>
                </a:rPr>
                <a:t>Рабочая</a:t>
              </a:r>
            </a:p>
            <a:p>
              <a:r>
                <a:rPr lang="ru-RU" altLang="ru-RU" b="1">
                  <a:solidFill>
                    <a:schemeClr val="tx1"/>
                  </a:solidFill>
                </a:rPr>
                <a:t>станция</a:t>
              </a:r>
            </a:p>
          </p:txBody>
        </p:sp>
        <p:sp>
          <p:nvSpPr>
            <p:cNvPr id="233478" name="Text Box 6"/>
            <p:cNvSpPr txBox="1">
              <a:spLocks noChangeArrowheads="1"/>
            </p:cNvSpPr>
            <p:nvPr/>
          </p:nvSpPr>
          <p:spPr bwMode="auto">
            <a:xfrm>
              <a:off x="3966" y="1572"/>
              <a:ext cx="1130" cy="558"/>
            </a:xfrm>
            <a:prstGeom prst="rect">
              <a:avLst/>
            </a:prstGeom>
            <a:solidFill>
              <a:schemeClr val="folHlink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ru-RU" altLang="ru-RU" b="1">
                  <a:solidFill>
                    <a:schemeClr val="tx1"/>
                  </a:solidFill>
                </a:rPr>
                <a:t>Файловый сервер</a:t>
              </a:r>
            </a:p>
            <a:p>
              <a:r>
                <a:rPr lang="ru-RU" altLang="ru-RU" b="1">
                  <a:solidFill>
                    <a:schemeClr val="tx1"/>
                  </a:solidFill>
                </a:rPr>
                <a:t>станция</a:t>
              </a:r>
            </a:p>
          </p:txBody>
        </p:sp>
        <p:sp>
          <p:nvSpPr>
            <p:cNvPr id="233479" name="Text Box 7"/>
            <p:cNvSpPr txBox="1">
              <a:spLocks noChangeArrowheads="1"/>
            </p:cNvSpPr>
            <p:nvPr/>
          </p:nvSpPr>
          <p:spPr bwMode="auto">
            <a:xfrm>
              <a:off x="5378" y="1572"/>
              <a:ext cx="1553" cy="557"/>
            </a:xfrm>
            <a:prstGeom prst="rect">
              <a:avLst/>
            </a:prstGeom>
            <a:solidFill>
              <a:schemeClr val="folHlink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ru-RU" altLang="ru-RU" b="1">
                  <a:solidFill>
                    <a:schemeClr val="tx1"/>
                  </a:solidFill>
                </a:rPr>
                <a:t>Служба </a:t>
              </a:r>
            </a:p>
            <a:p>
              <a:r>
                <a:rPr lang="ru-RU" altLang="ru-RU" b="1">
                  <a:solidFill>
                    <a:schemeClr val="tx1"/>
                  </a:solidFill>
                </a:rPr>
                <a:t>Active Directory</a:t>
              </a:r>
            </a:p>
          </p:txBody>
        </p:sp>
        <p:sp>
          <p:nvSpPr>
            <p:cNvPr id="233480" name="Text Box 8"/>
            <p:cNvSpPr txBox="1">
              <a:spLocks noChangeArrowheads="1"/>
            </p:cNvSpPr>
            <p:nvPr/>
          </p:nvSpPr>
          <p:spPr bwMode="auto">
            <a:xfrm>
              <a:off x="7213" y="1572"/>
              <a:ext cx="1130" cy="558"/>
            </a:xfrm>
            <a:prstGeom prst="rect">
              <a:avLst/>
            </a:prstGeom>
            <a:solidFill>
              <a:schemeClr val="folHlink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ru-RU" altLang="ru-RU" b="1">
                  <a:solidFill>
                    <a:schemeClr val="tx1"/>
                  </a:solidFill>
                </a:rPr>
                <a:t>Почтовый сервер</a:t>
              </a:r>
            </a:p>
          </p:txBody>
        </p:sp>
        <p:sp>
          <p:nvSpPr>
            <p:cNvPr id="233481" name="Line 9"/>
            <p:cNvSpPr>
              <a:spLocks noChangeShapeType="1"/>
            </p:cNvSpPr>
            <p:nvPr/>
          </p:nvSpPr>
          <p:spPr bwMode="auto">
            <a:xfrm>
              <a:off x="3684" y="2687"/>
              <a:ext cx="4094" cy="1"/>
            </a:xfrm>
            <a:prstGeom prst="line">
              <a:avLst/>
            </a:prstGeom>
            <a:noFill/>
            <a:ln w="38100" cmpd="tri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3482" name="Line 10"/>
            <p:cNvSpPr>
              <a:spLocks noChangeShapeType="1"/>
            </p:cNvSpPr>
            <p:nvPr/>
          </p:nvSpPr>
          <p:spPr bwMode="auto">
            <a:xfrm>
              <a:off x="4531" y="2129"/>
              <a:ext cx="0" cy="558"/>
            </a:xfrm>
            <a:prstGeom prst="line">
              <a:avLst/>
            </a:prstGeom>
            <a:noFill/>
            <a:ln w="38100" cmpd="tri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3483" name="Line 11"/>
            <p:cNvSpPr>
              <a:spLocks noChangeShapeType="1"/>
            </p:cNvSpPr>
            <p:nvPr/>
          </p:nvSpPr>
          <p:spPr bwMode="auto">
            <a:xfrm>
              <a:off x="6084" y="2129"/>
              <a:ext cx="0" cy="558"/>
            </a:xfrm>
            <a:prstGeom prst="line">
              <a:avLst/>
            </a:prstGeom>
            <a:noFill/>
            <a:ln w="38100" cmpd="tri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3484" name="Line 12"/>
            <p:cNvSpPr>
              <a:spLocks noChangeShapeType="1"/>
            </p:cNvSpPr>
            <p:nvPr/>
          </p:nvSpPr>
          <p:spPr bwMode="auto">
            <a:xfrm>
              <a:off x="7778" y="2129"/>
              <a:ext cx="0" cy="558"/>
            </a:xfrm>
            <a:prstGeom prst="line">
              <a:avLst/>
            </a:prstGeom>
            <a:noFill/>
            <a:ln w="38100" cmpd="tri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3485" name="Text Box 13"/>
            <p:cNvSpPr txBox="1">
              <a:spLocks noChangeArrowheads="1"/>
            </p:cNvSpPr>
            <p:nvPr/>
          </p:nvSpPr>
          <p:spPr bwMode="auto">
            <a:xfrm>
              <a:off x="4954" y="3105"/>
              <a:ext cx="987" cy="557"/>
            </a:xfrm>
            <a:prstGeom prst="rect">
              <a:avLst/>
            </a:prstGeom>
            <a:solidFill>
              <a:schemeClr val="folHlink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ru-RU" altLang="ru-RU" b="1">
                  <a:solidFill>
                    <a:schemeClr val="tx1"/>
                  </a:solidFill>
                </a:rPr>
                <a:t>Ведущий узел</a:t>
              </a:r>
            </a:p>
          </p:txBody>
        </p:sp>
        <p:sp>
          <p:nvSpPr>
            <p:cNvPr id="233486" name="Line 14"/>
            <p:cNvSpPr>
              <a:spLocks noChangeShapeType="1"/>
            </p:cNvSpPr>
            <p:nvPr/>
          </p:nvSpPr>
          <p:spPr bwMode="auto">
            <a:xfrm>
              <a:off x="5519" y="2687"/>
              <a:ext cx="1" cy="418"/>
            </a:xfrm>
            <a:prstGeom prst="line">
              <a:avLst/>
            </a:prstGeom>
            <a:noFill/>
            <a:ln w="38100" cmpd="tri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3487" name="Text Box 15"/>
            <p:cNvSpPr txBox="1">
              <a:spLocks noChangeArrowheads="1"/>
            </p:cNvSpPr>
            <p:nvPr/>
          </p:nvSpPr>
          <p:spPr bwMode="auto">
            <a:xfrm>
              <a:off x="3260" y="4220"/>
              <a:ext cx="1271" cy="557"/>
            </a:xfrm>
            <a:prstGeom prst="rect">
              <a:avLst/>
            </a:prstGeom>
            <a:solidFill>
              <a:schemeClr val="folHlink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18000" tIns="10800" rIns="18000" bIns="10800"/>
            <a:lstStyle/>
            <a:p>
              <a:r>
                <a:rPr lang="ru-RU" altLang="ru-RU" b="1">
                  <a:solidFill>
                    <a:schemeClr val="tx1"/>
                  </a:solidFill>
                </a:rPr>
                <a:t>Вычислительный узел</a:t>
              </a:r>
            </a:p>
          </p:txBody>
        </p:sp>
        <p:sp>
          <p:nvSpPr>
            <p:cNvPr id="233488" name="Text Box 16"/>
            <p:cNvSpPr txBox="1">
              <a:spLocks noChangeArrowheads="1"/>
            </p:cNvSpPr>
            <p:nvPr/>
          </p:nvSpPr>
          <p:spPr bwMode="auto">
            <a:xfrm>
              <a:off x="4813" y="4220"/>
              <a:ext cx="1272" cy="556"/>
            </a:xfrm>
            <a:prstGeom prst="rect">
              <a:avLst/>
            </a:prstGeom>
            <a:solidFill>
              <a:schemeClr val="folHlink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18000" tIns="10800" rIns="18000" bIns="10800"/>
            <a:lstStyle/>
            <a:p>
              <a:r>
                <a:rPr lang="ru-RU" altLang="ru-RU" b="1">
                  <a:solidFill>
                    <a:schemeClr val="tx1"/>
                  </a:solidFill>
                </a:rPr>
                <a:t>Вычислительный узел</a:t>
              </a:r>
            </a:p>
          </p:txBody>
        </p:sp>
        <p:sp>
          <p:nvSpPr>
            <p:cNvPr id="233489" name="Text Box 17"/>
            <p:cNvSpPr txBox="1">
              <a:spLocks noChangeArrowheads="1"/>
            </p:cNvSpPr>
            <p:nvPr/>
          </p:nvSpPr>
          <p:spPr bwMode="auto">
            <a:xfrm>
              <a:off x="6366" y="4220"/>
              <a:ext cx="1271" cy="558"/>
            </a:xfrm>
            <a:prstGeom prst="rect">
              <a:avLst/>
            </a:prstGeom>
            <a:solidFill>
              <a:schemeClr val="folHlink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18000" tIns="10800" rIns="18000" bIns="10800"/>
            <a:lstStyle/>
            <a:p>
              <a:r>
                <a:rPr lang="ru-RU" altLang="ru-RU" b="1">
                  <a:solidFill>
                    <a:schemeClr val="tx1"/>
                  </a:solidFill>
                </a:rPr>
                <a:t>Вычислительный узел</a:t>
              </a:r>
            </a:p>
          </p:txBody>
        </p:sp>
        <p:sp>
          <p:nvSpPr>
            <p:cNvPr id="233490" name="Line 18"/>
            <p:cNvSpPr>
              <a:spLocks noChangeShapeType="1"/>
            </p:cNvSpPr>
            <p:nvPr/>
          </p:nvSpPr>
          <p:spPr bwMode="auto">
            <a:xfrm>
              <a:off x="3684" y="3941"/>
              <a:ext cx="3529" cy="1"/>
            </a:xfrm>
            <a:prstGeom prst="line">
              <a:avLst/>
            </a:prstGeom>
            <a:noFill/>
            <a:ln w="25400" cmpd="dbl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3491" name="Line 19"/>
            <p:cNvSpPr>
              <a:spLocks noChangeShapeType="1"/>
            </p:cNvSpPr>
            <p:nvPr/>
          </p:nvSpPr>
          <p:spPr bwMode="auto">
            <a:xfrm>
              <a:off x="3825" y="3941"/>
              <a:ext cx="0" cy="279"/>
            </a:xfrm>
            <a:prstGeom prst="line">
              <a:avLst/>
            </a:prstGeom>
            <a:noFill/>
            <a:ln w="25400" cmpd="dbl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3492" name="Line 20"/>
            <p:cNvSpPr>
              <a:spLocks noChangeShapeType="1"/>
            </p:cNvSpPr>
            <p:nvPr/>
          </p:nvSpPr>
          <p:spPr bwMode="auto">
            <a:xfrm>
              <a:off x="5519" y="3662"/>
              <a:ext cx="0" cy="558"/>
            </a:xfrm>
            <a:prstGeom prst="line">
              <a:avLst/>
            </a:prstGeom>
            <a:noFill/>
            <a:ln w="25400" cmpd="dbl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3493" name="Line 21"/>
            <p:cNvSpPr>
              <a:spLocks noChangeShapeType="1"/>
            </p:cNvSpPr>
            <p:nvPr/>
          </p:nvSpPr>
          <p:spPr bwMode="auto">
            <a:xfrm>
              <a:off x="7072" y="3941"/>
              <a:ext cx="1" cy="279"/>
            </a:xfrm>
            <a:prstGeom prst="line">
              <a:avLst/>
            </a:prstGeom>
            <a:noFill/>
            <a:ln w="25400" cmpd="dbl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3494" name="Line 22"/>
            <p:cNvSpPr>
              <a:spLocks noChangeShapeType="1"/>
            </p:cNvSpPr>
            <p:nvPr/>
          </p:nvSpPr>
          <p:spPr bwMode="auto">
            <a:xfrm>
              <a:off x="3401" y="3802"/>
              <a:ext cx="3529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3495" name="Line 23"/>
            <p:cNvSpPr>
              <a:spLocks noChangeShapeType="1"/>
            </p:cNvSpPr>
            <p:nvPr/>
          </p:nvSpPr>
          <p:spPr bwMode="auto">
            <a:xfrm flipH="1">
              <a:off x="3543" y="3802"/>
              <a:ext cx="1" cy="418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3496" name="Line 24"/>
            <p:cNvSpPr>
              <a:spLocks noChangeShapeType="1"/>
            </p:cNvSpPr>
            <p:nvPr/>
          </p:nvSpPr>
          <p:spPr bwMode="auto">
            <a:xfrm>
              <a:off x="5237" y="3662"/>
              <a:ext cx="1" cy="558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3497" name="Line 25"/>
            <p:cNvSpPr>
              <a:spLocks noChangeShapeType="1"/>
            </p:cNvSpPr>
            <p:nvPr/>
          </p:nvSpPr>
          <p:spPr bwMode="auto">
            <a:xfrm>
              <a:off x="6790" y="3802"/>
              <a:ext cx="1" cy="418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3498" name="Line 26"/>
            <p:cNvSpPr>
              <a:spLocks noChangeShapeType="1"/>
            </p:cNvSpPr>
            <p:nvPr/>
          </p:nvSpPr>
          <p:spPr bwMode="auto">
            <a:xfrm flipV="1">
              <a:off x="6507" y="3244"/>
              <a:ext cx="847" cy="55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3499" name="Line 27"/>
            <p:cNvSpPr>
              <a:spLocks noChangeShapeType="1"/>
            </p:cNvSpPr>
            <p:nvPr/>
          </p:nvSpPr>
          <p:spPr bwMode="auto">
            <a:xfrm flipH="1" flipV="1">
              <a:off x="3119" y="3523"/>
              <a:ext cx="847" cy="41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33500" name="Text Box 28"/>
            <p:cNvSpPr txBox="1">
              <a:spLocks noChangeArrowheads="1"/>
            </p:cNvSpPr>
            <p:nvPr/>
          </p:nvSpPr>
          <p:spPr bwMode="auto">
            <a:xfrm>
              <a:off x="2272" y="3244"/>
              <a:ext cx="1835" cy="279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r>
                <a:rPr lang="ru-RU" altLang="ru-RU" b="1">
                  <a:solidFill>
                    <a:schemeClr val="tx1"/>
                  </a:solidFill>
                </a:rPr>
                <a:t>Соединение MS MPI</a:t>
              </a:r>
            </a:p>
          </p:txBody>
        </p:sp>
        <p:sp>
          <p:nvSpPr>
            <p:cNvPr id="233501" name="Text Box 29"/>
            <p:cNvSpPr txBox="1">
              <a:spLocks noChangeArrowheads="1"/>
            </p:cNvSpPr>
            <p:nvPr/>
          </p:nvSpPr>
          <p:spPr bwMode="auto">
            <a:xfrm>
              <a:off x="6648" y="2966"/>
              <a:ext cx="1837" cy="278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r>
                <a:rPr lang="ru-RU" altLang="ru-RU" b="1">
                  <a:solidFill>
                    <a:schemeClr val="tx1"/>
                  </a:solidFill>
                </a:rPr>
                <a:t>Частная сеть</a:t>
              </a:r>
            </a:p>
          </p:txBody>
        </p:sp>
        <p:sp>
          <p:nvSpPr>
            <p:cNvPr id="233502" name="Text Box 30"/>
            <p:cNvSpPr txBox="1">
              <a:spLocks noChangeArrowheads="1"/>
            </p:cNvSpPr>
            <p:nvPr/>
          </p:nvSpPr>
          <p:spPr bwMode="auto">
            <a:xfrm>
              <a:off x="2272" y="1990"/>
              <a:ext cx="1835" cy="280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r>
                <a:rPr lang="ru-RU" altLang="ru-RU" b="1">
                  <a:solidFill>
                    <a:schemeClr val="tx1"/>
                  </a:solidFill>
                </a:rPr>
                <a:t>Корпоративная сеть</a:t>
              </a:r>
            </a:p>
          </p:txBody>
        </p:sp>
        <p:sp>
          <p:nvSpPr>
            <p:cNvPr id="233503" name="Line 31"/>
            <p:cNvSpPr>
              <a:spLocks noChangeShapeType="1"/>
            </p:cNvSpPr>
            <p:nvPr/>
          </p:nvSpPr>
          <p:spPr bwMode="auto">
            <a:xfrm>
              <a:off x="3684" y="2269"/>
              <a:ext cx="564" cy="41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4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811213"/>
          </a:xfrm>
        </p:spPr>
        <p:txBody>
          <a:bodyPr/>
          <a:lstStyle/>
          <a:p>
            <a:r>
              <a:rPr lang="ru-RU" altLang="ru-RU" sz="3200" i="1">
                <a:solidFill>
                  <a:schemeClr val="bg2"/>
                </a:solidFill>
              </a:rPr>
              <a:t>Характеристики коммутирующих сред</a:t>
            </a:r>
          </a:p>
        </p:txBody>
      </p:sp>
      <p:graphicFrame>
        <p:nvGraphicFramePr>
          <p:cNvPr id="234499" name="Group 3"/>
          <p:cNvGraphicFramePr>
            <a:graphicFrameLocks noGrp="1"/>
          </p:cNvGraphicFramePr>
          <p:nvPr>
            <p:ph type="tbl" idx="1"/>
          </p:nvPr>
        </p:nvGraphicFramePr>
        <p:xfrm>
          <a:off x="468313" y="1412875"/>
          <a:ext cx="8229600" cy="4602480"/>
        </p:xfrm>
        <a:graphic>
          <a:graphicData uri="http://schemas.openxmlformats.org/drawingml/2006/table">
            <a:tbl>
              <a:tblPr/>
              <a:tblGrid>
                <a:gridCol w="2670175">
                  <a:extLst>
                    <a:ext uri="{9D8B030D-6E8A-4147-A177-3AD203B41FA5}">
                      <a16:colId xmlns:a16="http://schemas.microsoft.com/office/drawing/2014/main" val="1414576160"/>
                    </a:ext>
                  </a:extLst>
                </a:gridCol>
                <a:gridCol w="3017837">
                  <a:extLst>
                    <a:ext uri="{9D8B030D-6E8A-4147-A177-3AD203B41FA5}">
                      <a16:colId xmlns:a16="http://schemas.microsoft.com/office/drawing/2014/main" val="474532866"/>
                    </a:ext>
                  </a:extLst>
                </a:gridCol>
                <a:gridCol w="2541588">
                  <a:extLst>
                    <a:ext uri="{9D8B030D-6E8A-4147-A177-3AD203B41FA5}">
                      <a16:colId xmlns:a16="http://schemas.microsoft.com/office/drawing/2014/main" val="122125065"/>
                    </a:ext>
                  </a:extLst>
                </a:gridCol>
              </a:tblGrid>
              <a:tr h="6477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Сетевое оборудование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Пиковая пропускная способность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Латентность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94967566"/>
                  </a:ext>
                </a:extLst>
              </a:tr>
              <a:tr h="6477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FastEthernet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12.5 Mbyte/sec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 sec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82348044"/>
                  </a:ext>
                </a:extLst>
              </a:tr>
              <a:tr h="6477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GigabitEthernet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 Mbyte/sec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 sec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08874034"/>
                  </a:ext>
                </a:extLst>
              </a:tr>
              <a:tr h="6477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Myrinet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160 Mbyte/sec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sec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2053174"/>
                  </a:ext>
                </a:extLst>
              </a:tr>
              <a:tr h="6477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SCI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400 Mbyte/sec 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(реально 100)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2.3 sec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95516655"/>
                  </a:ext>
                </a:extLst>
              </a:tr>
              <a:tr h="6477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cLAN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 Mbyte/sec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0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bg2"/>
                        </a:buClr>
                        <a:buSzPct val="6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7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sec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6419806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1027113"/>
          </a:xfrm>
        </p:spPr>
        <p:txBody>
          <a:bodyPr/>
          <a:lstStyle/>
          <a:p>
            <a:r>
              <a:rPr lang="ru-RU" altLang="ru-RU" sz="3200" i="1">
                <a:solidFill>
                  <a:schemeClr val="bg2"/>
                </a:solidFill>
              </a:rPr>
              <a:t>Кластеры на основе локальной сети (</a:t>
            </a:r>
            <a:r>
              <a:rPr lang="en-US" altLang="ru-RU" sz="3200" i="1">
                <a:solidFill>
                  <a:schemeClr val="bg2"/>
                </a:solidFill>
              </a:rPr>
              <a:t>Cluster Of Workstations – COW)</a:t>
            </a:r>
            <a:endParaRPr lang="ru-RU" altLang="ru-RU"/>
          </a:p>
        </p:txBody>
      </p:sp>
      <p:pic>
        <p:nvPicPr>
          <p:cNvPr id="235523" name="Picture 3" descr="NFS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00113" y="2060575"/>
            <a:ext cx="7561262" cy="40068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54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692275" y="2781300"/>
            <a:ext cx="7200900" cy="1512888"/>
          </a:xfrm>
        </p:spPr>
        <p:txBody>
          <a:bodyPr/>
          <a:lstStyle/>
          <a:p>
            <a:r>
              <a:rPr lang="ru-RU" altLang="ru-RU" sz="4400" i="1">
                <a:solidFill>
                  <a:schemeClr val="folHlink"/>
                </a:solidFill>
              </a:rPr>
              <a:t>	Системное ПО кластера</a:t>
            </a:r>
            <a:endParaRPr lang="ru-RU" altLang="ru-RU" sz="4800" i="1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6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1100138"/>
          </a:xfrm>
        </p:spPr>
        <p:txBody>
          <a:bodyPr/>
          <a:lstStyle/>
          <a:p>
            <a:r>
              <a:rPr lang="ru-RU" altLang="ru-RU" sz="3200" i="1">
                <a:solidFill>
                  <a:schemeClr val="bg2"/>
                </a:solidFill>
              </a:rPr>
              <a:t>Кластеры - Системное ПО</a:t>
            </a:r>
            <a:br>
              <a:rPr lang="ru-RU" altLang="ru-RU" sz="3200" i="1">
                <a:solidFill>
                  <a:schemeClr val="bg2"/>
                </a:solidFill>
              </a:rPr>
            </a:br>
            <a:r>
              <a:rPr lang="ru-RU" altLang="ru-RU" sz="3200" i="1">
                <a:solidFill>
                  <a:schemeClr val="bg2"/>
                </a:solidFill>
              </a:rPr>
              <a:t> </a:t>
            </a:r>
            <a:r>
              <a:rPr lang="ru-RU" altLang="ru-RU" sz="3200" b="1" i="1">
                <a:solidFill>
                  <a:schemeClr val="bg2"/>
                </a:solidFill>
              </a:rPr>
              <a:t>Windows Compute Cluster Server 2003</a:t>
            </a:r>
          </a:p>
        </p:txBody>
      </p:sp>
      <p:sp>
        <p:nvSpPr>
          <p:cNvPr id="2406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916113"/>
            <a:ext cx="8229600" cy="4537075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altLang="ru-RU" sz="2400"/>
              <a:t>Упрощенная настройка параметров безопасности и проверки подлинности за счет использования существующих экземпляров Active Directory.</a:t>
            </a:r>
          </a:p>
          <a:p>
            <a:pPr>
              <a:lnSpc>
                <a:spcPct val="80000"/>
              </a:lnSpc>
            </a:pPr>
            <a:r>
              <a:rPr lang="ru-RU" altLang="ru-RU" sz="2400"/>
              <a:t>Управление обновлениями для узлов с помощью </a:t>
            </a:r>
            <a:r>
              <a:rPr lang="en-US" altLang="ru-RU" sz="2400"/>
              <a:t>Microsoft Systems Management Server (SMS).</a:t>
            </a:r>
            <a:endParaRPr lang="ru-RU" altLang="ru-RU" sz="2400"/>
          </a:p>
          <a:p>
            <a:pPr>
              <a:lnSpc>
                <a:spcPct val="80000"/>
              </a:lnSpc>
            </a:pPr>
            <a:r>
              <a:rPr lang="ru-RU" altLang="ru-RU" sz="2400"/>
              <a:t>Управление системой и заданиями с помощью Microsoft Operations Manager (MOM).</a:t>
            </a:r>
          </a:p>
          <a:p>
            <a:pPr>
              <a:lnSpc>
                <a:spcPct val="80000"/>
              </a:lnSpc>
            </a:pPr>
            <a:r>
              <a:rPr lang="ru-RU" altLang="ru-RU" sz="2400"/>
              <a:t>Использование оснасток из состава консоли управления Майкрософт (MMC).</a:t>
            </a:r>
          </a:p>
          <a:p>
            <a:pPr>
              <a:lnSpc>
                <a:spcPct val="80000"/>
              </a:lnSpc>
            </a:pPr>
            <a:r>
              <a:rPr lang="ru-RU" altLang="ru-RU" sz="2400"/>
              <a:t>CCS совместим с ведущими приложениями в каждой из целевых групп. Это позволяет развертывать серийные приложения, пользуясь разнообразными вариантами поддержки.</a:t>
            </a: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6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884238"/>
          </a:xfrm>
        </p:spPr>
        <p:txBody>
          <a:bodyPr/>
          <a:lstStyle/>
          <a:p>
            <a:r>
              <a:rPr lang="ru-RU" altLang="ru-RU" sz="3600" i="1">
                <a:solidFill>
                  <a:schemeClr val="bg2"/>
                </a:solidFill>
              </a:rPr>
              <a:t>Кластеры - Системное ПО</a:t>
            </a:r>
            <a:br>
              <a:rPr lang="ru-RU" altLang="ru-RU" sz="3600" i="1">
                <a:solidFill>
                  <a:schemeClr val="bg2"/>
                </a:solidFill>
              </a:rPr>
            </a:br>
            <a:r>
              <a:rPr lang="ru-RU" altLang="ru-RU" sz="3600" i="1">
                <a:solidFill>
                  <a:schemeClr val="bg2"/>
                </a:solidFill>
              </a:rPr>
              <a:t> </a:t>
            </a:r>
            <a:r>
              <a:rPr lang="ru-RU" altLang="ru-RU" sz="3600" b="1" i="1">
                <a:solidFill>
                  <a:schemeClr val="bg2"/>
                </a:solidFill>
              </a:rPr>
              <a:t>Solaris (Sun Microsystems</a:t>
            </a:r>
            <a:r>
              <a:rPr lang="en-US" altLang="ru-RU" sz="3600" b="1" i="1">
                <a:solidFill>
                  <a:schemeClr val="bg2"/>
                </a:solidFill>
              </a:rPr>
              <a:t>)</a:t>
            </a:r>
            <a:endParaRPr lang="ru-RU" altLang="ru-RU" sz="3600" b="1" i="1">
              <a:solidFill>
                <a:schemeClr val="bg2"/>
              </a:solidFill>
            </a:endParaRPr>
          </a:p>
        </p:txBody>
      </p:sp>
      <p:sp>
        <p:nvSpPr>
          <p:cNvPr id="2416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557338"/>
            <a:ext cx="8229600" cy="4824412"/>
          </a:xfrm>
        </p:spPr>
        <p:txBody>
          <a:bodyPr/>
          <a:lstStyle/>
          <a:p>
            <a:pPr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ru-RU" altLang="ru-RU" sz="2800"/>
              <a:t>Коммерческая верся</a:t>
            </a:r>
            <a:r>
              <a:rPr lang="ru-RU" altLang="ru-RU" sz="2800" b="1" i="1"/>
              <a:t> UNIX</a:t>
            </a:r>
            <a:r>
              <a:rPr lang="ru-RU" altLang="ru-RU" sz="2800"/>
              <a:t>. </a:t>
            </a:r>
          </a:p>
          <a:p>
            <a:pPr>
              <a:lnSpc>
                <a:spcPct val="80000"/>
              </a:lnSpc>
            </a:pPr>
            <a:r>
              <a:rPr lang="ru-RU" altLang="ru-RU" sz="2800"/>
              <a:t>поддержка до 1 млн. одновременно работающих процессов; </a:t>
            </a:r>
          </a:p>
          <a:p>
            <a:pPr>
              <a:lnSpc>
                <a:spcPct val="80000"/>
              </a:lnSpc>
            </a:pPr>
            <a:r>
              <a:rPr lang="ru-RU" altLang="ru-RU" sz="2800"/>
              <a:t>до 128 процессоров в одной системе и до 848 процессоров в кластере;</a:t>
            </a:r>
          </a:p>
          <a:p>
            <a:pPr>
              <a:lnSpc>
                <a:spcPct val="80000"/>
              </a:lnSpc>
            </a:pPr>
            <a:r>
              <a:rPr lang="ru-RU" altLang="ru-RU" sz="2800"/>
              <a:t>до 576 Гбайт физической оперативной памяти; </a:t>
            </a:r>
          </a:p>
          <a:p>
            <a:pPr>
              <a:lnSpc>
                <a:spcPct val="80000"/>
              </a:lnSpc>
            </a:pPr>
            <a:r>
              <a:rPr lang="ru-RU" altLang="ru-RU" sz="2800"/>
              <a:t>поддержка файловых систем размером до 252 Тбайт;</a:t>
            </a:r>
          </a:p>
          <a:p>
            <a:pPr>
              <a:lnSpc>
                <a:spcPct val="80000"/>
              </a:lnSpc>
            </a:pPr>
            <a:r>
              <a:rPr lang="ru-RU" altLang="ru-RU" sz="2800"/>
              <a:t>наличие средств управления конфигурациями и изменениями;</a:t>
            </a:r>
          </a:p>
          <a:p>
            <a:pPr>
              <a:lnSpc>
                <a:spcPct val="80000"/>
              </a:lnSpc>
            </a:pPr>
            <a:r>
              <a:rPr lang="ru-RU" altLang="ru-RU" sz="2800"/>
              <a:t>встроенная совместимость с Linux.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altLang="ru-RU" sz="2800" b="1" i="1"/>
              <a:t>Симметричные мультипроцессоры (</a:t>
            </a:r>
            <a:r>
              <a:rPr lang="en-US" altLang="ru-RU" sz="2800" b="1" i="1"/>
              <a:t>SMP)</a:t>
            </a:r>
            <a:r>
              <a:rPr lang="en-US" altLang="ru-RU" sz="2800"/>
              <a:t> - </a:t>
            </a:r>
            <a:r>
              <a:rPr lang="ru-RU" altLang="ru-RU" sz="2800"/>
              <a:t>состоят из совокупности  процессоров, обладающих одинаковыми возможностями доступа к памяти и внешним устройством  и функционирующих под управлением единой ОС. </a:t>
            </a:r>
          </a:p>
        </p:txBody>
      </p:sp>
      <p:sp>
        <p:nvSpPr>
          <p:cNvPr id="83971" name="Rectangle 3"/>
          <p:cNvSpPr>
            <a:spLocks noGrp="1" noChangeArrowheads="1"/>
          </p:cNvSpPr>
          <p:nvPr>
            <p:ph type="title"/>
          </p:nvPr>
        </p:nvSpPr>
        <p:spPr>
          <a:xfrm>
            <a:off x="468313" y="476250"/>
            <a:ext cx="8229600" cy="1223963"/>
          </a:xfrm>
          <a:noFill/>
          <a:ln/>
        </p:spPr>
        <p:txBody>
          <a:bodyPr lIns="18000" rIns="18000"/>
          <a:lstStyle/>
          <a:p>
            <a:r>
              <a:rPr lang="ru-RU" altLang="ru-RU" sz="3200" i="1">
                <a:solidFill>
                  <a:schemeClr val="bg2"/>
                </a:solidFill>
              </a:rPr>
              <a:t>Симметричные мультипроцессоры (</a:t>
            </a:r>
            <a:r>
              <a:rPr lang="en-US" altLang="ru-RU" sz="3200" i="1">
                <a:solidFill>
                  <a:schemeClr val="bg2"/>
                </a:solidFill>
              </a:rPr>
              <a:t>SMP)</a:t>
            </a:r>
            <a:endParaRPr lang="ru-RU" altLang="ru-RU" sz="3200" i="1">
              <a:solidFill>
                <a:schemeClr val="bg2"/>
              </a:solidFill>
            </a:endParaRPr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6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884238"/>
          </a:xfrm>
        </p:spPr>
        <p:txBody>
          <a:bodyPr/>
          <a:lstStyle/>
          <a:p>
            <a:r>
              <a:rPr lang="ru-RU" altLang="ru-RU" sz="3600" i="1">
                <a:solidFill>
                  <a:schemeClr val="bg2"/>
                </a:solidFill>
              </a:rPr>
              <a:t>Кластеры - Системное ПО</a:t>
            </a:r>
            <a:br>
              <a:rPr lang="ru-RU" altLang="ru-RU" sz="3600" i="1">
                <a:solidFill>
                  <a:schemeClr val="bg2"/>
                </a:solidFill>
              </a:rPr>
            </a:br>
            <a:r>
              <a:rPr lang="ru-RU" altLang="ru-RU" sz="3600" i="1">
                <a:solidFill>
                  <a:schemeClr val="bg2"/>
                </a:solidFill>
              </a:rPr>
              <a:t> </a:t>
            </a:r>
            <a:r>
              <a:rPr lang="en-US" altLang="ru-RU" sz="3200" b="1" i="1">
                <a:solidFill>
                  <a:schemeClr val="bg2"/>
                </a:solidFill>
              </a:rPr>
              <a:t>HP</a:t>
            </a:r>
            <a:r>
              <a:rPr lang="ru-RU" altLang="ru-RU" sz="3200" b="1" i="1">
                <a:solidFill>
                  <a:schemeClr val="bg2"/>
                </a:solidFill>
              </a:rPr>
              <a:t>-</a:t>
            </a:r>
            <a:r>
              <a:rPr lang="en-US" altLang="ru-RU" sz="3200" b="1" i="1">
                <a:solidFill>
                  <a:schemeClr val="bg2"/>
                </a:solidFill>
              </a:rPr>
              <a:t>UX</a:t>
            </a:r>
            <a:r>
              <a:rPr lang="ru-RU" altLang="ru-RU" sz="3200" b="1" i="1">
                <a:solidFill>
                  <a:schemeClr val="bg2"/>
                </a:solidFill>
              </a:rPr>
              <a:t> (</a:t>
            </a:r>
            <a:r>
              <a:rPr lang="en-US" altLang="ru-RU" sz="3200" b="1" i="1">
                <a:solidFill>
                  <a:schemeClr val="bg2"/>
                </a:solidFill>
              </a:rPr>
              <a:t>Hewlett</a:t>
            </a:r>
            <a:r>
              <a:rPr lang="ru-RU" altLang="ru-RU" sz="3200" b="1" i="1">
                <a:solidFill>
                  <a:schemeClr val="bg2"/>
                </a:solidFill>
              </a:rPr>
              <a:t>-</a:t>
            </a:r>
            <a:r>
              <a:rPr lang="en-US" altLang="ru-RU" sz="3200" b="1" i="1">
                <a:solidFill>
                  <a:schemeClr val="bg2"/>
                </a:solidFill>
              </a:rPr>
              <a:t>Packard)</a:t>
            </a:r>
            <a:endParaRPr lang="ru-RU" altLang="ru-RU" sz="3200" b="1" i="1">
              <a:solidFill>
                <a:schemeClr val="bg2"/>
              </a:solidFill>
            </a:endParaRPr>
          </a:p>
        </p:txBody>
      </p:sp>
      <p:sp>
        <p:nvSpPr>
          <p:cNvPr id="2426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557338"/>
            <a:ext cx="8229600" cy="4824412"/>
          </a:xfrm>
        </p:spPr>
        <p:txBody>
          <a:bodyPr/>
          <a:lstStyle/>
          <a:p>
            <a:pPr>
              <a:lnSpc>
                <a:spcPct val="80000"/>
              </a:lnSpc>
              <a:buFont typeface="Wingdings" panose="05000000000000000000" pitchFamily="2" charset="2"/>
              <a:buNone/>
            </a:pPr>
            <a:r>
              <a:rPr lang="ru-RU" altLang="ru-RU" sz="2800"/>
              <a:t>Потомок</a:t>
            </a:r>
            <a:r>
              <a:rPr lang="en-US" altLang="ru-RU" sz="2800"/>
              <a:t> </a:t>
            </a:r>
            <a:r>
              <a:rPr lang="en-US" altLang="ru-RU" sz="2800" b="1" i="1"/>
              <a:t>AT&amp;T System V</a:t>
            </a:r>
            <a:r>
              <a:rPr lang="ru-RU" altLang="ru-RU" sz="2800" b="1" i="1"/>
              <a:t>.</a:t>
            </a:r>
            <a:r>
              <a:rPr lang="ru-RU" altLang="ru-RU" sz="2800"/>
              <a:t> </a:t>
            </a:r>
            <a:endParaRPr lang="ru-RU" altLang="ru-RU" sz="2800" b="1"/>
          </a:p>
          <a:p>
            <a:pPr>
              <a:lnSpc>
                <a:spcPct val="80000"/>
              </a:lnSpc>
            </a:pPr>
            <a:r>
              <a:rPr lang="ru-RU" altLang="ru-RU" sz="2800"/>
              <a:t>поддерживает до 256 процессоров; </a:t>
            </a:r>
          </a:p>
          <a:p>
            <a:pPr>
              <a:lnSpc>
                <a:spcPct val="80000"/>
              </a:lnSpc>
            </a:pPr>
            <a:r>
              <a:rPr lang="ru-RU" altLang="ru-RU" sz="2800"/>
              <a:t>поддерживает кластеры размером до 128 узлов;</a:t>
            </a:r>
          </a:p>
          <a:p>
            <a:pPr>
              <a:lnSpc>
                <a:spcPct val="80000"/>
              </a:lnSpc>
            </a:pPr>
            <a:r>
              <a:rPr lang="ru-RU" altLang="ru-RU" sz="2800"/>
              <a:t>подключение и отключение дополнительных процессоров, замену аппаратного обеспечения, динамическую настройку и обновление операционной системы без перезагрузки;</a:t>
            </a:r>
          </a:p>
          <a:p>
            <a:pPr>
              <a:lnSpc>
                <a:spcPct val="80000"/>
              </a:lnSpc>
            </a:pPr>
            <a:r>
              <a:rPr lang="ru-RU" altLang="ru-RU" sz="2800"/>
              <a:t>резервное копирование в режиме on-line и дефрагментацию дисков без выключения системы.</a:t>
            </a:r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0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692275" y="2781300"/>
            <a:ext cx="7200900" cy="1512888"/>
          </a:xfrm>
        </p:spPr>
        <p:txBody>
          <a:bodyPr/>
          <a:lstStyle/>
          <a:p>
            <a:r>
              <a:rPr lang="ru-RU" altLang="ru-RU" sz="4400" i="1">
                <a:solidFill>
                  <a:schemeClr val="folHlink"/>
                </a:solidFill>
              </a:rPr>
              <a:t>	Кластер на основе локальной сети</a:t>
            </a:r>
            <a:endParaRPr lang="ru-RU" altLang="ru-RU" sz="4800" i="1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02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435975" cy="884238"/>
          </a:xfrm>
        </p:spPr>
        <p:txBody>
          <a:bodyPr/>
          <a:lstStyle/>
          <a:p>
            <a:r>
              <a:rPr lang="ru-RU" altLang="ru-RU" sz="3200" i="1">
                <a:solidFill>
                  <a:schemeClr val="bg2"/>
                </a:solidFill>
              </a:rPr>
              <a:t>Параллельные ВС класса МКМД</a:t>
            </a:r>
            <a:r>
              <a:rPr lang="en-US" altLang="ru-RU" sz="3200" i="1">
                <a:solidFill>
                  <a:schemeClr val="bg2"/>
                </a:solidFill>
              </a:rPr>
              <a:t>:</a:t>
            </a:r>
            <a:r>
              <a:rPr lang="ru-RU" altLang="ru-RU" sz="3200" i="1">
                <a:solidFill>
                  <a:schemeClr val="bg2"/>
                </a:solidFill>
              </a:rPr>
              <a:t/>
            </a:r>
            <a:br>
              <a:rPr lang="ru-RU" altLang="ru-RU" sz="3200" i="1">
                <a:solidFill>
                  <a:schemeClr val="bg2"/>
                </a:solidFill>
              </a:rPr>
            </a:br>
            <a:r>
              <a:rPr lang="ru-RU" altLang="ru-RU" sz="3200" i="1">
                <a:solidFill>
                  <a:schemeClr val="bg2"/>
                </a:solidFill>
              </a:rPr>
              <a:t>Кластеры  </a:t>
            </a:r>
          </a:p>
        </p:txBody>
      </p:sp>
      <p:grpSp>
        <p:nvGrpSpPr>
          <p:cNvPr id="257027" name="Group 3"/>
          <p:cNvGrpSpPr>
            <a:grpSpLocks/>
          </p:cNvGrpSpPr>
          <p:nvPr/>
        </p:nvGrpSpPr>
        <p:grpSpPr bwMode="auto">
          <a:xfrm>
            <a:off x="1331913" y="1989138"/>
            <a:ext cx="6840537" cy="3275012"/>
            <a:chOff x="839" y="1389"/>
            <a:chExt cx="4309" cy="1709"/>
          </a:xfrm>
        </p:grpSpPr>
        <p:grpSp>
          <p:nvGrpSpPr>
            <p:cNvPr id="257028" name="Group 4"/>
            <p:cNvGrpSpPr>
              <a:grpSpLocks/>
            </p:cNvGrpSpPr>
            <p:nvPr/>
          </p:nvGrpSpPr>
          <p:grpSpPr bwMode="auto">
            <a:xfrm>
              <a:off x="884" y="1752"/>
              <a:ext cx="953" cy="1134"/>
              <a:chOff x="884" y="1480"/>
              <a:chExt cx="953" cy="1134"/>
            </a:xfrm>
          </p:grpSpPr>
          <p:sp>
            <p:nvSpPr>
              <p:cNvPr id="257029" name="Rectangle 5"/>
              <p:cNvSpPr>
                <a:spLocks noChangeArrowheads="1"/>
              </p:cNvSpPr>
              <p:nvPr/>
            </p:nvSpPr>
            <p:spPr bwMode="auto">
              <a:xfrm>
                <a:off x="884" y="1480"/>
                <a:ext cx="953" cy="816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57030" name="Text Box 6"/>
              <p:cNvSpPr txBox="1">
                <a:spLocks noChangeArrowheads="1"/>
              </p:cNvSpPr>
              <p:nvPr/>
            </p:nvSpPr>
            <p:spPr bwMode="auto">
              <a:xfrm>
                <a:off x="1020" y="1797"/>
                <a:ext cx="635" cy="239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ru-RU" altLang="ru-RU" sz="2400" b="1">
                    <a:solidFill>
                      <a:schemeClr val="tx1"/>
                    </a:solidFill>
                  </a:rPr>
                  <a:t>ВМ 1</a:t>
                </a:r>
                <a:endParaRPr lang="ru-RU" altLang="ru-RU">
                  <a:solidFill>
                    <a:schemeClr val="tx1"/>
                  </a:solidFill>
                </a:endParaRPr>
              </a:p>
            </p:txBody>
          </p:sp>
          <p:sp>
            <p:nvSpPr>
              <p:cNvPr id="257031" name="Line 7"/>
              <p:cNvSpPr>
                <a:spLocks noChangeShapeType="1"/>
              </p:cNvSpPr>
              <p:nvPr/>
            </p:nvSpPr>
            <p:spPr bwMode="auto">
              <a:xfrm>
                <a:off x="1383" y="2296"/>
                <a:ext cx="0" cy="318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 type="arrow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257032" name="Group 8"/>
            <p:cNvGrpSpPr>
              <a:grpSpLocks/>
            </p:cNvGrpSpPr>
            <p:nvPr/>
          </p:nvGrpSpPr>
          <p:grpSpPr bwMode="auto">
            <a:xfrm>
              <a:off x="2200" y="1752"/>
              <a:ext cx="953" cy="1134"/>
              <a:chOff x="884" y="1480"/>
              <a:chExt cx="953" cy="1134"/>
            </a:xfrm>
          </p:grpSpPr>
          <p:sp>
            <p:nvSpPr>
              <p:cNvPr id="257033" name="Rectangle 9"/>
              <p:cNvSpPr>
                <a:spLocks noChangeArrowheads="1"/>
              </p:cNvSpPr>
              <p:nvPr/>
            </p:nvSpPr>
            <p:spPr bwMode="auto">
              <a:xfrm>
                <a:off x="884" y="1480"/>
                <a:ext cx="953" cy="816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57034" name="Text Box 10"/>
              <p:cNvSpPr txBox="1">
                <a:spLocks noChangeArrowheads="1"/>
              </p:cNvSpPr>
              <p:nvPr/>
            </p:nvSpPr>
            <p:spPr bwMode="auto">
              <a:xfrm>
                <a:off x="1020" y="1797"/>
                <a:ext cx="635" cy="239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ru-RU" altLang="ru-RU" sz="2400" b="1">
                    <a:solidFill>
                      <a:schemeClr val="tx1"/>
                    </a:solidFill>
                  </a:rPr>
                  <a:t>ВМ 2</a:t>
                </a:r>
                <a:endParaRPr lang="ru-RU" altLang="ru-RU">
                  <a:solidFill>
                    <a:schemeClr val="tx1"/>
                  </a:solidFill>
                </a:endParaRPr>
              </a:p>
            </p:txBody>
          </p:sp>
          <p:sp>
            <p:nvSpPr>
              <p:cNvPr id="257035" name="Line 11"/>
              <p:cNvSpPr>
                <a:spLocks noChangeShapeType="1"/>
              </p:cNvSpPr>
              <p:nvPr/>
            </p:nvSpPr>
            <p:spPr bwMode="auto">
              <a:xfrm>
                <a:off x="1383" y="2296"/>
                <a:ext cx="0" cy="318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 type="arrow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257036" name="Group 12"/>
            <p:cNvGrpSpPr>
              <a:grpSpLocks/>
            </p:cNvGrpSpPr>
            <p:nvPr/>
          </p:nvGrpSpPr>
          <p:grpSpPr bwMode="auto">
            <a:xfrm>
              <a:off x="4150" y="1752"/>
              <a:ext cx="953" cy="1134"/>
              <a:chOff x="884" y="1480"/>
              <a:chExt cx="953" cy="1134"/>
            </a:xfrm>
          </p:grpSpPr>
          <p:sp>
            <p:nvSpPr>
              <p:cNvPr id="257037" name="Rectangle 13"/>
              <p:cNvSpPr>
                <a:spLocks noChangeArrowheads="1"/>
              </p:cNvSpPr>
              <p:nvPr/>
            </p:nvSpPr>
            <p:spPr bwMode="auto">
              <a:xfrm>
                <a:off x="884" y="1480"/>
                <a:ext cx="953" cy="816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57038" name="Text Box 14"/>
              <p:cNvSpPr txBox="1">
                <a:spLocks noChangeArrowheads="1"/>
              </p:cNvSpPr>
              <p:nvPr/>
            </p:nvSpPr>
            <p:spPr bwMode="auto">
              <a:xfrm>
                <a:off x="1020" y="1797"/>
                <a:ext cx="635" cy="239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ru-RU" altLang="ru-RU" sz="2400" b="1">
                    <a:solidFill>
                      <a:schemeClr val="tx1"/>
                    </a:solidFill>
                  </a:rPr>
                  <a:t>ВМ </a:t>
                </a:r>
                <a:r>
                  <a:rPr lang="en-US" altLang="ru-RU" sz="2400" b="1">
                    <a:solidFill>
                      <a:schemeClr val="tx1"/>
                    </a:solidFill>
                  </a:rPr>
                  <a:t>n</a:t>
                </a:r>
                <a:endParaRPr lang="ru-RU" altLang="ru-RU">
                  <a:solidFill>
                    <a:schemeClr val="tx1"/>
                  </a:solidFill>
                </a:endParaRPr>
              </a:p>
            </p:txBody>
          </p:sp>
          <p:sp>
            <p:nvSpPr>
              <p:cNvPr id="257039" name="Line 15"/>
              <p:cNvSpPr>
                <a:spLocks noChangeShapeType="1"/>
              </p:cNvSpPr>
              <p:nvPr/>
            </p:nvSpPr>
            <p:spPr bwMode="auto">
              <a:xfrm>
                <a:off x="1383" y="2296"/>
                <a:ext cx="0" cy="318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 type="arrow" w="lg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57040" name="Text Box 16"/>
            <p:cNvSpPr txBox="1">
              <a:spLocks noChangeArrowheads="1"/>
            </p:cNvSpPr>
            <p:nvPr/>
          </p:nvSpPr>
          <p:spPr bwMode="auto">
            <a:xfrm>
              <a:off x="3334" y="1933"/>
              <a:ext cx="725" cy="3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ru-RU" altLang="ru-RU" sz="3200" b="1">
                  <a:solidFill>
                    <a:schemeClr val="tx1"/>
                  </a:solidFill>
                </a:rPr>
                <a:t>.  .  .</a:t>
              </a:r>
              <a:endParaRPr lang="ru-RU" altLang="ru-RU">
                <a:solidFill>
                  <a:schemeClr val="tx1"/>
                </a:solidFill>
              </a:endParaRPr>
            </a:p>
          </p:txBody>
        </p:sp>
        <p:grpSp>
          <p:nvGrpSpPr>
            <p:cNvPr id="257041" name="Group 17"/>
            <p:cNvGrpSpPr>
              <a:grpSpLocks/>
            </p:cNvGrpSpPr>
            <p:nvPr/>
          </p:nvGrpSpPr>
          <p:grpSpPr bwMode="auto">
            <a:xfrm>
              <a:off x="839" y="1389"/>
              <a:ext cx="998" cy="363"/>
              <a:chOff x="839" y="1117"/>
              <a:chExt cx="998" cy="363"/>
            </a:xfrm>
          </p:grpSpPr>
          <p:sp>
            <p:nvSpPr>
              <p:cNvPr id="257042" name="Rectangle 18"/>
              <p:cNvSpPr>
                <a:spLocks noChangeArrowheads="1"/>
              </p:cNvSpPr>
              <p:nvPr/>
            </p:nvSpPr>
            <p:spPr bwMode="auto">
              <a:xfrm>
                <a:off x="884" y="1117"/>
                <a:ext cx="953" cy="363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57043" name="Text Box 19"/>
              <p:cNvSpPr txBox="1">
                <a:spLocks noChangeArrowheads="1"/>
              </p:cNvSpPr>
              <p:nvPr/>
            </p:nvSpPr>
            <p:spPr bwMode="auto">
              <a:xfrm>
                <a:off x="839" y="1207"/>
                <a:ext cx="998" cy="19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folHlink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ru-RU" altLang="ru-RU" b="1">
                    <a:solidFill>
                      <a:schemeClr val="tx1"/>
                    </a:solidFill>
                  </a:rPr>
                  <a:t>ОЗУ данных</a:t>
                </a:r>
                <a:endParaRPr lang="ru-RU" altLang="ru-RU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57044" name="Group 20"/>
            <p:cNvGrpSpPr>
              <a:grpSpLocks/>
            </p:cNvGrpSpPr>
            <p:nvPr/>
          </p:nvGrpSpPr>
          <p:grpSpPr bwMode="auto">
            <a:xfrm>
              <a:off x="2154" y="1389"/>
              <a:ext cx="998" cy="363"/>
              <a:chOff x="839" y="1117"/>
              <a:chExt cx="998" cy="363"/>
            </a:xfrm>
          </p:grpSpPr>
          <p:sp>
            <p:nvSpPr>
              <p:cNvPr id="257045" name="Rectangle 21"/>
              <p:cNvSpPr>
                <a:spLocks noChangeArrowheads="1"/>
              </p:cNvSpPr>
              <p:nvPr/>
            </p:nvSpPr>
            <p:spPr bwMode="auto">
              <a:xfrm>
                <a:off x="884" y="1117"/>
                <a:ext cx="953" cy="363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57046" name="Text Box 22"/>
              <p:cNvSpPr txBox="1">
                <a:spLocks noChangeArrowheads="1"/>
              </p:cNvSpPr>
              <p:nvPr/>
            </p:nvSpPr>
            <p:spPr bwMode="auto">
              <a:xfrm>
                <a:off x="839" y="1207"/>
                <a:ext cx="998" cy="19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folHlink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ru-RU" altLang="ru-RU" b="1">
                    <a:solidFill>
                      <a:schemeClr val="tx1"/>
                    </a:solidFill>
                  </a:rPr>
                  <a:t>ОЗУ данных</a:t>
                </a:r>
                <a:endParaRPr lang="ru-RU" altLang="ru-RU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57047" name="Group 23"/>
            <p:cNvGrpSpPr>
              <a:grpSpLocks/>
            </p:cNvGrpSpPr>
            <p:nvPr/>
          </p:nvGrpSpPr>
          <p:grpSpPr bwMode="auto">
            <a:xfrm>
              <a:off x="4105" y="1389"/>
              <a:ext cx="998" cy="363"/>
              <a:chOff x="839" y="1117"/>
              <a:chExt cx="998" cy="363"/>
            </a:xfrm>
          </p:grpSpPr>
          <p:sp>
            <p:nvSpPr>
              <p:cNvPr id="257048" name="Rectangle 24"/>
              <p:cNvSpPr>
                <a:spLocks noChangeArrowheads="1"/>
              </p:cNvSpPr>
              <p:nvPr/>
            </p:nvSpPr>
            <p:spPr bwMode="auto">
              <a:xfrm>
                <a:off x="884" y="1117"/>
                <a:ext cx="953" cy="363"/>
              </a:xfrm>
              <a:prstGeom prst="rect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57049" name="Text Box 25"/>
              <p:cNvSpPr txBox="1">
                <a:spLocks noChangeArrowheads="1"/>
              </p:cNvSpPr>
              <p:nvPr/>
            </p:nvSpPr>
            <p:spPr bwMode="auto">
              <a:xfrm>
                <a:off x="839" y="1207"/>
                <a:ext cx="998" cy="19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folHlink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ru-RU" altLang="ru-RU" b="1">
                    <a:solidFill>
                      <a:schemeClr val="tx1"/>
                    </a:solidFill>
                  </a:rPr>
                  <a:t>ОЗУ данных</a:t>
                </a:r>
                <a:endParaRPr lang="ru-RU" altLang="ru-RU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57050" name="Text Box 26"/>
            <p:cNvSpPr txBox="1">
              <a:spLocks noChangeArrowheads="1"/>
            </p:cNvSpPr>
            <p:nvPr/>
          </p:nvSpPr>
          <p:spPr bwMode="auto">
            <a:xfrm>
              <a:off x="884" y="2886"/>
              <a:ext cx="4264" cy="212"/>
            </a:xfrm>
            <a:prstGeom prst="rect">
              <a:avLst/>
            </a:prstGeom>
            <a:solidFill>
              <a:schemeClr val="fol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altLang="ru-RU" sz="2000" b="1">
                  <a:solidFill>
                    <a:schemeClr val="tx1"/>
                  </a:solidFill>
                </a:rPr>
                <a:t>Коммутирующая среда</a:t>
              </a:r>
            </a:p>
          </p:txBody>
        </p:sp>
      </p:grp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05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404813"/>
            <a:ext cx="8229600" cy="1027112"/>
          </a:xfrm>
        </p:spPr>
        <p:txBody>
          <a:bodyPr/>
          <a:lstStyle/>
          <a:p>
            <a:r>
              <a:rPr lang="ru-RU" altLang="ru-RU" sz="3600" i="1">
                <a:solidFill>
                  <a:schemeClr val="bg2"/>
                </a:solidFill>
              </a:rPr>
              <a:t>Кластеры на основе </a:t>
            </a:r>
            <a:br>
              <a:rPr lang="ru-RU" altLang="ru-RU" sz="3600" i="1">
                <a:solidFill>
                  <a:schemeClr val="bg2"/>
                </a:solidFill>
              </a:rPr>
            </a:br>
            <a:r>
              <a:rPr lang="ru-RU" altLang="ru-RU" sz="3600" i="1">
                <a:solidFill>
                  <a:schemeClr val="bg2"/>
                </a:solidFill>
              </a:rPr>
              <a:t>локальной (корпоративной) сети</a:t>
            </a:r>
            <a:r>
              <a:rPr lang="ru-RU" altLang="ru-RU" sz="3200" i="1">
                <a:solidFill>
                  <a:schemeClr val="bg2"/>
                </a:solidFill>
              </a:rPr>
              <a:t>  </a:t>
            </a:r>
          </a:p>
        </p:txBody>
      </p:sp>
      <p:sp>
        <p:nvSpPr>
          <p:cNvPr id="2580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84313"/>
            <a:ext cx="8229600" cy="4968875"/>
          </a:xfrm>
        </p:spPr>
        <p:txBody>
          <a:bodyPr/>
          <a:lstStyle/>
          <a:p>
            <a:r>
              <a:rPr lang="ru-RU" altLang="ru-RU" sz="2800"/>
              <a:t>При объединении в кластер компьютеров разной мощности или разной архитектуры, говорят о </a:t>
            </a:r>
            <a:r>
              <a:rPr lang="ru-RU" altLang="ru-RU" sz="2800" b="1" i="1"/>
              <a:t>гетерогенных</a:t>
            </a:r>
            <a:r>
              <a:rPr lang="ru-RU" altLang="ru-RU" sz="2800"/>
              <a:t> (неоднородных) кластерах. </a:t>
            </a:r>
            <a:endParaRPr lang="en-US" altLang="ru-RU" sz="2800"/>
          </a:p>
          <a:p>
            <a:r>
              <a:rPr lang="ru-RU" altLang="ru-RU" sz="2800"/>
              <a:t>Узлы кластера могут одновременно использоваться в качестве пользовательских рабочих станций</a:t>
            </a:r>
            <a:r>
              <a:rPr lang="en-US" altLang="ru-RU" sz="2800"/>
              <a:t> (</a:t>
            </a:r>
            <a:r>
              <a:rPr lang="ru-RU" altLang="ru-RU" sz="2800" b="1" i="1"/>
              <a:t>кластер </a:t>
            </a:r>
            <a:r>
              <a:rPr lang="en-US" altLang="ru-RU" sz="2800" b="1" i="1"/>
              <a:t>WOB</a:t>
            </a:r>
            <a:r>
              <a:rPr lang="en-US" altLang="ru-RU" sz="2800"/>
              <a:t>)</a:t>
            </a:r>
          </a:p>
          <a:p>
            <a:endParaRPr lang="ru-RU" altLang="ru-RU" sz="2800"/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07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484313"/>
            <a:ext cx="8229600" cy="4897437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altLang="ru-RU" sz="2800" b="1" i="1"/>
              <a:t>Операционная система</a:t>
            </a:r>
            <a:r>
              <a:rPr lang="ru-RU" altLang="ru-RU" sz="2800" b="1"/>
              <a:t> - </a:t>
            </a:r>
            <a:r>
              <a:rPr lang="ru-RU" altLang="ru-RU" sz="2800"/>
              <a:t>стандартные ОС</a:t>
            </a:r>
            <a:r>
              <a:rPr lang="en-US" altLang="ru-RU" sz="2800"/>
              <a:t> </a:t>
            </a:r>
            <a:r>
              <a:rPr lang="ru-RU" altLang="ru-RU" sz="2800"/>
              <a:t>- вместе со средствами поддержки параллельного программирования и распределения нагрузки.</a:t>
            </a:r>
          </a:p>
          <a:p>
            <a:pPr>
              <a:lnSpc>
                <a:spcPct val="90000"/>
              </a:lnSpc>
            </a:pPr>
            <a:r>
              <a:rPr lang="ru-RU" altLang="ru-RU" sz="2800" b="1" i="1"/>
              <a:t>Модель программирования</a:t>
            </a:r>
            <a:r>
              <a:rPr lang="en-US" altLang="ru-RU" sz="2800" b="1"/>
              <a:t> </a:t>
            </a:r>
            <a:r>
              <a:rPr lang="ru-RU" altLang="ru-RU" sz="2800" b="1"/>
              <a:t>- </a:t>
            </a:r>
            <a:r>
              <a:rPr lang="ru-RU" altLang="ru-RU" sz="2800"/>
              <a:t>с использованием передачи сообщений (</a:t>
            </a:r>
            <a:r>
              <a:rPr lang="en-US" altLang="ru-RU" sz="2800"/>
              <a:t>PVM,</a:t>
            </a:r>
            <a:r>
              <a:rPr lang="ru-RU" altLang="ru-RU" sz="2800"/>
              <a:t> MPI). </a:t>
            </a:r>
            <a:endParaRPr lang="en-US" altLang="ru-RU" sz="2800"/>
          </a:p>
          <a:p>
            <a:pPr>
              <a:lnSpc>
                <a:spcPct val="90000"/>
              </a:lnSpc>
            </a:pPr>
            <a:r>
              <a:rPr lang="ru-RU" altLang="ru-RU" sz="2800" b="1" i="1"/>
              <a:t>Основная проблема</a:t>
            </a:r>
            <a:r>
              <a:rPr lang="ru-RU" altLang="ru-RU" sz="2800"/>
              <a:t> - большие накладные расходы на взаимодействие параллельных процессов между собой, что сильно сужает потенциальный класс решаемых задач.</a:t>
            </a:r>
            <a:r>
              <a:rPr lang="ru-RU" altLang="ru-RU" sz="2800">
                <a:solidFill>
                  <a:schemeClr val="folHlink"/>
                </a:solidFill>
              </a:rPr>
              <a:t> </a:t>
            </a:r>
            <a:endParaRPr lang="ru-RU" altLang="ru-RU" sz="2800"/>
          </a:p>
        </p:txBody>
      </p:sp>
      <p:sp>
        <p:nvSpPr>
          <p:cNvPr id="259075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1027113"/>
          </a:xfrm>
          <a:noFill/>
          <a:ln/>
        </p:spPr>
        <p:txBody>
          <a:bodyPr/>
          <a:lstStyle/>
          <a:p>
            <a:r>
              <a:rPr lang="ru-RU" altLang="ru-RU" sz="3600" i="1">
                <a:solidFill>
                  <a:schemeClr val="bg2"/>
                </a:solidFill>
              </a:rPr>
              <a:t>Кластеры на основе </a:t>
            </a:r>
            <a:br>
              <a:rPr lang="ru-RU" altLang="ru-RU" sz="3600" i="1">
                <a:solidFill>
                  <a:schemeClr val="bg2"/>
                </a:solidFill>
              </a:rPr>
            </a:br>
            <a:r>
              <a:rPr lang="ru-RU" altLang="ru-RU" sz="3600" i="1">
                <a:solidFill>
                  <a:schemeClr val="bg2"/>
                </a:solidFill>
              </a:rPr>
              <a:t>локальной (корпоративной) сети</a:t>
            </a:r>
            <a:r>
              <a:rPr lang="ru-RU" altLang="ru-RU"/>
              <a:t>  </a:t>
            </a:r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0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668338"/>
          </a:xfrm>
        </p:spPr>
        <p:txBody>
          <a:bodyPr/>
          <a:lstStyle/>
          <a:p>
            <a:r>
              <a:rPr lang="ru-RU" altLang="ru-RU" sz="3600" i="1">
                <a:solidFill>
                  <a:schemeClr val="bg2"/>
                </a:solidFill>
              </a:rPr>
              <a:t>Кластер </a:t>
            </a:r>
            <a:r>
              <a:rPr lang="en-US" altLang="ru-RU" sz="3600" i="1">
                <a:solidFill>
                  <a:schemeClr val="bg2"/>
                </a:solidFill>
              </a:rPr>
              <a:t>COW</a:t>
            </a:r>
            <a:endParaRPr lang="ru-RU" altLang="ru-RU" sz="4800"/>
          </a:p>
        </p:txBody>
      </p:sp>
      <p:grpSp>
        <p:nvGrpSpPr>
          <p:cNvPr id="260099" name="Group 3"/>
          <p:cNvGrpSpPr>
            <a:grpSpLocks noChangeAspect="1"/>
          </p:cNvGrpSpPr>
          <p:nvPr/>
        </p:nvGrpSpPr>
        <p:grpSpPr bwMode="auto">
          <a:xfrm>
            <a:off x="539750" y="1125538"/>
            <a:ext cx="8208963" cy="5376862"/>
            <a:chOff x="2272" y="1433"/>
            <a:chExt cx="6213" cy="3484"/>
          </a:xfrm>
        </p:grpSpPr>
        <p:sp>
          <p:nvSpPr>
            <p:cNvPr id="260100" name="AutoShape 4"/>
            <p:cNvSpPr>
              <a:spLocks noChangeAspect="1" noChangeArrowheads="1"/>
            </p:cNvSpPr>
            <p:nvPr/>
          </p:nvSpPr>
          <p:spPr bwMode="auto">
            <a:xfrm>
              <a:off x="2272" y="1433"/>
              <a:ext cx="6213" cy="34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0101" name="Text Box 5"/>
            <p:cNvSpPr txBox="1">
              <a:spLocks noChangeArrowheads="1"/>
            </p:cNvSpPr>
            <p:nvPr/>
          </p:nvSpPr>
          <p:spPr bwMode="auto">
            <a:xfrm>
              <a:off x="2696" y="2408"/>
              <a:ext cx="988" cy="558"/>
            </a:xfrm>
            <a:prstGeom prst="rect">
              <a:avLst/>
            </a:prstGeom>
            <a:solidFill>
              <a:schemeClr val="folHlink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ru-RU" altLang="ru-RU" b="1">
                  <a:solidFill>
                    <a:schemeClr val="tx1"/>
                  </a:solidFill>
                </a:rPr>
                <a:t>Рабочая</a:t>
              </a:r>
            </a:p>
            <a:p>
              <a:r>
                <a:rPr lang="ru-RU" altLang="ru-RU" b="1">
                  <a:solidFill>
                    <a:schemeClr val="tx1"/>
                  </a:solidFill>
                </a:rPr>
                <a:t>станция</a:t>
              </a:r>
            </a:p>
          </p:txBody>
        </p:sp>
        <p:sp>
          <p:nvSpPr>
            <p:cNvPr id="260102" name="Text Box 6"/>
            <p:cNvSpPr txBox="1">
              <a:spLocks noChangeArrowheads="1"/>
            </p:cNvSpPr>
            <p:nvPr/>
          </p:nvSpPr>
          <p:spPr bwMode="auto">
            <a:xfrm>
              <a:off x="3966" y="1572"/>
              <a:ext cx="1130" cy="558"/>
            </a:xfrm>
            <a:prstGeom prst="rect">
              <a:avLst/>
            </a:prstGeom>
            <a:solidFill>
              <a:schemeClr val="folHlink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ru-RU" altLang="ru-RU" b="1">
                  <a:solidFill>
                    <a:schemeClr val="tx1"/>
                  </a:solidFill>
                </a:rPr>
                <a:t>Файловый сервер</a:t>
              </a:r>
            </a:p>
            <a:p>
              <a:r>
                <a:rPr lang="ru-RU" altLang="ru-RU" b="1">
                  <a:solidFill>
                    <a:schemeClr val="tx1"/>
                  </a:solidFill>
                </a:rPr>
                <a:t>станция</a:t>
              </a:r>
            </a:p>
          </p:txBody>
        </p:sp>
        <p:sp>
          <p:nvSpPr>
            <p:cNvPr id="260103" name="Text Box 7"/>
            <p:cNvSpPr txBox="1">
              <a:spLocks noChangeArrowheads="1"/>
            </p:cNvSpPr>
            <p:nvPr/>
          </p:nvSpPr>
          <p:spPr bwMode="auto">
            <a:xfrm>
              <a:off x="5378" y="1572"/>
              <a:ext cx="1553" cy="557"/>
            </a:xfrm>
            <a:prstGeom prst="rect">
              <a:avLst/>
            </a:prstGeom>
            <a:solidFill>
              <a:schemeClr val="folHlink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ru-RU" altLang="ru-RU" b="1">
                  <a:solidFill>
                    <a:schemeClr val="tx1"/>
                  </a:solidFill>
                </a:rPr>
                <a:t>Служба </a:t>
              </a:r>
            </a:p>
            <a:p>
              <a:r>
                <a:rPr lang="ru-RU" altLang="ru-RU" b="1">
                  <a:solidFill>
                    <a:schemeClr val="tx1"/>
                  </a:solidFill>
                </a:rPr>
                <a:t>Active Directory</a:t>
              </a:r>
            </a:p>
          </p:txBody>
        </p:sp>
        <p:sp>
          <p:nvSpPr>
            <p:cNvPr id="260104" name="Text Box 8"/>
            <p:cNvSpPr txBox="1">
              <a:spLocks noChangeArrowheads="1"/>
            </p:cNvSpPr>
            <p:nvPr/>
          </p:nvSpPr>
          <p:spPr bwMode="auto">
            <a:xfrm>
              <a:off x="7213" y="1572"/>
              <a:ext cx="1130" cy="558"/>
            </a:xfrm>
            <a:prstGeom prst="rect">
              <a:avLst/>
            </a:prstGeom>
            <a:solidFill>
              <a:schemeClr val="folHlink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ru-RU" altLang="ru-RU" b="1">
                  <a:solidFill>
                    <a:schemeClr val="tx1"/>
                  </a:solidFill>
                </a:rPr>
                <a:t>Почтовый сервер</a:t>
              </a:r>
            </a:p>
          </p:txBody>
        </p:sp>
        <p:sp>
          <p:nvSpPr>
            <p:cNvPr id="260105" name="Line 9"/>
            <p:cNvSpPr>
              <a:spLocks noChangeShapeType="1"/>
            </p:cNvSpPr>
            <p:nvPr/>
          </p:nvSpPr>
          <p:spPr bwMode="auto">
            <a:xfrm>
              <a:off x="3684" y="2687"/>
              <a:ext cx="4094" cy="1"/>
            </a:xfrm>
            <a:prstGeom prst="line">
              <a:avLst/>
            </a:prstGeom>
            <a:noFill/>
            <a:ln w="38100" cmpd="tri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0106" name="Line 10"/>
            <p:cNvSpPr>
              <a:spLocks noChangeShapeType="1"/>
            </p:cNvSpPr>
            <p:nvPr/>
          </p:nvSpPr>
          <p:spPr bwMode="auto">
            <a:xfrm>
              <a:off x="4531" y="2129"/>
              <a:ext cx="0" cy="558"/>
            </a:xfrm>
            <a:prstGeom prst="line">
              <a:avLst/>
            </a:prstGeom>
            <a:noFill/>
            <a:ln w="38100" cmpd="tri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0107" name="Line 11"/>
            <p:cNvSpPr>
              <a:spLocks noChangeShapeType="1"/>
            </p:cNvSpPr>
            <p:nvPr/>
          </p:nvSpPr>
          <p:spPr bwMode="auto">
            <a:xfrm>
              <a:off x="6084" y="2129"/>
              <a:ext cx="0" cy="558"/>
            </a:xfrm>
            <a:prstGeom prst="line">
              <a:avLst/>
            </a:prstGeom>
            <a:noFill/>
            <a:ln w="38100" cmpd="tri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0108" name="Line 12"/>
            <p:cNvSpPr>
              <a:spLocks noChangeShapeType="1"/>
            </p:cNvSpPr>
            <p:nvPr/>
          </p:nvSpPr>
          <p:spPr bwMode="auto">
            <a:xfrm>
              <a:off x="7778" y="2129"/>
              <a:ext cx="0" cy="558"/>
            </a:xfrm>
            <a:prstGeom prst="line">
              <a:avLst/>
            </a:prstGeom>
            <a:noFill/>
            <a:ln w="38100" cmpd="tri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0109" name="Text Box 13"/>
            <p:cNvSpPr txBox="1">
              <a:spLocks noChangeArrowheads="1"/>
            </p:cNvSpPr>
            <p:nvPr/>
          </p:nvSpPr>
          <p:spPr bwMode="auto">
            <a:xfrm>
              <a:off x="4954" y="3105"/>
              <a:ext cx="987" cy="557"/>
            </a:xfrm>
            <a:prstGeom prst="rect">
              <a:avLst/>
            </a:prstGeom>
            <a:solidFill>
              <a:schemeClr val="folHlink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ru-RU" altLang="ru-RU" b="1">
                  <a:solidFill>
                    <a:schemeClr val="tx1"/>
                  </a:solidFill>
                </a:rPr>
                <a:t>Ведущий узел</a:t>
              </a:r>
            </a:p>
          </p:txBody>
        </p:sp>
        <p:sp>
          <p:nvSpPr>
            <p:cNvPr id="260110" name="Line 14"/>
            <p:cNvSpPr>
              <a:spLocks noChangeShapeType="1"/>
            </p:cNvSpPr>
            <p:nvPr/>
          </p:nvSpPr>
          <p:spPr bwMode="auto">
            <a:xfrm>
              <a:off x="5519" y="2687"/>
              <a:ext cx="1" cy="418"/>
            </a:xfrm>
            <a:prstGeom prst="line">
              <a:avLst/>
            </a:prstGeom>
            <a:noFill/>
            <a:ln w="38100" cmpd="tri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0111" name="Text Box 15"/>
            <p:cNvSpPr txBox="1">
              <a:spLocks noChangeArrowheads="1"/>
            </p:cNvSpPr>
            <p:nvPr/>
          </p:nvSpPr>
          <p:spPr bwMode="auto">
            <a:xfrm>
              <a:off x="3260" y="4220"/>
              <a:ext cx="1271" cy="557"/>
            </a:xfrm>
            <a:prstGeom prst="rect">
              <a:avLst/>
            </a:prstGeom>
            <a:solidFill>
              <a:schemeClr val="folHlink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18000" tIns="10800" rIns="18000" bIns="10800"/>
            <a:lstStyle/>
            <a:p>
              <a:r>
                <a:rPr lang="ru-RU" altLang="ru-RU" b="1">
                  <a:solidFill>
                    <a:schemeClr val="tx1"/>
                  </a:solidFill>
                </a:rPr>
                <a:t>Вычислительный узел</a:t>
              </a:r>
            </a:p>
          </p:txBody>
        </p:sp>
        <p:sp>
          <p:nvSpPr>
            <p:cNvPr id="260112" name="Text Box 16"/>
            <p:cNvSpPr txBox="1">
              <a:spLocks noChangeArrowheads="1"/>
            </p:cNvSpPr>
            <p:nvPr/>
          </p:nvSpPr>
          <p:spPr bwMode="auto">
            <a:xfrm>
              <a:off x="4813" y="4220"/>
              <a:ext cx="1272" cy="556"/>
            </a:xfrm>
            <a:prstGeom prst="rect">
              <a:avLst/>
            </a:prstGeom>
            <a:solidFill>
              <a:schemeClr val="folHlink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18000" tIns="10800" rIns="18000" bIns="10800"/>
            <a:lstStyle/>
            <a:p>
              <a:r>
                <a:rPr lang="ru-RU" altLang="ru-RU" b="1">
                  <a:solidFill>
                    <a:schemeClr val="tx1"/>
                  </a:solidFill>
                </a:rPr>
                <a:t>Вычислительный узел</a:t>
              </a:r>
            </a:p>
          </p:txBody>
        </p:sp>
        <p:sp>
          <p:nvSpPr>
            <p:cNvPr id="260113" name="Text Box 17"/>
            <p:cNvSpPr txBox="1">
              <a:spLocks noChangeArrowheads="1"/>
            </p:cNvSpPr>
            <p:nvPr/>
          </p:nvSpPr>
          <p:spPr bwMode="auto">
            <a:xfrm>
              <a:off x="6366" y="4220"/>
              <a:ext cx="1271" cy="558"/>
            </a:xfrm>
            <a:prstGeom prst="rect">
              <a:avLst/>
            </a:prstGeom>
            <a:solidFill>
              <a:schemeClr val="folHlink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lIns="18000" tIns="10800" rIns="18000" bIns="10800"/>
            <a:lstStyle/>
            <a:p>
              <a:r>
                <a:rPr lang="ru-RU" altLang="ru-RU" b="1">
                  <a:solidFill>
                    <a:schemeClr val="tx1"/>
                  </a:solidFill>
                </a:rPr>
                <a:t>Вычислительный узел</a:t>
              </a:r>
            </a:p>
          </p:txBody>
        </p:sp>
        <p:sp>
          <p:nvSpPr>
            <p:cNvPr id="260114" name="Line 18"/>
            <p:cNvSpPr>
              <a:spLocks noChangeShapeType="1"/>
            </p:cNvSpPr>
            <p:nvPr/>
          </p:nvSpPr>
          <p:spPr bwMode="auto">
            <a:xfrm>
              <a:off x="3684" y="3941"/>
              <a:ext cx="3529" cy="1"/>
            </a:xfrm>
            <a:prstGeom prst="line">
              <a:avLst/>
            </a:prstGeom>
            <a:noFill/>
            <a:ln w="25400" cmpd="dbl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0115" name="Line 19"/>
            <p:cNvSpPr>
              <a:spLocks noChangeShapeType="1"/>
            </p:cNvSpPr>
            <p:nvPr/>
          </p:nvSpPr>
          <p:spPr bwMode="auto">
            <a:xfrm>
              <a:off x="3825" y="3941"/>
              <a:ext cx="0" cy="279"/>
            </a:xfrm>
            <a:prstGeom prst="line">
              <a:avLst/>
            </a:prstGeom>
            <a:noFill/>
            <a:ln w="25400" cmpd="dbl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0116" name="Line 20"/>
            <p:cNvSpPr>
              <a:spLocks noChangeShapeType="1"/>
            </p:cNvSpPr>
            <p:nvPr/>
          </p:nvSpPr>
          <p:spPr bwMode="auto">
            <a:xfrm>
              <a:off x="5519" y="3662"/>
              <a:ext cx="0" cy="558"/>
            </a:xfrm>
            <a:prstGeom prst="line">
              <a:avLst/>
            </a:prstGeom>
            <a:noFill/>
            <a:ln w="25400" cmpd="dbl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0117" name="Line 21"/>
            <p:cNvSpPr>
              <a:spLocks noChangeShapeType="1"/>
            </p:cNvSpPr>
            <p:nvPr/>
          </p:nvSpPr>
          <p:spPr bwMode="auto">
            <a:xfrm>
              <a:off x="7072" y="3941"/>
              <a:ext cx="1" cy="279"/>
            </a:xfrm>
            <a:prstGeom prst="line">
              <a:avLst/>
            </a:prstGeom>
            <a:noFill/>
            <a:ln w="25400" cmpd="dbl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0118" name="Line 22"/>
            <p:cNvSpPr>
              <a:spLocks noChangeShapeType="1"/>
            </p:cNvSpPr>
            <p:nvPr/>
          </p:nvSpPr>
          <p:spPr bwMode="auto">
            <a:xfrm>
              <a:off x="3401" y="3802"/>
              <a:ext cx="3529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0119" name="Line 23"/>
            <p:cNvSpPr>
              <a:spLocks noChangeShapeType="1"/>
            </p:cNvSpPr>
            <p:nvPr/>
          </p:nvSpPr>
          <p:spPr bwMode="auto">
            <a:xfrm flipH="1">
              <a:off x="3543" y="3802"/>
              <a:ext cx="1" cy="418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0120" name="Line 24"/>
            <p:cNvSpPr>
              <a:spLocks noChangeShapeType="1"/>
            </p:cNvSpPr>
            <p:nvPr/>
          </p:nvSpPr>
          <p:spPr bwMode="auto">
            <a:xfrm>
              <a:off x="5237" y="3662"/>
              <a:ext cx="1" cy="558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0121" name="Line 25"/>
            <p:cNvSpPr>
              <a:spLocks noChangeShapeType="1"/>
            </p:cNvSpPr>
            <p:nvPr/>
          </p:nvSpPr>
          <p:spPr bwMode="auto">
            <a:xfrm>
              <a:off x="6790" y="3802"/>
              <a:ext cx="1" cy="418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0122" name="Line 26"/>
            <p:cNvSpPr>
              <a:spLocks noChangeShapeType="1"/>
            </p:cNvSpPr>
            <p:nvPr/>
          </p:nvSpPr>
          <p:spPr bwMode="auto">
            <a:xfrm flipV="1">
              <a:off x="6507" y="3244"/>
              <a:ext cx="847" cy="55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0123" name="Line 27"/>
            <p:cNvSpPr>
              <a:spLocks noChangeShapeType="1"/>
            </p:cNvSpPr>
            <p:nvPr/>
          </p:nvSpPr>
          <p:spPr bwMode="auto">
            <a:xfrm flipH="1" flipV="1">
              <a:off x="3119" y="3523"/>
              <a:ext cx="847" cy="41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0124" name="Text Box 28"/>
            <p:cNvSpPr txBox="1">
              <a:spLocks noChangeArrowheads="1"/>
            </p:cNvSpPr>
            <p:nvPr/>
          </p:nvSpPr>
          <p:spPr bwMode="auto">
            <a:xfrm>
              <a:off x="2272" y="3244"/>
              <a:ext cx="1835" cy="279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r>
                <a:rPr lang="ru-RU" altLang="ru-RU" b="1">
                  <a:solidFill>
                    <a:schemeClr val="tx1"/>
                  </a:solidFill>
                </a:rPr>
                <a:t>Соединение MS MPI</a:t>
              </a:r>
            </a:p>
          </p:txBody>
        </p:sp>
        <p:sp>
          <p:nvSpPr>
            <p:cNvPr id="260125" name="Text Box 29"/>
            <p:cNvSpPr txBox="1">
              <a:spLocks noChangeArrowheads="1"/>
            </p:cNvSpPr>
            <p:nvPr/>
          </p:nvSpPr>
          <p:spPr bwMode="auto">
            <a:xfrm>
              <a:off x="6648" y="2966"/>
              <a:ext cx="1837" cy="278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r>
                <a:rPr lang="ru-RU" altLang="ru-RU" b="1">
                  <a:solidFill>
                    <a:schemeClr val="tx1"/>
                  </a:solidFill>
                </a:rPr>
                <a:t>Частная сеть</a:t>
              </a:r>
            </a:p>
          </p:txBody>
        </p:sp>
        <p:sp>
          <p:nvSpPr>
            <p:cNvPr id="260126" name="Text Box 30"/>
            <p:cNvSpPr txBox="1">
              <a:spLocks noChangeArrowheads="1"/>
            </p:cNvSpPr>
            <p:nvPr/>
          </p:nvSpPr>
          <p:spPr bwMode="auto">
            <a:xfrm>
              <a:off x="2272" y="1990"/>
              <a:ext cx="1835" cy="280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r>
                <a:rPr lang="ru-RU" altLang="ru-RU" b="1">
                  <a:solidFill>
                    <a:schemeClr val="tx1"/>
                  </a:solidFill>
                </a:rPr>
                <a:t>Корпоративная сеть</a:t>
              </a:r>
            </a:p>
          </p:txBody>
        </p:sp>
        <p:sp>
          <p:nvSpPr>
            <p:cNvPr id="260127" name="Line 31"/>
            <p:cNvSpPr>
              <a:spLocks noChangeShapeType="1"/>
            </p:cNvSpPr>
            <p:nvPr/>
          </p:nvSpPr>
          <p:spPr bwMode="auto">
            <a:xfrm>
              <a:off x="3684" y="2269"/>
              <a:ext cx="564" cy="41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1027113"/>
          </a:xfrm>
        </p:spPr>
        <p:txBody>
          <a:bodyPr/>
          <a:lstStyle/>
          <a:p>
            <a:r>
              <a:rPr lang="ru-RU" altLang="ru-RU" sz="3200" i="1">
                <a:solidFill>
                  <a:schemeClr val="bg2"/>
                </a:solidFill>
              </a:rPr>
              <a:t>Кластеры на основе локальной сети (</a:t>
            </a:r>
            <a:r>
              <a:rPr lang="en-US" altLang="ru-RU" sz="3200" i="1">
                <a:solidFill>
                  <a:schemeClr val="bg2"/>
                </a:solidFill>
              </a:rPr>
              <a:t>Cluster Of Workstations – COW)</a:t>
            </a:r>
            <a:endParaRPr lang="ru-RU" altLang="ru-RU"/>
          </a:p>
        </p:txBody>
      </p:sp>
      <p:pic>
        <p:nvPicPr>
          <p:cNvPr id="261123" name="Picture 3" descr="NFS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00113" y="2060575"/>
            <a:ext cx="7561262" cy="40068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ru-RU" sz="3200" i="1">
                <a:solidFill>
                  <a:schemeClr val="bg2"/>
                </a:solidFill>
              </a:rPr>
              <a:t>SMP </a:t>
            </a:r>
            <a:r>
              <a:rPr lang="ru-RU" altLang="ru-RU" sz="3200" i="1">
                <a:solidFill>
                  <a:schemeClr val="bg2"/>
                </a:solidFill>
              </a:rPr>
              <a:t>- симметричные мультипроцессорные системы</a:t>
            </a:r>
          </a:p>
        </p:txBody>
      </p:sp>
      <p:grpSp>
        <p:nvGrpSpPr>
          <p:cNvPr id="84995" name="Group 3"/>
          <p:cNvGrpSpPr>
            <a:grpSpLocks/>
          </p:cNvGrpSpPr>
          <p:nvPr/>
        </p:nvGrpSpPr>
        <p:grpSpPr bwMode="auto">
          <a:xfrm>
            <a:off x="1403350" y="2349500"/>
            <a:ext cx="1512888" cy="1800225"/>
            <a:chOff x="884" y="1480"/>
            <a:chExt cx="953" cy="1134"/>
          </a:xfrm>
        </p:grpSpPr>
        <p:sp>
          <p:nvSpPr>
            <p:cNvPr id="84996" name="Rectangle 4"/>
            <p:cNvSpPr>
              <a:spLocks noChangeArrowheads="1"/>
            </p:cNvSpPr>
            <p:nvPr/>
          </p:nvSpPr>
          <p:spPr bwMode="auto">
            <a:xfrm>
              <a:off x="884" y="1480"/>
              <a:ext cx="953" cy="816"/>
            </a:xfrm>
            <a:prstGeom prst="rect">
              <a:avLst/>
            </a:prstGeom>
            <a:solidFill>
              <a:schemeClr val="fol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4997" name="Text Box 5"/>
            <p:cNvSpPr txBox="1">
              <a:spLocks noChangeArrowheads="1"/>
            </p:cNvSpPr>
            <p:nvPr/>
          </p:nvSpPr>
          <p:spPr bwMode="auto">
            <a:xfrm>
              <a:off x="1020" y="1797"/>
              <a:ext cx="635" cy="288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altLang="ru-RU" sz="2400" b="1">
                  <a:solidFill>
                    <a:schemeClr val="tx1"/>
                  </a:solidFill>
                </a:rPr>
                <a:t>ВМ 1</a:t>
              </a:r>
            </a:p>
          </p:txBody>
        </p:sp>
        <p:sp>
          <p:nvSpPr>
            <p:cNvPr id="84998" name="Line 6"/>
            <p:cNvSpPr>
              <a:spLocks noChangeShapeType="1"/>
            </p:cNvSpPr>
            <p:nvPr/>
          </p:nvSpPr>
          <p:spPr bwMode="auto">
            <a:xfrm>
              <a:off x="1383" y="2296"/>
              <a:ext cx="0" cy="318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arrow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84999" name="Group 7"/>
          <p:cNvGrpSpPr>
            <a:grpSpLocks/>
          </p:cNvGrpSpPr>
          <p:nvPr/>
        </p:nvGrpSpPr>
        <p:grpSpPr bwMode="auto">
          <a:xfrm>
            <a:off x="3492500" y="2349500"/>
            <a:ext cx="1512888" cy="1800225"/>
            <a:chOff x="884" y="1480"/>
            <a:chExt cx="953" cy="1134"/>
          </a:xfrm>
        </p:grpSpPr>
        <p:sp>
          <p:nvSpPr>
            <p:cNvPr id="85000" name="Rectangle 8"/>
            <p:cNvSpPr>
              <a:spLocks noChangeArrowheads="1"/>
            </p:cNvSpPr>
            <p:nvPr/>
          </p:nvSpPr>
          <p:spPr bwMode="auto">
            <a:xfrm>
              <a:off x="884" y="1480"/>
              <a:ext cx="953" cy="816"/>
            </a:xfrm>
            <a:prstGeom prst="rect">
              <a:avLst/>
            </a:prstGeom>
            <a:solidFill>
              <a:schemeClr val="fol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5001" name="Text Box 9"/>
            <p:cNvSpPr txBox="1">
              <a:spLocks noChangeArrowheads="1"/>
            </p:cNvSpPr>
            <p:nvPr/>
          </p:nvSpPr>
          <p:spPr bwMode="auto">
            <a:xfrm>
              <a:off x="1020" y="1797"/>
              <a:ext cx="635" cy="288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altLang="ru-RU" sz="2400" b="1">
                  <a:solidFill>
                    <a:schemeClr val="tx1"/>
                  </a:solidFill>
                </a:rPr>
                <a:t>ВМ 2</a:t>
              </a:r>
            </a:p>
          </p:txBody>
        </p:sp>
        <p:sp>
          <p:nvSpPr>
            <p:cNvPr id="85002" name="Line 10"/>
            <p:cNvSpPr>
              <a:spLocks noChangeShapeType="1"/>
            </p:cNvSpPr>
            <p:nvPr/>
          </p:nvSpPr>
          <p:spPr bwMode="auto">
            <a:xfrm>
              <a:off x="1383" y="2296"/>
              <a:ext cx="0" cy="318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arrow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85003" name="Group 11"/>
          <p:cNvGrpSpPr>
            <a:grpSpLocks/>
          </p:cNvGrpSpPr>
          <p:nvPr/>
        </p:nvGrpSpPr>
        <p:grpSpPr bwMode="auto">
          <a:xfrm>
            <a:off x="6588125" y="2349500"/>
            <a:ext cx="1512888" cy="1800225"/>
            <a:chOff x="884" y="1480"/>
            <a:chExt cx="953" cy="1134"/>
          </a:xfrm>
        </p:grpSpPr>
        <p:sp>
          <p:nvSpPr>
            <p:cNvPr id="85004" name="Rectangle 12"/>
            <p:cNvSpPr>
              <a:spLocks noChangeArrowheads="1"/>
            </p:cNvSpPr>
            <p:nvPr/>
          </p:nvSpPr>
          <p:spPr bwMode="auto">
            <a:xfrm>
              <a:off x="884" y="1480"/>
              <a:ext cx="953" cy="816"/>
            </a:xfrm>
            <a:prstGeom prst="rect">
              <a:avLst/>
            </a:prstGeom>
            <a:solidFill>
              <a:schemeClr val="fol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5005" name="Text Box 13"/>
            <p:cNvSpPr txBox="1">
              <a:spLocks noChangeArrowheads="1"/>
            </p:cNvSpPr>
            <p:nvPr/>
          </p:nvSpPr>
          <p:spPr bwMode="auto">
            <a:xfrm>
              <a:off x="1020" y="1797"/>
              <a:ext cx="635" cy="288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altLang="ru-RU" sz="2400" b="1">
                  <a:solidFill>
                    <a:schemeClr val="tx1"/>
                  </a:solidFill>
                </a:rPr>
                <a:t>ВМ </a:t>
              </a:r>
              <a:r>
                <a:rPr lang="en-US" altLang="ru-RU" sz="2400" b="1">
                  <a:solidFill>
                    <a:schemeClr val="tx1"/>
                  </a:solidFill>
                </a:rPr>
                <a:t>n</a:t>
              </a:r>
              <a:endParaRPr lang="ru-RU" altLang="ru-RU" sz="2400" b="1">
                <a:solidFill>
                  <a:schemeClr val="tx1"/>
                </a:solidFill>
              </a:endParaRPr>
            </a:p>
          </p:txBody>
        </p:sp>
        <p:sp>
          <p:nvSpPr>
            <p:cNvPr id="85006" name="Line 14"/>
            <p:cNvSpPr>
              <a:spLocks noChangeShapeType="1"/>
            </p:cNvSpPr>
            <p:nvPr/>
          </p:nvSpPr>
          <p:spPr bwMode="auto">
            <a:xfrm>
              <a:off x="1383" y="2296"/>
              <a:ext cx="0" cy="318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arrow" w="lg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85007" name="Rectangle 15"/>
          <p:cNvSpPr>
            <a:spLocks noChangeArrowheads="1"/>
          </p:cNvSpPr>
          <p:nvPr/>
        </p:nvSpPr>
        <p:spPr bwMode="auto">
          <a:xfrm>
            <a:off x="1403350" y="4149725"/>
            <a:ext cx="6769100" cy="504825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85008" name="Text Box 16"/>
          <p:cNvSpPr txBox="1">
            <a:spLocks noChangeArrowheads="1"/>
          </p:cNvSpPr>
          <p:nvPr/>
        </p:nvSpPr>
        <p:spPr bwMode="auto">
          <a:xfrm>
            <a:off x="3348038" y="4221163"/>
            <a:ext cx="38163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000" b="1">
                <a:solidFill>
                  <a:schemeClr val="tx1"/>
                </a:solidFill>
              </a:rPr>
              <a:t>Коммутирующая среда</a:t>
            </a:r>
          </a:p>
        </p:txBody>
      </p:sp>
      <p:sp>
        <p:nvSpPr>
          <p:cNvPr id="85009" name="Rectangle 17"/>
          <p:cNvSpPr>
            <a:spLocks noChangeArrowheads="1"/>
          </p:cNvSpPr>
          <p:nvPr/>
        </p:nvSpPr>
        <p:spPr bwMode="auto">
          <a:xfrm>
            <a:off x="1403350" y="5157788"/>
            <a:ext cx="6840538" cy="647700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85010" name="Text Box 18"/>
          <p:cNvSpPr txBox="1">
            <a:spLocks noChangeArrowheads="1"/>
          </p:cNvSpPr>
          <p:nvPr/>
        </p:nvSpPr>
        <p:spPr bwMode="auto">
          <a:xfrm>
            <a:off x="3779838" y="5229225"/>
            <a:ext cx="2879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000" b="1">
                <a:solidFill>
                  <a:schemeClr val="tx1"/>
                </a:solidFill>
              </a:rPr>
              <a:t>ОЗУ данных</a:t>
            </a:r>
          </a:p>
        </p:txBody>
      </p:sp>
      <p:sp>
        <p:nvSpPr>
          <p:cNvPr id="85011" name="Line 19"/>
          <p:cNvSpPr>
            <a:spLocks noChangeShapeType="1"/>
          </p:cNvSpPr>
          <p:nvPr/>
        </p:nvSpPr>
        <p:spPr bwMode="auto">
          <a:xfrm>
            <a:off x="2195513" y="4652963"/>
            <a:ext cx="0" cy="50482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arrow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5012" name="Line 20"/>
          <p:cNvSpPr>
            <a:spLocks noChangeShapeType="1"/>
          </p:cNvSpPr>
          <p:nvPr/>
        </p:nvSpPr>
        <p:spPr bwMode="auto">
          <a:xfrm>
            <a:off x="4284663" y="4652963"/>
            <a:ext cx="0" cy="50482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arrow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5013" name="Line 21"/>
          <p:cNvSpPr>
            <a:spLocks noChangeShapeType="1"/>
          </p:cNvSpPr>
          <p:nvPr/>
        </p:nvSpPr>
        <p:spPr bwMode="auto">
          <a:xfrm>
            <a:off x="7380288" y="4652963"/>
            <a:ext cx="0" cy="50482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arrow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5014" name="Text Box 22"/>
          <p:cNvSpPr txBox="1">
            <a:spLocks noChangeArrowheads="1"/>
          </p:cNvSpPr>
          <p:nvPr/>
        </p:nvSpPr>
        <p:spPr bwMode="auto">
          <a:xfrm>
            <a:off x="5292725" y="2636838"/>
            <a:ext cx="1150938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3200" b="1">
                <a:solidFill>
                  <a:schemeClr val="tx1"/>
                </a:solidFill>
              </a:rPr>
              <a:t>.  .  .</a:t>
            </a:r>
          </a:p>
        </p:txBody>
      </p:sp>
      <p:sp>
        <p:nvSpPr>
          <p:cNvPr id="85015" name="Text Box 23"/>
          <p:cNvSpPr txBox="1">
            <a:spLocks noChangeArrowheads="1"/>
          </p:cNvSpPr>
          <p:nvPr/>
        </p:nvSpPr>
        <p:spPr bwMode="auto">
          <a:xfrm>
            <a:off x="5364163" y="4581525"/>
            <a:ext cx="1150937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3200" b="1">
                <a:solidFill>
                  <a:schemeClr val="tx1"/>
                </a:solidFill>
              </a:rPr>
              <a:t>.  .  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739775"/>
          </a:xfrm>
        </p:spPr>
        <p:txBody>
          <a:bodyPr/>
          <a:lstStyle/>
          <a:p>
            <a:r>
              <a:rPr lang="ru-RU" altLang="ru-RU" sz="3200" i="1">
                <a:solidFill>
                  <a:schemeClr val="bg2"/>
                </a:solidFill>
              </a:rPr>
              <a:t>Кластеры</a:t>
            </a:r>
          </a:p>
        </p:txBody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altLang="ru-RU" sz="2800" b="1" i="1"/>
              <a:t>Кластерная система</a:t>
            </a:r>
            <a:r>
              <a:rPr lang="ru-RU" altLang="ru-RU" sz="2800"/>
              <a:t> – параллельная вычислительная система, создаваемая  из модулей высокой степени готовности, объединенных стандартной системой связи или разделяемыми устройствами внешней памяти.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Пиксел">
  <a:themeElements>
    <a:clrScheme name="Пиксел 12">
      <a:dk1>
        <a:srgbClr val="000000"/>
      </a:dk1>
      <a:lt1>
        <a:srgbClr val="FFFFFF"/>
      </a:lt1>
      <a:dk2>
        <a:srgbClr val="000000"/>
      </a:dk2>
      <a:lt2>
        <a:srgbClr val="00007D"/>
      </a:lt2>
      <a:accent1>
        <a:srgbClr val="9999FF"/>
      </a:accent1>
      <a:accent2>
        <a:srgbClr val="9999CC"/>
      </a:accent2>
      <a:accent3>
        <a:srgbClr val="FFFFFF"/>
      </a:accent3>
      <a:accent4>
        <a:srgbClr val="000000"/>
      </a:accent4>
      <a:accent5>
        <a:srgbClr val="CACAFF"/>
      </a:accent5>
      <a:accent6>
        <a:srgbClr val="8A8AB9"/>
      </a:accent6>
      <a:hlink>
        <a:srgbClr val="666699"/>
      </a:hlink>
      <a:folHlink>
        <a:srgbClr val="CCCCE6"/>
      </a:folHlink>
    </a:clrScheme>
    <a:fontScheme name="Пиксел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altLang="ru-RU" sz="1800" b="0" i="0" u="none" strike="noStrike" cap="none" normalizeH="0" baseline="0" smtClean="0">
            <a:ln>
              <a:noFill/>
            </a:ln>
            <a:solidFill>
              <a:schemeClr val="folHlink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altLang="ru-RU" sz="1800" b="0" i="0" u="none" strike="noStrike" cap="none" normalizeH="0" baseline="0" smtClean="0">
            <a:ln>
              <a:noFill/>
            </a:ln>
            <a:solidFill>
              <a:schemeClr val="folHlink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Пиксел 1">
        <a:dk1>
          <a:srgbClr val="0066FF"/>
        </a:dk1>
        <a:lt1>
          <a:srgbClr val="FFFFFF"/>
        </a:lt1>
        <a:dk2>
          <a:srgbClr val="000066"/>
        </a:dk2>
        <a:lt2>
          <a:srgbClr val="FFFFFF"/>
        </a:lt2>
        <a:accent1>
          <a:srgbClr val="6699FF"/>
        </a:accent1>
        <a:accent2>
          <a:srgbClr val="3333FF"/>
        </a:accent2>
        <a:accent3>
          <a:srgbClr val="AAAAB8"/>
        </a:accent3>
        <a:accent4>
          <a:srgbClr val="DADADA"/>
        </a:accent4>
        <a:accent5>
          <a:srgbClr val="B8CAFF"/>
        </a:accent5>
        <a:accent6>
          <a:srgbClr val="2D2DE7"/>
        </a:accent6>
        <a:hlink>
          <a:srgbClr val="FFCC00"/>
        </a:hlink>
        <a:folHlink>
          <a:srgbClr val="00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2">
        <a:dk1>
          <a:srgbClr val="009999"/>
        </a:dk1>
        <a:lt1>
          <a:srgbClr val="FFFFFF"/>
        </a:lt1>
        <a:dk2>
          <a:srgbClr val="334B49"/>
        </a:dk2>
        <a:lt2>
          <a:srgbClr val="FFFFFF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3">
        <a:dk1>
          <a:srgbClr val="006699"/>
        </a:dk1>
        <a:lt1>
          <a:srgbClr val="FFFFFF"/>
        </a:lt1>
        <a:dk2>
          <a:srgbClr val="333399"/>
        </a:dk2>
        <a:lt2>
          <a:srgbClr val="FFFFFF"/>
        </a:lt2>
        <a:accent1>
          <a:srgbClr val="0099CC"/>
        </a:accent1>
        <a:accent2>
          <a:srgbClr val="0386AF"/>
        </a:accent2>
        <a:accent3>
          <a:srgbClr val="ADADCA"/>
        </a:accent3>
        <a:accent4>
          <a:srgbClr val="DADADA"/>
        </a:accent4>
        <a:accent5>
          <a:srgbClr val="AACAE2"/>
        </a:accent5>
        <a:accent6>
          <a:srgbClr val="02799E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4">
        <a:dk1>
          <a:srgbClr val="008080"/>
        </a:dk1>
        <a:lt1>
          <a:srgbClr val="FFFFFF"/>
        </a:lt1>
        <a:dk2>
          <a:srgbClr val="2F978D"/>
        </a:dk2>
        <a:lt2>
          <a:srgbClr val="FFFFFF"/>
        </a:lt2>
        <a:accent1>
          <a:srgbClr val="0099FF"/>
        </a:accent1>
        <a:accent2>
          <a:srgbClr val="009999"/>
        </a:accent2>
        <a:accent3>
          <a:srgbClr val="ADC9C5"/>
        </a:accent3>
        <a:accent4>
          <a:srgbClr val="DADADA"/>
        </a:accent4>
        <a:accent5>
          <a:srgbClr val="AACAFF"/>
        </a:accent5>
        <a:accent6>
          <a:srgbClr val="008A8A"/>
        </a:accent6>
        <a:hlink>
          <a:srgbClr val="FFFFCC"/>
        </a:hlink>
        <a:folHlink>
          <a:srgbClr val="70CAC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5">
        <a:dk1>
          <a:srgbClr val="822504"/>
        </a:dk1>
        <a:lt1>
          <a:srgbClr val="FFFFFF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9E2A06"/>
        </a:accent2>
        <a:accent3>
          <a:srgbClr val="ADAAAA"/>
        </a:accent3>
        <a:accent4>
          <a:srgbClr val="DADADA"/>
        </a:accent4>
        <a:accent5>
          <a:srgbClr val="FFCAAA"/>
        </a:accent5>
        <a:accent6>
          <a:srgbClr val="8F2505"/>
        </a:accent6>
        <a:hlink>
          <a:srgbClr val="FF3300"/>
        </a:hlink>
        <a:folHlink>
          <a:srgbClr val="7C070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6">
        <a:dk1>
          <a:srgbClr val="336600"/>
        </a:dk1>
        <a:lt1>
          <a:srgbClr val="FFFFFF"/>
        </a:lt1>
        <a:dk2>
          <a:srgbClr val="4A7911"/>
        </a:dk2>
        <a:lt2>
          <a:srgbClr val="FFFFFF"/>
        </a:lt2>
        <a:accent1>
          <a:srgbClr val="666633"/>
        </a:accent1>
        <a:accent2>
          <a:srgbClr val="669900"/>
        </a:accent2>
        <a:accent3>
          <a:srgbClr val="B1BEAA"/>
        </a:accent3>
        <a:accent4>
          <a:srgbClr val="DADADA"/>
        </a:accent4>
        <a:accent5>
          <a:srgbClr val="B8B8AD"/>
        </a:accent5>
        <a:accent6>
          <a:srgbClr val="5C8A00"/>
        </a:accent6>
        <a:hlink>
          <a:srgbClr val="FFCC00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иксел 7">
        <a:dk1>
          <a:srgbClr val="000000"/>
        </a:dk1>
        <a:lt1>
          <a:srgbClr val="FFFFFF"/>
        </a:lt1>
        <a:dk2>
          <a:srgbClr val="000000"/>
        </a:dk2>
        <a:lt2>
          <a:srgbClr val="CC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8">
        <a:dk1>
          <a:srgbClr val="003300"/>
        </a:dk1>
        <a:lt1>
          <a:srgbClr val="FFFFFF"/>
        </a:lt1>
        <a:dk2>
          <a:srgbClr val="000000"/>
        </a:dk2>
        <a:lt2>
          <a:srgbClr val="336600"/>
        </a:lt2>
        <a:accent1>
          <a:srgbClr val="CCCC00"/>
        </a:accent1>
        <a:accent2>
          <a:srgbClr val="669900"/>
        </a:accent2>
        <a:accent3>
          <a:srgbClr val="FFFFFF"/>
        </a:accent3>
        <a:accent4>
          <a:srgbClr val="002A00"/>
        </a:accent4>
        <a:accent5>
          <a:srgbClr val="E2E2AA"/>
        </a:accent5>
        <a:accent6>
          <a:srgbClr val="5C8A00"/>
        </a:accent6>
        <a:hlink>
          <a:srgbClr val="3333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9">
        <a:dk1>
          <a:srgbClr val="000000"/>
        </a:dk1>
        <a:lt1>
          <a:srgbClr val="FFFFFF"/>
        </a:lt1>
        <a:dk2>
          <a:srgbClr val="000000"/>
        </a:dk2>
        <a:lt2>
          <a:srgbClr val="440044"/>
        </a:lt2>
        <a:accent1>
          <a:srgbClr val="FFCCCC"/>
        </a:accent1>
        <a:accent2>
          <a:srgbClr val="790571"/>
        </a:accent2>
        <a:accent3>
          <a:srgbClr val="FFFFFF"/>
        </a:accent3>
        <a:accent4>
          <a:srgbClr val="000000"/>
        </a:accent4>
        <a:accent5>
          <a:srgbClr val="FFE2E2"/>
        </a:accent5>
        <a:accent6>
          <a:srgbClr val="6D0466"/>
        </a:accent6>
        <a:hlink>
          <a:srgbClr val="993366"/>
        </a:hlink>
        <a:folHlink>
          <a:srgbClr val="9F83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10">
        <a:dk1>
          <a:srgbClr val="000000"/>
        </a:dk1>
        <a:lt1>
          <a:srgbClr val="FFFFFF"/>
        </a:lt1>
        <a:dk2>
          <a:srgbClr val="000000"/>
        </a:dk2>
        <a:lt2>
          <a:srgbClr val="FF9900"/>
        </a:lt2>
        <a:accent1>
          <a:srgbClr val="FFCC99"/>
        </a:accent1>
        <a:accent2>
          <a:srgbClr val="FBA313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39310"/>
        </a:accent6>
        <a:hlink>
          <a:srgbClr val="CC3300"/>
        </a:hlink>
        <a:folHlink>
          <a:srgbClr val="FCC6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11">
        <a:dk1>
          <a:srgbClr val="000000"/>
        </a:dk1>
        <a:lt1>
          <a:srgbClr val="FFFFFF"/>
        </a:lt1>
        <a:dk2>
          <a:srgbClr val="000000"/>
        </a:dk2>
        <a:lt2>
          <a:srgbClr val="779F92"/>
        </a:lt2>
        <a:accent1>
          <a:srgbClr val="33CCCC"/>
        </a:accent1>
        <a:accent2>
          <a:srgbClr val="9DC2D7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EB0C3"/>
        </a:accent6>
        <a:hlink>
          <a:srgbClr val="006666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иксел 12">
        <a:dk1>
          <a:srgbClr val="000000"/>
        </a:dk1>
        <a:lt1>
          <a:srgbClr val="FFFFFF"/>
        </a:lt1>
        <a:dk2>
          <a:srgbClr val="000000"/>
        </a:dk2>
        <a:lt2>
          <a:srgbClr val="00007D"/>
        </a:lt2>
        <a:accent1>
          <a:srgbClr val="9999FF"/>
        </a:accent1>
        <a:accent2>
          <a:srgbClr val="9999CC"/>
        </a:accent2>
        <a:accent3>
          <a:srgbClr val="FFFFFF"/>
        </a:accent3>
        <a:accent4>
          <a:srgbClr val="000000"/>
        </a:accent4>
        <a:accent5>
          <a:srgbClr val="CACAFF"/>
        </a:accent5>
        <a:accent6>
          <a:srgbClr val="8A8AB9"/>
        </a:accent6>
        <a:hlink>
          <a:srgbClr val="666699"/>
        </a:hlink>
        <a:folHlink>
          <a:srgbClr val="CCCCE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Пиксел 12">
    <a:dk1>
      <a:srgbClr val="000000"/>
    </a:dk1>
    <a:lt1>
      <a:srgbClr val="FFFFFF"/>
    </a:lt1>
    <a:dk2>
      <a:srgbClr val="000000"/>
    </a:dk2>
    <a:lt2>
      <a:srgbClr val="00007D"/>
    </a:lt2>
    <a:accent1>
      <a:srgbClr val="9999FF"/>
    </a:accent1>
    <a:accent2>
      <a:srgbClr val="9999CC"/>
    </a:accent2>
    <a:accent3>
      <a:srgbClr val="FFFFFF"/>
    </a:accent3>
    <a:accent4>
      <a:srgbClr val="000000"/>
    </a:accent4>
    <a:accent5>
      <a:srgbClr val="CACAFF"/>
    </a:accent5>
    <a:accent6>
      <a:srgbClr val="8A8AB9"/>
    </a:accent6>
    <a:hlink>
      <a:srgbClr val="666699"/>
    </a:hlink>
    <a:folHlink>
      <a:srgbClr val="CCCCE6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233</TotalTime>
  <Words>2378</Words>
  <Application>Microsoft Office PowerPoint</Application>
  <PresentationFormat>Экран (4:3)</PresentationFormat>
  <Paragraphs>411</Paragraphs>
  <Slides>76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76</vt:i4>
      </vt:variant>
    </vt:vector>
  </HeadingPairs>
  <TitlesOfParts>
    <vt:vector size="82" baseType="lpstr">
      <vt:lpstr>Arial</vt:lpstr>
      <vt:lpstr>Arial Black</vt:lpstr>
      <vt:lpstr>Times New Roman</vt:lpstr>
      <vt:lpstr>Verdana</vt:lpstr>
      <vt:lpstr>Wingdings</vt:lpstr>
      <vt:lpstr>Пиксел</vt:lpstr>
      <vt:lpstr>Технология массивно-параллельной обработки данных</vt:lpstr>
      <vt:lpstr>Классификация Флинна</vt:lpstr>
      <vt:lpstr>Классификация Флинна</vt:lpstr>
      <vt:lpstr>МКОД – Конвейерные ПВС</vt:lpstr>
      <vt:lpstr>ОКМД – Процессорные матрицы</vt:lpstr>
      <vt:lpstr>Классификация Флинна - МКМД</vt:lpstr>
      <vt:lpstr>Симметричные мультипроцессоры (SMP)</vt:lpstr>
      <vt:lpstr>SMP - симметричные мультипроцессорные системы</vt:lpstr>
      <vt:lpstr>Кластеры</vt:lpstr>
      <vt:lpstr>Массивно-параллельная система  МРР</vt:lpstr>
      <vt:lpstr>Кластеры и   массивно-параллельные системы (MPP)</vt:lpstr>
      <vt:lpstr>Презентация PowerPoint</vt:lpstr>
      <vt:lpstr>Параллельные ВС  GRID</vt:lpstr>
      <vt:lpstr>Параллельные ВС  GRID</vt:lpstr>
      <vt:lpstr>Параллельные ВС  GRID – предпосылки возникновения</vt:lpstr>
      <vt:lpstr>Параллельные ВС  GRID – предпосылки возникновения</vt:lpstr>
      <vt:lpstr>Параллельные ВС  Метакомпьютинг и GRID</vt:lpstr>
      <vt:lpstr>Параллельные ВС  Свойства GRID</vt:lpstr>
      <vt:lpstr>Параллельные ВС  Области применения GRID</vt:lpstr>
      <vt:lpstr>Параллельные ВС  Архитектура GRID – модель «песочных часов»</vt:lpstr>
      <vt:lpstr>Параллельные ВС  Архитектура протоколов GRID </vt:lpstr>
      <vt:lpstr>Презентация PowerPoint</vt:lpstr>
      <vt:lpstr>Параллельные ВС  Прикладное программное обеспечение</vt:lpstr>
      <vt:lpstr>Параллельные ВС  Прикладное ПО – закон Амдала</vt:lpstr>
      <vt:lpstr>Параллельные ВС  Прикладное ПО – подходы к созданию</vt:lpstr>
      <vt:lpstr>Параллельные ВС  Прикладное ПО – подходы к созданию</vt:lpstr>
      <vt:lpstr>Параллельные ВС  Прикладное ПО – подходы к созданию</vt:lpstr>
      <vt:lpstr>Параллельные ВС  Прикладное ПО – подходы к созданию</vt:lpstr>
      <vt:lpstr>Презентация PowerPoint</vt:lpstr>
      <vt:lpstr>Параллельные ВС класса МКМД Системы с разделяемой памятью</vt:lpstr>
      <vt:lpstr>Программирование параллельных ВС Системы с разделяемой памятью</vt:lpstr>
      <vt:lpstr>Программирование параллельных ВС OpenMP – структура программы</vt:lpstr>
      <vt:lpstr>Программирование параллельных ВС OpenMP – структура программы</vt:lpstr>
      <vt:lpstr>Программирование параллельных ВС OpenMP – переменные</vt:lpstr>
      <vt:lpstr>Презентация PowerPoint</vt:lpstr>
      <vt:lpstr>Параллельные ВС класса МКМД Кластерные и массивно-параллельные ВС</vt:lpstr>
      <vt:lpstr>Программирование параллельных ВС Кластеры и MPP</vt:lpstr>
      <vt:lpstr>Программирование параллельных ВС MPI</vt:lpstr>
      <vt:lpstr>Программирование параллельных ВС MPI</vt:lpstr>
      <vt:lpstr>Программирование параллельных ВС MPI</vt:lpstr>
      <vt:lpstr>MPI - Функции инициализации и завершения</vt:lpstr>
      <vt:lpstr>MPI – информационные функции</vt:lpstr>
      <vt:lpstr>MPI –функции обмена «точка-точка»</vt:lpstr>
      <vt:lpstr>MPI –функции обмена «точка-точка»</vt:lpstr>
      <vt:lpstr>MPI – аргументы – «джокеры» функций обмена «точка-точка»</vt:lpstr>
      <vt:lpstr>Презентация PowerPoint</vt:lpstr>
      <vt:lpstr>Параллельные ВС класса МКМД Кластерные и массивно-параллельные ВС</vt:lpstr>
      <vt:lpstr>Программирование параллельных ВС MPI</vt:lpstr>
      <vt:lpstr>Программирование параллельных ВС MPI</vt:lpstr>
      <vt:lpstr>MPI – коллективные функции</vt:lpstr>
      <vt:lpstr>MPI – коллективные функции</vt:lpstr>
      <vt:lpstr>MPI –функции коллективного обмена</vt:lpstr>
      <vt:lpstr>MPI –функции коллективного обмена</vt:lpstr>
      <vt:lpstr>MPI –функции коллективного обмена</vt:lpstr>
      <vt:lpstr>Презентация PowerPoint</vt:lpstr>
      <vt:lpstr>Параллельные ВС класса МКМД: Кластеры  </vt:lpstr>
      <vt:lpstr>Параллельные ВС класса МКМД Кластеры   </vt:lpstr>
      <vt:lpstr>Параллельные ВС класса МКМД Кластеры   </vt:lpstr>
      <vt:lpstr>Параллельные ВС класса МКМД Кластеры   </vt:lpstr>
      <vt:lpstr>Кластеры  высокой надежности</vt:lpstr>
      <vt:lpstr>Кластеры  высокой надежности VAX/VMS кластер </vt:lpstr>
      <vt:lpstr>Кластеры  высокой надежности Switchover/UX компании Hewlett Packard</vt:lpstr>
      <vt:lpstr>Высокопроизводительные кластеры</vt:lpstr>
      <vt:lpstr>Высокопроизводительные кластеры</vt:lpstr>
      <vt:lpstr>Характеристики коммутирующих сред</vt:lpstr>
      <vt:lpstr>Кластеры на основе локальной сети (Cluster Of Workstations – COW)</vt:lpstr>
      <vt:lpstr>Презентация PowerPoint</vt:lpstr>
      <vt:lpstr>Кластеры - Системное ПО  Windows Compute Cluster Server 2003</vt:lpstr>
      <vt:lpstr>Кластеры - Системное ПО  Solaris (Sun Microsystems)</vt:lpstr>
      <vt:lpstr>Кластеры - Системное ПО  HP-UX (Hewlett-Packard)</vt:lpstr>
      <vt:lpstr>Презентация PowerPoint</vt:lpstr>
      <vt:lpstr>Параллельные ВС класса МКМД: Кластеры  </vt:lpstr>
      <vt:lpstr>Кластеры на основе  локальной (корпоративной) сети  </vt:lpstr>
      <vt:lpstr>Кластеры на основе  локальной (корпоративной) сети  </vt:lpstr>
      <vt:lpstr>Кластер COW</vt:lpstr>
      <vt:lpstr>Кластеры на основе локальной сети (Cluster Of Workstations – COW)</vt:lpstr>
    </vt:vector>
  </TitlesOfParts>
  <Company>fivt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Параллельные вычислительные системы</dc:title>
  <dc:creator>fivt</dc:creator>
  <cp:lastModifiedBy>pc</cp:lastModifiedBy>
  <cp:revision>35</cp:revision>
  <dcterms:created xsi:type="dcterms:W3CDTF">2007-10-31T07:59:44Z</dcterms:created>
  <dcterms:modified xsi:type="dcterms:W3CDTF">2024-06-03T16:15:08Z</dcterms:modified>
</cp:coreProperties>
</file>