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77" autoAdjust="0"/>
  </p:normalViewPr>
  <p:slideViewPr>
    <p:cSldViewPr>
      <p:cViewPr varScale="1">
        <p:scale>
          <a:sx n="64" d="100"/>
          <a:sy n="64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97B1C-F049-4212-AC89-BE9E4E97552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14776-A05D-49A2-8E05-7125E3FD3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14776-A05D-49A2-8E05-7125E3FD38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E66D-E554-47FD-83E5-870ED9E5B00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B17B-11EE-48F3-8155-794DA87E2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Introduction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theory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grammar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Grammar as  part of language and a linguistic discipline</a:t>
            </a:r>
            <a:endParaRPr lang="ru-RU" dirty="0"/>
          </a:p>
          <a:p>
            <a:pPr lvl="0"/>
            <a:r>
              <a:rPr lang="en-US" dirty="0" smtClean="0"/>
              <a:t>Parts </a:t>
            </a:r>
            <a:r>
              <a:rPr lang="en-US" dirty="0"/>
              <a:t>of grammar. </a:t>
            </a:r>
            <a:endParaRPr lang="en-US" dirty="0" smtClean="0"/>
          </a:p>
          <a:p>
            <a:pPr lvl="0"/>
            <a:r>
              <a:rPr lang="en-US" dirty="0" smtClean="0"/>
              <a:t>Paradigmatic </a:t>
            </a:r>
            <a:r>
              <a:rPr lang="en-US" dirty="0"/>
              <a:t>and </a:t>
            </a:r>
            <a:r>
              <a:rPr lang="en-US" dirty="0" err="1"/>
              <a:t>syntagmatic</a:t>
            </a:r>
            <a:r>
              <a:rPr lang="en-US" dirty="0"/>
              <a:t> relations of grammatical units.</a:t>
            </a:r>
            <a:endParaRPr lang="ru-RU" dirty="0"/>
          </a:p>
          <a:p>
            <a:r>
              <a:rPr lang="en-US" dirty="0" smtClean="0"/>
              <a:t>Language and speech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aims of the course  are: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to arm students with theoretical knowledge which will stimulate their active approach to the understanding  of complex grammar phenomena;</a:t>
            </a:r>
            <a:endParaRPr lang="ru-RU" dirty="0" smtClean="0"/>
          </a:p>
          <a:p>
            <a:pPr lvl="0"/>
            <a:r>
              <a:rPr lang="en-US" dirty="0" smtClean="0"/>
              <a:t> to enable students to clearly understand specific linguistic literature;</a:t>
            </a:r>
            <a:endParaRPr lang="ru-RU" dirty="0" smtClean="0"/>
          </a:p>
          <a:p>
            <a:pPr lvl="0"/>
            <a:r>
              <a:rPr lang="en-US" dirty="0" smtClean="0"/>
              <a:t>to prepare them for carrying out their own research. </a:t>
            </a:r>
            <a:endParaRPr lang="ru-RU" dirty="0" smtClean="0"/>
          </a:p>
          <a:p>
            <a:r>
              <a:rPr lang="en-US" dirty="0" smtClean="0"/>
              <a:t>As a result the student is meant to acquire the ability to form his own ideas on this or that question.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Language and speech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according</a:t>
            </a:r>
            <a:r>
              <a:rPr lang="en-US" sz="2700" dirty="0" smtClean="0"/>
              <a:t> </a:t>
            </a:r>
            <a:r>
              <a:rPr lang="en-US" sz="2200" dirty="0" smtClean="0"/>
              <a:t>to</a:t>
            </a:r>
            <a:r>
              <a:rPr lang="en-US" sz="2700" dirty="0" smtClean="0"/>
              <a:t> I.</a:t>
            </a:r>
            <a:r>
              <a:rPr lang="ru-RU" sz="2700" dirty="0" smtClean="0"/>
              <a:t>A.  </a:t>
            </a:r>
            <a:r>
              <a:rPr lang="ru-RU" sz="2700" dirty="0" err="1" smtClean="0"/>
              <a:t>Beaudoin</a:t>
            </a:r>
            <a:r>
              <a:rPr lang="ru-RU" sz="2700" dirty="0" smtClean="0"/>
              <a:t> </a:t>
            </a:r>
            <a:r>
              <a:rPr lang="ru-RU" sz="2700" dirty="0" err="1" smtClean="0"/>
              <a:t>de</a:t>
            </a:r>
            <a:r>
              <a:rPr lang="ru-RU" sz="2700" dirty="0" smtClean="0"/>
              <a:t> </a:t>
            </a:r>
            <a:r>
              <a:rPr lang="ru-RU" sz="2700" dirty="0" err="1" smtClean="0"/>
              <a:t>Courtenay</a:t>
            </a:r>
            <a:r>
              <a:rPr lang="ru-RU" sz="2700" dirty="0" smtClean="0"/>
              <a:t> (</a:t>
            </a:r>
            <a:r>
              <a:rPr lang="ru-RU" sz="2700" dirty="0" err="1" smtClean="0"/>
              <a:t>the</a:t>
            </a:r>
            <a:r>
              <a:rPr lang="ru-RU" sz="2700" dirty="0" smtClean="0"/>
              <a:t> </a:t>
            </a:r>
            <a:r>
              <a:rPr lang="ru-RU" sz="2700" dirty="0" err="1" smtClean="0"/>
              <a:t>end</a:t>
            </a:r>
            <a:r>
              <a:rPr lang="ru-RU" sz="2700" dirty="0" smtClean="0"/>
              <a:t> </a:t>
            </a:r>
            <a:r>
              <a:rPr lang="ru-RU" sz="2700" dirty="0" err="1" smtClean="0"/>
              <a:t>of</a:t>
            </a:r>
            <a:r>
              <a:rPr lang="ru-RU" sz="2700" dirty="0" smtClean="0"/>
              <a:t> 19th </a:t>
            </a:r>
            <a:r>
              <a:rPr lang="ru-RU" sz="2700" dirty="0" err="1" smtClean="0"/>
              <a:t>c</a:t>
            </a:r>
            <a:r>
              <a:rPr lang="ru-RU" sz="2700" dirty="0" smtClean="0"/>
              <a:t>.)  </a:t>
            </a:r>
            <a:r>
              <a:rPr lang="ru-RU" sz="2700" dirty="0" err="1" smtClean="0"/>
              <a:t>and</a:t>
            </a:r>
            <a:r>
              <a:rPr lang="ru-RU" sz="2700" dirty="0" smtClean="0"/>
              <a:t>  </a:t>
            </a:r>
            <a:r>
              <a:rPr lang="ru-RU" sz="2700" dirty="0" err="1" smtClean="0"/>
              <a:t>Ferdinand</a:t>
            </a:r>
            <a:r>
              <a:rPr lang="ru-RU" sz="2700" dirty="0" smtClean="0"/>
              <a:t> </a:t>
            </a:r>
            <a:r>
              <a:rPr lang="ru-RU" sz="2700" dirty="0" err="1" smtClean="0"/>
              <a:t>de</a:t>
            </a:r>
            <a:r>
              <a:rPr lang="ru-RU" sz="2700" dirty="0" smtClean="0"/>
              <a:t> </a:t>
            </a:r>
            <a:r>
              <a:rPr lang="ru-RU" sz="2700" dirty="0" err="1" smtClean="0"/>
              <a:t>Saussure</a:t>
            </a:r>
            <a:r>
              <a:rPr lang="ru-RU" sz="2700" dirty="0" smtClean="0"/>
              <a:t>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Language and speech are inseparable, they form an organic unity</a:t>
            </a:r>
          </a:p>
          <a:p>
            <a:r>
              <a:rPr lang="ru-RU" dirty="0" err="1" smtClean="0"/>
              <a:t>Language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(</a:t>
            </a:r>
            <a:r>
              <a:rPr lang="ru-RU" dirty="0" err="1" smtClean="0"/>
              <a:t>phonological</a:t>
            </a:r>
            <a:r>
              <a:rPr lang="ru-RU" dirty="0" smtClean="0"/>
              <a:t>, </a:t>
            </a:r>
            <a:r>
              <a:rPr lang="ru-RU" dirty="0" err="1" smtClean="0"/>
              <a:t>lexical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grammatical</a:t>
            </a:r>
            <a:r>
              <a:rPr lang="ru-RU" dirty="0" smtClean="0"/>
              <a:t>) </a:t>
            </a:r>
            <a:r>
              <a:rPr lang="ru-RU" dirty="0" err="1" smtClean="0"/>
              <a:t>that</a:t>
            </a:r>
            <a:r>
              <a:rPr lang="ru-RU" dirty="0" smtClean="0"/>
              <a:t> </a:t>
            </a:r>
            <a:r>
              <a:rPr lang="ru-RU" dirty="0" err="1" smtClean="0"/>
              <a:t>lies</a:t>
            </a:r>
            <a:r>
              <a:rPr lang="ru-RU" dirty="0" smtClean="0"/>
              <a:t> </a:t>
            </a:r>
            <a:r>
              <a:rPr lang="ru-RU" dirty="0" err="1" smtClean="0"/>
              <a:t>at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base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all</a:t>
            </a:r>
            <a:r>
              <a:rPr lang="ru-RU" dirty="0" smtClean="0"/>
              <a:t> </a:t>
            </a:r>
            <a:r>
              <a:rPr lang="ru-RU" dirty="0" err="1" smtClean="0"/>
              <a:t>speaking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Speech is the  manifestation of language, or its use  by various speakers and writers of the given language</a:t>
            </a:r>
            <a:endParaRPr lang="ru-RU" dirty="0" smtClean="0"/>
          </a:p>
          <a:p>
            <a:r>
              <a:rPr lang="ru-RU" dirty="0" err="1" smtClean="0"/>
              <a:t>Language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narrow</a:t>
            </a:r>
            <a:r>
              <a:rPr lang="ru-RU" dirty="0" smtClean="0"/>
              <a:t> </a:t>
            </a:r>
            <a:r>
              <a:rPr lang="ru-RU" dirty="0" err="1" smtClean="0"/>
              <a:t>sense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b="1" dirty="0" err="1" smtClean="0"/>
              <a:t>system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means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expression</a:t>
            </a:r>
            <a:r>
              <a:rPr lang="ru-RU" dirty="0" smtClean="0"/>
              <a:t>, </a:t>
            </a:r>
            <a:r>
              <a:rPr lang="ru-RU" dirty="0" err="1" smtClean="0"/>
              <a:t>while</a:t>
            </a:r>
            <a:r>
              <a:rPr lang="ru-RU" dirty="0" smtClean="0"/>
              <a:t> </a:t>
            </a:r>
            <a:r>
              <a:rPr lang="ru-RU" dirty="0" err="1" smtClean="0"/>
              <a:t>speech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b="1" dirty="0" err="1" smtClean="0"/>
              <a:t>manifestation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 smtClean="0"/>
              <a:t>system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language</a:t>
            </a:r>
            <a:r>
              <a:rPr lang="ru-RU" b="1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process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communication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14290"/>
            <a:ext cx="7072330" cy="1143000"/>
          </a:xfrm>
        </p:spPr>
        <p:txBody>
          <a:bodyPr/>
          <a:lstStyle/>
          <a:p>
            <a:r>
              <a:rPr lang="en-US" dirty="0" smtClean="0"/>
              <a:t>He has written a letter.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4038600" cy="398304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Pronoun + Verb + Noun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She,He</a:t>
            </a:r>
            <a:r>
              <a:rPr lang="en-US" dirty="0" smtClean="0"/>
              <a:t>, They, We …</a:t>
            </a:r>
          </a:p>
          <a:p>
            <a:r>
              <a:rPr lang="en-US" dirty="0" err="1" smtClean="0"/>
              <a:t>Write,has</a:t>
            </a:r>
            <a:r>
              <a:rPr lang="en-US" dirty="0" smtClean="0"/>
              <a:t> written, wrote , will write…</a:t>
            </a:r>
          </a:p>
          <a:p>
            <a:r>
              <a:rPr lang="en-US" dirty="0" smtClean="0"/>
              <a:t>A letter, a book, a man, water…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571604" y="1928802"/>
            <a:ext cx="350046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857620" y="3071810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857488" y="2357430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2428860" y="1071546"/>
            <a:ext cx="48463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is expressed and acquired through  </a:t>
            </a:r>
            <a:r>
              <a:rPr lang="en-US" b="1" dirty="0" smtClean="0"/>
              <a:t>media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</a:t>
            </a:r>
            <a:r>
              <a:rPr lang="en-US" dirty="0" smtClean="0"/>
              <a:t>SPEECH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en-US" dirty="0" smtClean="0"/>
              <a:t> WRITING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714612" y="1600200"/>
            <a:ext cx="597218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ancient  India  (5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century B.C.)  (Panini)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among Ancient Greeks (Aristotle (384-322 B.C.)).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Greeks founded the European tradition.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Romans conquered Greece (2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  century BC) and Roman scholars began to analyze Latin in the </a:t>
            </a:r>
            <a:r>
              <a:rPr lang="en-US" smtClean="0">
                <a:solidFill>
                  <a:srgbClr val="C00000"/>
                </a:solidFill>
              </a:rPr>
              <a:t>same tradition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structure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</a:t>
            </a:r>
            <a:r>
              <a:rPr lang="ru-RU" sz="3200" b="1" dirty="0" err="1" smtClean="0"/>
              <a:t>honemes</a:t>
            </a:r>
            <a:r>
              <a:rPr lang="en-US" sz="3200" b="1" dirty="0" smtClean="0"/>
              <a:t> </a:t>
            </a:r>
            <a:r>
              <a:rPr lang="en-US" sz="3200" dirty="0" smtClean="0"/>
              <a:t>(</a:t>
            </a:r>
            <a:r>
              <a:rPr lang="ru-RU" dirty="0" err="1" smtClean="0"/>
              <a:t>meaningless</a:t>
            </a:r>
            <a:r>
              <a:rPr lang="en-US" dirty="0" smtClean="0"/>
              <a:t>)</a:t>
            </a:r>
            <a:endParaRPr lang="en-US" sz="3200" dirty="0" smtClean="0"/>
          </a:p>
          <a:p>
            <a:pPr>
              <a:tabLst>
                <a:tab pos="1349375" algn="l"/>
              </a:tabLst>
            </a:pPr>
            <a:r>
              <a:rPr lang="en-US" sz="3200" b="1" dirty="0" smtClean="0"/>
              <a:t>W</a:t>
            </a:r>
            <a:r>
              <a:rPr lang="ru-RU" sz="3200" b="1" dirty="0" err="1" smtClean="0"/>
              <a:t>ords</a:t>
            </a:r>
            <a:r>
              <a:rPr lang="en-US" sz="3200" b="1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err="1" smtClean="0"/>
              <a:t>meaningful</a:t>
            </a:r>
            <a:r>
              <a:rPr lang="en-US" dirty="0" smtClean="0"/>
              <a:t>) </a:t>
            </a:r>
          </a:p>
          <a:p>
            <a:pPr>
              <a:buNone/>
              <a:tabLst>
                <a:tab pos="1349375" algn="l"/>
              </a:tabLst>
            </a:pPr>
            <a:r>
              <a:rPr lang="en-US" dirty="0" smtClean="0"/>
              <a:t> - the </a:t>
            </a:r>
            <a:r>
              <a:rPr lang="ru-RU" dirty="0" err="1" smtClean="0"/>
              <a:t>smallest</a:t>
            </a:r>
            <a:r>
              <a:rPr lang="ru-RU" dirty="0" smtClean="0"/>
              <a:t> </a:t>
            </a:r>
            <a:r>
              <a:rPr lang="ru-RU" dirty="0" err="1" smtClean="0"/>
              <a:t>naming</a:t>
            </a:r>
            <a:r>
              <a:rPr lang="ru-RU" dirty="0" smtClean="0"/>
              <a:t> </a:t>
            </a:r>
            <a:r>
              <a:rPr lang="en-US" dirty="0" smtClean="0"/>
              <a:t>           </a:t>
            </a:r>
            <a:r>
              <a:rPr lang="ru-RU" dirty="0" err="1" smtClean="0"/>
              <a:t>unit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sz="3200" b="1" dirty="0" smtClean="0"/>
              <a:t>S</a:t>
            </a:r>
            <a:r>
              <a:rPr lang="ru-RU" sz="3200" b="1" dirty="0" err="1" smtClean="0"/>
              <a:t>entence</a:t>
            </a:r>
            <a:r>
              <a:rPr lang="en-US" sz="3200" b="1" dirty="0" smtClean="0"/>
              <a:t>s </a:t>
            </a:r>
            <a:r>
              <a:rPr lang="en-US" dirty="0" smtClean="0"/>
              <a:t>(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smallest</a:t>
            </a:r>
            <a:r>
              <a:rPr lang="ru-RU" dirty="0" smtClean="0"/>
              <a:t> </a:t>
            </a:r>
            <a:r>
              <a:rPr lang="ru-RU" dirty="0" err="1" smtClean="0"/>
              <a:t>unit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communication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P</a:t>
            </a:r>
            <a:r>
              <a:rPr lang="ru-RU" sz="4000" dirty="0" err="1" smtClean="0"/>
              <a:t>honology</a:t>
            </a:r>
            <a:r>
              <a:rPr lang="ru-RU" sz="4000" dirty="0" smtClean="0"/>
              <a:t>,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Le</a:t>
            </a:r>
            <a:r>
              <a:rPr lang="ru-RU" sz="4000" dirty="0" err="1" smtClean="0"/>
              <a:t>xicology</a:t>
            </a:r>
            <a:r>
              <a:rPr lang="ru-RU" sz="4000" dirty="0" smtClean="0"/>
              <a:t>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err="1" smtClean="0"/>
              <a:t>Gra</a:t>
            </a:r>
            <a:r>
              <a:rPr lang="ru-RU" sz="4000" dirty="0" err="1" smtClean="0"/>
              <a:t>mmar</a:t>
            </a:r>
            <a:endParaRPr lang="en-US" sz="40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Morphology Syntax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071802" y="192880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4071934" y="3071810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3929058" y="321468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571868" y="4214818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322099" y="4664871"/>
            <a:ext cx="842962" cy="22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929322" y="4357694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Traditional definition</a:t>
            </a:r>
            <a:br>
              <a:rPr lang="en-US" sz="3100" dirty="0" smtClean="0"/>
            </a:br>
            <a:r>
              <a:rPr lang="en-US" dirty="0" smtClean="0">
                <a:solidFill>
                  <a:srgbClr val="FF0000"/>
                </a:solidFill>
              </a:rPr>
              <a:t>Morphology                 Syntax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Morphology is the part of grammar which deals with </a:t>
            </a:r>
            <a:r>
              <a:rPr lang="en-US" b="1" dirty="0" smtClean="0"/>
              <a:t>forms of words.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girl-I-saw-yesterday’s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smtClean="0"/>
              <a:t> 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“has been found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ll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never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remember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is the part of grammar which studies </a:t>
            </a:r>
            <a:r>
              <a:rPr lang="en-US" b="1" dirty="0" smtClean="0"/>
              <a:t>phrases and sentences</a:t>
            </a:r>
          </a:p>
          <a:p>
            <a:pPr>
              <a:buNone/>
            </a:pPr>
            <a:endParaRPr lang="en-US" b="1" dirty="0" smtClean="0"/>
          </a:p>
          <a:p>
            <a:pPr marL="0" indent="15875"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I’ll never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forget the girl-I-saw-yesterday’s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smile.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- Yes.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 of relations between grammatical units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Paradigmatic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 smtClean="0"/>
              <a:t>exist between elements of the language system outside the strings in which they co-occur.    Each language unit is included in a set of connections based on different formal and functional properties. </a:t>
            </a:r>
            <a:endParaRPr lang="ru-RU" sz="3200" dirty="0" smtClean="0"/>
          </a:p>
          <a:p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Syntagmatic</a:t>
            </a:r>
          </a:p>
          <a:p>
            <a:pPr marL="0" indent="0"/>
            <a:r>
              <a:rPr lang="en-US" sz="3200" b="1" dirty="0" smtClean="0"/>
              <a:t>immediate linear relations</a:t>
            </a:r>
            <a:r>
              <a:rPr lang="en-US" sz="3200" dirty="0" smtClean="0"/>
              <a:t> between units in a segmental sequence (string).  </a:t>
            </a:r>
          </a:p>
          <a:p>
            <a:pPr marL="0" indent="0"/>
            <a:r>
              <a:rPr lang="en-US" sz="3200" dirty="0" smtClean="0"/>
              <a:t>syntactic </a:t>
            </a:r>
            <a:r>
              <a:rPr lang="en-US" sz="3200" dirty="0" err="1" smtClean="0"/>
              <a:t>syntagma</a:t>
            </a:r>
            <a:r>
              <a:rPr lang="en-US" sz="3200" dirty="0" smtClean="0"/>
              <a:t> is the combination of at least 2 words or word-groups one of which is modified by the other. </a:t>
            </a:r>
            <a:endParaRPr lang="ru-RU" sz="3200" dirty="0" smtClean="0"/>
          </a:p>
          <a:p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4040188" cy="10318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Paradigmatic relations</a:t>
            </a:r>
            <a:endParaRPr lang="ru-RU" sz="32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dirty="0" smtClean="0"/>
              <a:t>I </a:t>
            </a:r>
            <a:r>
              <a:rPr lang="en-US" sz="3200" b="1" i="1" dirty="0" smtClean="0"/>
              <a:t>forgot</a:t>
            </a:r>
            <a:r>
              <a:rPr lang="en-US" sz="3200" i="1" dirty="0" smtClean="0"/>
              <a:t> her name.</a:t>
            </a:r>
          </a:p>
          <a:p>
            <a:pPr>
              <a:buNone/>
            </a:pPr>
            <a:r>
              <a:rPr lang="ru-RU" sz="3200" i="1" dirty="0" err="1" smtClean="0"/>
              <a:t>for</a:t>
            </a:r>
            <a:r>
              <a:rPr lang="en-US" sz="3200" i="1" dirty="0" smtClean="0"/>
              <a:t>get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for</a:t>
            </a:r>
            <a:r>
              <a:rPr lang="en-US" sz="3200" i="1" dirty="0" smtClean="0"/>
              <a:t>got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for</a:t>
            </a:r>
            <a:r>
              <a:rPr lang="en-US" sz="3200" i="1" dirty="0" smtClean="0"/>
              <a:t>getting,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for</a:t>
            </a:r>
            <a:r>
              <a:rPr lang="en-US" sz="3200" i="1" dirty="0" smtClean="0"/>
              <a:t>gets, forgotten</a:t>
            </a:r>
          </a:p>
          <a:p>
            <a:r>
              <a:rPr lang="ru-RU" sz="3200" i="1" dirty="0" err="1" smtClean="0"/>
              <a:t>write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writes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writing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wrote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written</a:t>
            </a:r>
            <a:r>
              <a:rPr lang="ru-RU" sz="3200" i="1" dirty="0" smtClean="0"/>
              <a:t>; </a:t>
            </a:r>
            <a:r>
              <a:rPr lang="ru-RU" sz="3200" i="1" dirty="0" err="1" smtClean="0"/>
              <a:t>sing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sings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singing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sang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sung</a:t>
            </a:r>
            <a:endParaRPr lang="en-US" sz="3200" i="1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3439" y="1071546"/>
            <a:ext cx="4043362" cy="11033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Syntagmatic relations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600" dirty="0" smtClean="0"/>
              <a:t>She writes poems.</a:t>
            </a:r>
          </a:p>
          <a:p>
            <a:r>
              <a:rPr lang="en-US" sz="3600" dirty="0" smtClean="0"/>
              <a:t>She has written a poem.</a:t>
            </a:r>
          </a:p>
          <a:p>
            <a:r>
              <a:rPr lang="en-US" sz="3600" dirty="0" smtClean="0"/>
              <a:t>She is writing a poem.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The girl-I-saw-yesterday</a:t>
            </a:r>
            <a:r>
              <a:rPr lang="en-US" sz="3600" b="1" i="1" dirty="0" smtClean="0">
                <a:solidFill>
                  <a:srgbClr val="C00000"/>
                </a:solidFill>
              </a:rPr>
              <a:t>’s</a:t>
            </a: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has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</a:rPr>
              <a:t>been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</a:rPr>
              <a:t>found – was found </a:t>
            </a:r>
            <a:r>
              <a:rPr lang="en-US" sz="3600" b="1" i="1" smtClean="0">
                <a:solidFill>
                  <a:srgbClr val="C00000"/>
                </a:solidFill>
              </a:rPr>
              <a:t>- found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ll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never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remember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N + V</a:t>
            </a:r>
          </a:p>
          <a:p>
            <a:pPr>
              <a:buNone/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Adj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+ N</a:t>
            </a:r>
          </a:p>
          <a:p>
            <a:pPr>
              <a:buNone/>
            </a:pP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Morphology</a:t>
            </a:r>
            <a:r>
              <a:rPr lang="en-US" b="1" dirty="0" smtClean="0"/>
              <a:t> studies the paradigmatic relations of words and sentences</a:t>
            </a:r>
            <a:r>
              <a:rPr lang="en-US" dirty="0" smtClean="0"/>
              <a:t>,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Syntax</a:t>
            </a:r>
            <a:r>
              <a:rPr lang="en-US" b="1" dirty="0" smtClean="0"/>
              <a:t> studies the </a:t>
            </a:r>
            <a:r>
              <a:rPr lang="en-US" b="1" dirty="0" err="1" smtClean="0"/>
              <a:t>syntagmatic</a:t>
            </a:r>
            <a:r>
              <a:rPr lang="en-US" b="1" dirty="0" smtClean="0"/>
              <a:t> relations of words and  sentences.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Angles of research: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1 a) paradigmatic morphology, </a:t>
            </a:r>
          </a:p>
          <a:p>
            <a:pPr>
              <a:buNone/>
            </a:pPr>
            <a:r>
              <a:rPr lang="en-US" dirty="0" smtClean="0"/>
              <a:t>    b) </a:t>
            </a:r>
            <a:r>
              <a:rPr lang="en-US" dirty="0" err="1" smtClean="0"/>
              <a:t>syntagmatic</a:t>
            </a:r>
            <a:r>
              <a:rPr lang="en-US" dirty="0" smtClean="0"/>
              <a:t> morphology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2        a) paradigmatic syntax, </a:t>
            </a:r>
          </a:p>
          <a:p>
            <a:pPr>
              <a:buNone/>
            </a:pPr>
            <a:r>
              <a:rPr lang="en-US" dirty="0" smtClean="0"/>
              <a:t>                                       b) </a:t>
            </a:r>
            <a:r>
              <a:rPr lang="en-US" dirty="0" err="1" smtClean="0"/>
              <a:t>syntagmatic</a:t>
            </a:r>
            <a:r>
              <a:rPr lang="en-US" dirty="0" smtClean="0"/>
              <a:t> syntax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90488" indent="-74613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Practical grammar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smtClean="0"/>
              <a:t>studies the organization of words into various combinations, presents a set of rules of combining words into utterances, of modifying the forms of the words for particular purposes and for interpreting the results. 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Theoretical grammar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500" b="1" dirty="0" smtClean="0"/>
              <a:t>gives a scientific explanation to the nature and peculiarities of the grammatical system of the language</a:t>
            </a:r>
            <a:endParaRPr lang="ru-RU" sz="3500" dirty="0" smtClean="0"/>
          </a:p>
          <a:p>
            <a:pPr marL="90488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622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Introduction to the theory of grammar</vt:lpstr>
      <vt:lpstr>Language is expressed and acquired through  media</vt:lpstr>
      <vt:lpstr>Language structure</vt:lpstr>
      <vt:lpstr>Traditional definition Morphology                 Syntax </vt:lpstr>
      <vt:lpstr>Types of relations between grammatical units</vt:lpstr>
      <vt:lpstr>Слайд 6</vt:lpstr>
      <vt:lpstr>Слайд 7</vt:lpstr>
      <vt:lpstr>Слайд 8</vt:lpstr>
      <vt:lpstr>Слайд 9</vt:lpstr>
      <vt:lpstr>The aims of the course  are:  </vt:lpstr>
      <vt:lpstr>Language and speech according to I.A.  Beaudoin de Courtenay (the end of 19th c.)  and  Ferdinand de Saussure </vt:lpstr>
      <vt:lpstr>He has written a letter.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theory of grammar</dc:title>
  <dc:creator>TMP</dc:creator>
  <cp:lastModifiedBy>TMP</cp:lastModifiedBy>
  <cp:revision>26</cp:revision>
  <dcterms:created xsi:type="dcterms:W3CDTF">2013-09-07T15:17:40Z</dcterms:created>
  <dcterms:modified xsi:type="dcterms:W3CDTF">2014-09-01T17:39:13Z</dcterms:modified>
</cp:coreProperties>
</file>