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56" r:id="rId3"/>
    <p:sldId id="260" r:id="rId4"/>
    <p:sldId id="258" r:id="rId5"/>
    <p:sldId id="271" r:id="rId6"/>
    <p:sldId id="272" r:id="rId7"/>
    <p:sldId id="333" r:id="rId8"/>
    <p:sldId id="334" r:id="rId9"/>
    <p:sldId id="346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273" r:id="rId21"/>
    <p:sldId id="332" r:id="rId22"/>
    <p:sldId id="34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6DA"/>
    <a:srgbClr val="238D2D"/>
    <a:srgbClr val="2FBB3C"/>
    <a:srgbClr val="D565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1" autoAdjust="0"/>
    <p:restoredTop sz="94041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659C20-17DF-4D89-A1AA-6FB60D233614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23DE8-F364-4DA9-9144-706C9501D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F9409A-ABC4-4449-B3C3-4FDED18CB137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346A46-CC12-48F9-87FB-21FB17CB232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A93923-C09B-48C4-B94D-EF2C047B6A60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782195-49E9-44CE-A1BE-05D274569016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FD6BC-6DEA-45E2-915C-B2B093CF0030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45F98-E380-4181-9972-C9D68F740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F3E8-8CAB-45DD-A85C-681151E35D0B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003E6-769E-48C8-AEDE-78BEA7D42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CB815-10C9-457A-8FFC-C4D51756B815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14D2-A708-4C3A-BC92-FC4543DB5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BF65-B591-497F-9101-9853759BCA7A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3C43-A971-43F6-8A66-CCA2020C9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1A88-A9CF-495D-9B17-7AF95983B87B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0F0C-15AA-477F-BBAE-4C964B8E7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0831D-C277-43D1-B704-B242C9AEFAEE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07E88-0833-43FF-B40E-CBEDBAE62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FE22-50F7-4F3A-A441-BC2277C6A0B2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43D6-7EAA-47C2-BBCC-A8F1C8A4F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20BE5-D3C2-4144-A960-4CE89F3CC484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9ABB-5CE0-420B-9D67-675F6AE00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91B8C-1061-4252-93CB-D61145E6089C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73BA-3DDF-490E-9366-4B217EFBD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4683C-6626-4203-A42E-558EA54C93A8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C067F-B038-4418-BE17-860656BFE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20BB8-C2E1-40B8-BBB4-C460F57D9CF5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E4626-242D-484A-A713-28FB773C6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AA6B96-72AB-4920-9F96-1D36CE894181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7FA906-6F8D-4C32-9FC2-A609590F9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6" descr="E:\Documents and Settings\All Users\Документы\Мои видеозаписи\57070715_40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463"/>
            <a:ext cx="6840537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5178" y="3573016"/>
            <a:ext cx="8640960" cy="1609387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                           </a:t>
            </a: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ФЕСТИВАЛЬ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«КОЛЛЕГИУМ-2013»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latin typeface="Algerian" pitchFamily="82" charset="0"/>
              </a:rPr>
              <a:t>London</a:t>
            </a:r>
            <a:endParaRPr lang="ru-RU" b="1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Учитель\Desktop\Новая папка (2)\Buckingham-Palace-Majestic-View-PhotosLondo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173538"/>
            <a:ext cx="3176587" cy="238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" name="Picture 11" descr="368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341438"/>
            <a:ext cx="3095625" cy="23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" name="Picture 6" descr="200px-A_typical_london_stre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4213" y="1341438"/>
            <a:ext cx="2844800" cy="502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Welcome to London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Учитель\Desktop\Новая папка (2)\4349873919_bd61ce8640_z.jpg"/>
          <p:cNvPicPr>
            <a:picLocks noChangeAspect="1" noChangeArrowheads="1"/>
          </p:cNvPicPr>
          <p:nvPr/>
        </p:nvPicPr>
        <p:blipFill rotWithShape="1">
          <a:blip r:embed="rId2"/>
          <a:srcRect l="17500"/>
          <a:stretch/>
        </p:blipFill>
        <p:spPr bwMode="auto">
          <a:xfrm rot="582881">
            <a:off x="5064125" y="2193925"/>
            <a:ext cx="3509963" cy="3208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3" name="Picture 5" descr="C:\Users\Учитель\Desktop\Новая папка (2)\65484hyu_H_16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60392">
            <a:off x="395288" y="2038350"/>
            <a:ext cx="3698875" cy="3082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solidFill>
                  <a:srgbClr val="1036DA"/>
                </a:solidFill>
                <a:latin typeface="Algerian" pitchFamily="82" charset="0"/>
              </a:rPr>
              <a:t>Hyde Park</a:t>
            </a:r>
            <a:endParaRPr lang="ru-RU" b="1" i="1" smtClean="0">
              <a:solidFill>
                <a:srgbClr val="1036DA"/>
              </a:solidFill>
            </a:endParaRPr>
          </a:p>
        </p:txBody>
      </p:sp>
      <p:pic>
        <p:nvPicPr>
          <p:cNvPr id="3076" name="Picture 4" descr="C:\Users\Учитель\Desktop\Новая папка (2)\Speakers-Corner-Free-hu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773238"/>
            <a:ext cx="2862263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7" name="Picture 5" descr="C:\Users\Учитель\Desktop\Новая папка (2)\London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276475"/>
            <a:ext cx="3751262" cy="319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solidFill>
                  <a:srgbClr val="238D2D"/>
                </a:solidFill>
                <a:latin typeface="Algerian" pitchFamily="82" charset="0"/>
              </a:rPr>
              <a:t>Speaker’s Corner</a:t>
            </a:r>
            <a:endParaRPr lang="ru-RU" b="1" i="1" smtClean="0">
              <a:solidFill>
                <a:srgbClr val="238D2D"/>
              </a:solidFill>
            </a:endParaRPr>
          </a:p>
        </p:txBody>
      </p:sp>
      <p:pic>
        <p:nvPicPr>
          <p:cNvPr id="4098" name="Picture 2" descr="C:\Users\Учитель\Desktop\Новая папка (2)\speakers_corner_singapo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812925"/>
            <a:ext cx="4991100" cy="374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solidFill>
                  <a:srgbClr val="1036DA"/>
                </a:solidFill>
                <a:latin typeface="Algerian" pitchFamily="82" charset="0"/>
              </a:rPr>
              <a:t>London Pub</a:t>
            </a:r>
            <a:endParaRPr lang="ru-RU" i="1" smtClean="0">
              <a:solidFill>
                <a:srgbClr val="1036DA"/>
              </a:solidFill>
            </a:endParaRPr>
          </a:p>
        </p:txBody>
      </p:sp>
      <p:pic>
        <p:nvPicPr>
          <p:cNvPr id="5123" name="Picture 3" descr="C:\Users\Учитель\Desktop\Новая папка (2)\english-p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472608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latin typeface="Algerian" pitchFamily="82" charset="0"/>
              </a:rPr>
              <a:t>Piccadilly Circus </a:t>
            </a: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3714750" y="3244850"/>
            <a:ext cx="1592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Piccailly Circus </a:t>
            </a:r>
            <a:endParaRPr lang="ru-RU">
              <a:latin typeface="Calibri" pitchFamily="34" charset="0"/>
            </a:endParaRPr>
          </a:p>
        </p:txBody>
      </p:sp>
      <p:pic>
        <p:nvPicPr>
          <p:cNvPr id="6146" name="Picture 2" descr="C:\Users\Учитель\Desktop\Новая папка (2)\London, Piccadilly Circus - 1960'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840037" cy="3902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</a:extLst>
        </p:spPr>
      </p:pic>
      <p:pic>
        <p:nvPicPr>
          <p:cNvPr id="6147" name="Picture 3" descr="C:\Users\Учитель\Desktop\Новая папка (2)\piccadilly-circus_1249605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01998" y="1863630"/>
            <a:ext cx="4852647" cy="31307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Picture 4" descr="E:\Documents and Settings\All Users\Документы\Мои видеозаписи\4173526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196975"/>
            <a:ext cx="3313112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solidFill>
                  <a:srgbClr val="238D2D"/>
                </a:solidFill>
                <a:latin typeface="Algerian" pitchFamily="82" charset="0"/>
              </a:rPr>
              <a:t>Speaker’s Corner</a:t>
            </a:r>
            <a:endParaRPr lang="ru-RU" smtClean="0">
              <a:solidFill>
                <a:srgbClr val="1036DA"/>
              </a:solidFill>
            </a:endParaRPr>
          </a:p>
        </p:txBody>
      </p:sp>
      <p:pic>
        <p:nvPicPr>
          <p:cNvPr id="7170" name="Picture 2" descr="C:\Users\Учитель\Desktop\Новая папка (2)\Speakers-Corner-may-11-low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557338"/>
            <a:ext cx="5856288" cy="43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solidFill>
                  <a:srgbClr val="1036DA"/>
                </a:solidFill>
                <a:latin typeface="Algerian" pitchFamily="82" charset="0"/>
              </a:rPr>
              <a:t>London Pub</a:t>
            </a:r>
            <a:endParaRPr lang="ru-RU" b="1" smtClean="0"/>
          </a:p>
        </p:txBody>
      </p:sp>
      <p:pic>
        <p:nvPicPr>
          <p:cNvPr id="34818" name="Picture 2" descr="C:\Users\Учитель\Desktop\Новая папка (2)\pu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989138"/>
            <a:ext cx="48006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latin typeface="Algerian" pitchFamily="82" charset="0"/>
              </a:rPr>
              <a:t>Piccadilly Circus </a:t>
            </a:r>
            <a:endParaRPr lang="ru-RU" smtClean="0"/>
          </a:p>
        </p:txBody>
      </p:sp>
      <p:pic>
        <p:nvPicPr>
          <p:cNvPr id="9218" name="Picture 2" descr="C:\Users\Учитель\Desktop\Новая папка (2)\4349874521_81530df5a9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576" y="1737274"/>
            <a:ext cx="2952328" cy="412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C:\Users\Учитель\Desktop\Новая папка (2)\London, Piccadilly Circus - 1960'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4048" y="1758099"/>
            <a:ext cx="2840037" cy="390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825" y="1196975"/>
            <a:ext cx="7772400" cy="14700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Web-</a:t>
            </a:r>
            <a:r>
              <a:rPr lang="en-US" dirty="0" err="1" smtClean="0"/>
              <a:t>kwest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1725" y="2492375"/>
            <a:ext cx="6832600" cy="25209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solidFill>
                  <a:schemeClr val="bg2"/>
                </a:solidFill>
              </a:rPr>
              <a:t>«</a:t>
            </a:r>
            <a:r>
              <a:rPr lang="ru-RU" sz="4000" dirty="0" smtClean="0">
                <a:solidFill>
                  <a:schemeClr val="bg2"/>
                </a:solidFill>
              </a:rPr>
              <a:t>САМОУЧИТЕЛЬ ПО ЗАЩИТЕ ИССЛЕДОВАТЕЛЬСКОЙ РАБОТЫ»  </a:t>
            </a:r>
            <a:endParaRPr lang="ru-RU" sz="4000" dirty="0">
              <a:solidFill>
                <a:schemeClr val="bg2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288" y="11588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1036DA"/>
                </a:solidFill>
              </a:rPr>
              <a:t>ЛАБОРАТОРИЯ  ИССЛЕДОВАТЕЛЬСКОГО МАСТЕРСТВА «КРЕАТИВ </a:t>
            </a:r>
            <a:r>
              <a:rPr lang="ru-RU" sz="5800" b="1" dirty="0" smtClean="0">
                <a:solidFill>
                  <a:srgbClr val="1036DA"/>
                </a:solidFill>
              </a:rPr>
              <a:t>+</a:t>
            </a:r>
            <a:r>
              <a:rPr lang="ru-RU" b="1" dirty="0" smtClean="0">
                <a:solidFill>
                  <a:srgbClr val="1036DA"/>
                </a:solidFill>
              </a:rPr>
              <a:t>»  </a:t>
            </a:r>
            <a:endParaRPr lang="ru-RU" b="1" dirty="0">
              <a:solidFill>
                <a:srgbClr val="1036DA"/>
              </a:solidFill>
            </a:endParaRPr>
          </a:p>
        </p:txBody>
      </p:sp>
      <p:pic>
        <p:nvPicPr>
          <p:cNvPr id="15364" name="Picture 2" descr="C:\Documents and Settings\Admin\Мои документы\Мои рисунки\ве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86225"/>
            <a:ext cx="247967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62494" y="5016414"/>
            <a:ext cx="5048767" cy="189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32"/>
          <p:cNvSpPr txBox="1">
            <a:spLocks noChangeArrowheads="1"/>
          </p:cNvSpPr>
          <p:nvPr/>
        </p:nvSpPr>
        <p:spPr bwMode="white">
          <a:xfrm>
            <a:off x="41275" y="1071563"/>
            <a:ext cx="312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054121" y="1749463"/>
            <a:ext cx="5832648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Английские достопримечательности спасли Колобка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869" name="Group 18"/>
          <p:cNvGrpSpPr>
            <a:grpSpLocks/>
          </p:cNvGrpSpPr>
          <p:nvPr/>
        </p:nvGrpSpPr>
        <p:grpSpPr bwMode="auto">
          <a:xfrm>
            <a:off x="76200" y="1687513"/>
            <a:ext cx="2879725" cy="1223962"/>
            <a:chOff x="720" y="1392"/>
            <a:chExt cx="4058" cy="480"/>
          </a:xfrm>
        </p:grpSpPr>
        <p:sp>
          <p:nvSpPr>
            <p:cNvPr id="94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DDE89A"/>
                </a:solidFill>
                <a:latin typeface="+mn-lt"/>
                <a:cs typeface="+mn-cs"/>
              </a:endParaRPr>
            </a:p>
          </p:txBody>
        </p:sp>
        <p:grpSp>
          <p:nvGrpSpPr>
            <p:cNvPr id="36880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98" name="AutoShape 21"/>
              <p:cNvSpPr>
                <a:spLocks noChangeArrowheads="1"/>
              </p:cNvSpPr>
              <p:nvPr/>
            </p:nvSpPr>
            <p:spPr bwMode="gray">
              <a:xfrm>
                <a:off x="743" y="1736"/>
                <a:ext cx="3990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9" name="AutoShape 22"/>
              <p:cNvSpPr>
                <a:spLocks noChangeArrowheads="1"/>
              </p:cNvSpPr>
              <p:nvPr/>
            </p:nvSpPr>
            <p:spPr bwMode="gray">
              <a:xfrm>
                <a:off x="743" y="1407"/>
                <a:ext cx="3990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36870" name="Picture 30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96838" y="1985963"/>
            <a:ext cx="8270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Прямоугольник 100"/>
          <p:cNvSpPr>
            <a:spLocks noChangeArrowheads="1"/>
          </p:cNvSpPr>
          <p:nvPr/>
        </p:nvSpPr>
        <p:spPr bwMode="auto">
          <a:xfrm>
            <a:off x="923925" y="1985963"/>
            <a:ext cx="1879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>
                <a:latin typeface="Calibri" pitchFamily="34" charset="0"/>
              </a:rPr>
              <a:t>ВЫВОДЫ</a:t>
            </a:r>
            <a:endParaRPr lang="en-US" sz="2800" b="1">
              <a:latin typeface="Calibri" pitchFamily="34" charset="0"/>
            </a:endParaRPr>
          </a:p>
        </p:txBody>
      </p:sp>
      <p:grpSp>
        <p:nvGrpSpPr>
          <p:cNvPr id="36872" name="Group 18"/>
          <p:cNvGrpSpPr>
            <a:grpSpLocks/>
          </p:cNvGrpSpPr>
          <p:nvPr/>
        </p:nvGrpSpPr>
        <p:grpSpPr bwMode="auto">
          <a:xfrm>
            <a:off x="198438" y="269875"/>
            <a:ext cx="8688387" cy="1033463"/>
            <a:chOff x="720" y="1392"/>
            <a:chExt cx="4090" cy="480"/>
          </a:xfrm>
        </p:grpSpPr>
        <p:grpSp>
          <p:nvGrpSpPr>
            <p:cNvPr id="36875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1" name="AutoShape 21"/>
              <p:cNvSpPr>
                <a:spLocks noChangeArrowheads="1"/>
              </p:cNvSpPr>
              <p:nvPr/>
            </p:nvSpPr>
            <p:spPr bwMode="gray">
              <a:xfrm>
                <a:off x="743" y="1736"/>
                <a:ext cx="398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2" name="AutoShape 22"/>
              <p:cNvSpPr>
                <a:spLocks noChangeArrowheads="1"/>
              </p:cNvSpPr>
              <p:nvPr/>
            </p:nvSpPr>
            <p:spPr bwMode="gray">
              <a:xfrm>
                <a:off x="743" y="1407"/>
                <a:ext cx="398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39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90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solidFill>
                    <a:srgbClr val="FF0000"/>
                  </a:solidFill>
                  <a:latin typeface="+mn-lt"/>
                  <a:cs typeface="+mn-cs"/>
                </a:rPr>
                <a:t>               </a:t>
              </a:r>
              <a:r>
                <a:rPr lang="ru-RU" sz="48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сказка  «КОЛОБОК»</a:t>
              </a:r>
              <a:endParaRPr lang="ru-RU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36873" name="Picture 30" descr="1"/>
          <p:cNvPicPr>
            <a:picLocks noChangeAspect="1" noChangeArrowheads="1"/>
          </p:cNvPicPr>
          <p:nvPr/>
        </p:nvPicPr>
        <p:blipFill>
          <a:blip r:embed="rId4">
            <a:lum bright="-6000" contrast="24000"/>
          </a:blip>
          <a:srcRect/>
          <a:stretch>
            <a:fillRect/>
          </a:stretch>
        </p:blipFill>
        <p:spPr bwMode="auto">
          <a:xfrm>
            <a:off x="133350" y="457200"/>
            <a:ext cx="8477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6" descr="E:\Documents and Settings\Admin\Мои документы\Мои рисунки\1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5625" y="5732463"/>
            <a:ext cx="114935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413" y="260350"/>
            <a:ext cx="38877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Над веб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-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квестом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работали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24388" y="277813"/>
            <a:ext cx="3548062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be-BY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Васильева Карина</a:t>
            </a:r>
          </a:p>
          <a:p>
            <a:pPr>
              <a:lnSpc>
                <a:spcPct val="150000"/>
              </a:lnSpc>
            </a:pPr>
            <a:r>
              <a:rPr lang="be-BY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Владымцев Илья</a:t>
            </a:r>
          </a:p>
          <a:p>
            <a:pPr>
              <a:lnSpc>
                <a:spcPct val="150000"/>
              </a:lnSpc>
            </a:pP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Драгунова Мария Дуборезова Анастасия</a:t>
            </a:r>
          </a:p>
          <a:p>
            <a:pPr>
              <a:lnSpc>
                <a:spcPct val="150000"/>
              </a:lnSpc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Евсеев Глеб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Калугина  Виктория </a:t>
            </a:r>
            <a:endParaRPr lang="ru-RU" sz="2400" b="1">
              <a:latin typeface="Calibri" pitchFamily="34" charset="0"/>
              <a:ea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Ковкель  Ирина </a:t>
            </a:r>
            <a:endParaRPr lang="ru-RU" sz="2400" b="1">
              <a:latin typeface="Calibri" pitchFamily="34" charset="0"/>
              <a:ea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Шемшур  Ольга </a:t>
            </a:r>
            <a:endParaRPr lang="ru-RU" sz="2400" b="1">
              <a:latin typeface="Calibri" pitchFamily="34" charset="0"/>
              <a:ea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Шестакович  Марина </a:t>
            </a:r>
            <a:endParaRPr lang="ru-RU" sz="2400" b="1">
              <a:latin typeface="Calibri" pitchFamily="34" charset="0"/>
              <a:ea typeface="Calibri" pitchFamily="34" charset="0"/>
            </a:endParaRPr>
          </a:p>
          <a:p>
            <a:endParaRPr lang="ru-RU">
              <a:latin typeface="Calibri" pitchFamily="34" charset="0"/>
              <a:ea typeface="Calibri" pitchFamily="34" charset="0"/>
            </a:endParaRPr>
          </a:p>
        </p:txBody>
      </p:sp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6340475" y="1838325"/>
            <a:ext cx="2127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8916" name="Picture 5" descr="E:\Documents and Settings\Admin\Мои документы\Мои рисунки\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599113"/>
            <a:ext cx="1428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50" y="1838325"/>
            <a:ext cx="3983038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Секция «Шекспиры»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Учитель\Desktop\фотки\P1011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412875"/>
            <a:ext cx="5867400" cy="44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650" y="274638"/>
            <a:ext cx="5832475" cy="1498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ТРАКТОВКА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СМЫСЛА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СКАЗКИ «КОЛОБОК»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16386" name="Picture 8" descr="E:\Documents and Settings\Admin\Мои документы\Мои рисунки\0_6e167_6cf92db1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260350"/>
            <a:ext cx="749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10992" y="1628800"/>
            <a:ext cx="1871663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203200" y="1916113"/>
            <a:ext cx="7643813" cy="4525962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Имей больше, чем показываешь.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Говори </a:t>
            </a:r>
            <a:r>
              <a:rPr lang="ru-RU" b="1" dirty="0"/>
              <a:t>меньше, чем знаешь</a:t>
            </a:r>
            <a:r>
              <a:rPr lang="ru-RU" b="1" dirty="0" smtClean="0"/>
              <a:t>.</a:t>
            </a:r>
            <a:r>
              <a:rPr lang="ru-RU" b="1" dirty="0"/>
              <a:t>	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Have more that you </a:t>
            </a:r>
            <a:r>
              <a:rPr lang="en-US" b="1" dirty="0" smtClean="0"/>
              <a:t>show</a:t>
            </a:r>
            <a:endParaRPr lang="en-US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Speak </a:t>
            </a:r>
            <a:r>
              <a:rPr lang="en-US" b="1" dirty="0"/>
              <a:t>less than you </a:t>
            </a:r>
            <a:r>
              <a:rPr lang="en-US" b="1" dirty="0" smtClean="0"/>
              <a:t>know</a:t>
            </a:r>
            <a:endParaRPr lang="en-US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                                  </a:t>
            </a:r>
            <a:r>
              <a:rPr lang="en-US" b="1" dirty="0" smtClean="0"/>
              <a:t> </a:t>
            </a:r>
            <a:r>
              <a:rPr lang="en-US" b="1" dirty="0"/>
              <a:t>«</a:t>
            </a:r>
            <a:r>
              <a:rPr lang="ru-RU" b="1" dirty="0"/>
              <a:t>Король Лир</a:t>
            </a:r>
            <a:r>
              <a:rPr lang="ru-RU" b="1" dirty="0" smtClean="0"/>
              <a:t>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Чтобы </a:t>
            </a:r>
            <a:r>
              <a:rPr lang="ru-RU" b="1" dirty="0"/>
              <a:t>оценить чьё-нибудь качество, надо иметь некоторую долю этого качества и в самом себе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10400" y="4151313"/>
            <a:ext cx="1871663" cy="461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ШЕКСПИР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32"/>
          <p:cNvSpPr txBox="1">
            <a:spLocks noChangeArrowheads="1"/>
          </p:cNvSpPr>
          <p:nvPr/>
        </p:nvSpPr>
        <p:spPr bwMode="white">
          <a:xfrm>
            <a:off x="41275" y="1071563"/>
            <a:ext cx="312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7410" name="Text Box 23"/>
          <p:cNvSpPr txBox="1">
            <a:spLocks noChangeArrowheads="1"/>
          </p:cNvSpPr>
          <p:nvPr/>
        </p:nvSpPr>
        <p:spPr bwMode="white">
          <a:xfrm>
            <a:off x="4648200" y="314325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rgbClr val="DDE89A"/>
              </a:buClr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    </a:t>
            </a:r>
          </a:p>
        </p:txBody>
      </p:sp>
      <p:grpSp>
        <p:nvGrpSpPr>
          <p:cNvPr id="17411" name="Group 18"/>
          <p:cNvGrpSpPr>
            <a:grpSpLocks/>
          </p:cNvGrpSpPr>
          <p:nvPr/>
        </p:nvGrpSpPr>
        <p:grpSpPr bwMode="auto">
          <a:xfrm>
            <a:off x="20638" y="1568450"/>
            <a:ext cx="2906712" cy="947738"/>
            <a:chOff x="720" y="1392"/>
            <a:chExt cx="4058" cy="480"/>
          </a:xfrm>
        </p:grpSpPr>
        <p:sp>
          <p:nvSpPr>
            <p:cNvPr id="62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DDE89A"/>
                </a:solidFill>
                <a:latin typeface="+mn-lt"/>
                <a:cs typeface="+mn-cs"/>
              </a:endParaRPr>
            </a:p>
          </p:txBody>
        </p:sp>
        <p:grpSp>
          <p:nvGrpSpPr>
            <p:cNvPr id="17445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4" name="AutoShape 21"/>
              <p:cNvSpPr>
                <a:spLocks noChangeArrowheads="1"/>
              </p:cNvSpPr>
              <p:nvPr/>
            </p:nvSpPr>
            <p:spPr bwMode="gray">
              <a:xfrm>
                <a:off x="745" y="1736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5" name="AutoShape 22"/>
              <p:cNvSpPr>
                <a:spLocks noChangeArrowheads="1"/>
              </p:cNvSpPr>
              <p:nvPr/>
            </p:nvSpPr>
            <p:spPr bwMode="gray">
              <a:xfrm>
                <a:off x="745" y="1407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17412" name="Picture 30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-65088" y="1643063"/>
            <a:ext cx="83978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68"/>
          <p:cNvSpPr txBox="1">
            <a:spLocks noChangeArrowheads="1"/>
          </p:cNvSpPr>
          <p:nvPr/>
        </p:nvSpPr>
        <p:spPr bwMode="auto">
          <a:xfrm>
            <a:off x="1044575" y="1635125"/>
            <a:ext cx="1622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Предметная </a:t>
            </a:r>
          </a:p>
          <a:p>
            <a:pPr algn="ctr"/>
            <a:r>
              <a:rPr lang="ru-RU" sz="2000" b="1">
                <a:latin typeface="Calibri" pitchFamily="34" charset="0"/>
              </a:rPr>
              <a:t>область 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7414" name="TextBox 99"/>
          <p:cNvSpPr txBox="1">
            <a:spLocks noChangeArrowheads="1"/>
          </p:cNvSpPr>
          <p:nvPr/>
        </p:nvSpPr>
        <p:spPr bwMode="auto">
          <a:xfrm>
            <a:off x="2916238" y="2924175"/>
            <a:ext cx="5929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194D15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045566" y="1642781"/>
            <a:ext cx="5820108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ENGLISH LANGUAGE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059832" y="2708920"/>
            <a:ext cx="5832648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ENGLISH IS THE INTERNATIONAL LANGUAGE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21" name="Group 18"/>
          <p:cNvGrpSpPr>
            <a:grpSpLocks/>
          </p:cNvGrpSpPr>
          <p:nvPr/>
        </p:nvGrpSpPr>
        <p:grpSpPr bwMode="auto">
          <a:xfrm>
            <a:off x="76200" y="4259263"/>
            <a:ext cx="2879725" cy="1223962"/>
            <a:chOff x="720" y="1392"/>
            <a:chExt cx="4058" cy="480"/>
          </a:xfrm>
        </p:grpSpPr>
        <p:sp>
          <p:nvSpPr>
            <p:cNvPr id="94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DDE89A"/>
                </a:solidFill>
                <a:latin typeface="+mn-lt"/>
                <a:cs typeface="+mn-cs"/>
              </a:endParaRPr>
            </a:p>
          </p:txBody>
        </p:sp>
        <p:grpSp>
          <p:nvGrpSpPr>
            <p:cNvPr id="17441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98" name="AutoShape 21"/>
              <p:cNvSpPr>
                <a:spLocks noChangeArrowheads="1"/>
              </p:cNvSpPr>
              <p:nvPr/>
            </p:nvSpPr>
            <p:spPr bwMode="gray">
              <a:xfrm>
                <a:off x="743" y="1736"/>
                <a:ext cx="3990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9" name="AutoShape 22"/>
              <p:cNvSpPr>
                <a:spLocks noChangeArrowheads="1"/>
              </p:cNvSpPr>
              <p:nvPr/>
            </p:nvSpPr>
            <p:spPr bwMode="gray">
              <a:xfrm>
                <a:off x="743" y="1407"/>
                <a:ext cx="3990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17422" name="Picture 30" descr="1"/>
          <p:cNvPicPr>
            <a:picLocks noChangeAspect="1" noChangeArrowheads="1"/>
          </p:cNvPicPr>
          <p:nvPr/>
        </p:nvPicPr>
        <p:blipFill>
          <a:blip r:embed="rId4">
            <a:lum bright="-6000" contrast="24000"/>
          </a:blip>
          <a:srcRect/>
          <a:stretch>
            <a:fillRect/>
          </a:stretch>
        </p:blipFill>
        <p:spPr bwMode="auto">
          <a:xfrm>
            <a:off x="-65088" y="4510088"/>
            <a:ext cx="827088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Прямоугольник 100"/>
          <p:cNvSpPr>
            <a:spLocks noChangeArrowheads="1"/>
          </p:cNvSpPr>
          <p:nvPr/>
        </p:nvSpPr>
        <p:spPr bwMode="auto">
          <a:xfrm>
            <a:off x="981075" y="4610100"/>
            <a:ext cx="160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latin typeface="Calibri" pitchFamily="34" charset="0"/>
              </a:rPr>
              <a:t>Гипотеза</a:t>
            </a:r>
            <a:endParaRPr lang="en-US" sz="2400" b="1">
              <a:latin typeface="Calibri" pitchFamily="34" charset="0"/>
            </a:endParaRPr>
          </a:p>
        </p:txBody>
      </p:sp>
      <p:grpSp>
        <p:nvGrpSpPr>
          <p:cNvPr id="17424" name="Group 18"/>
          <p:cNvGrpSpPr>
            <a:grpSpLocks/>
          </p:cNvGrpSpPr>
          <p:nvPr/>
        </p:nvGrpSpPr>
        <p:grpSpPr bwMode="auto">
          <a:xfrm>
            <a:off x="3033713" y="269875"/>
            <a:ext cx="6054725" cy="1033463"/>
            <a:chOff x="720" y="1392"/>
            <a:chExt cx="4053" cy="480"/>
          </a:xfrm>
        </p:grpSpPr>
        <p:grpSp>
          <p:nvGrpSpPr>
            <p:cNvPr id="17436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1" name="AutoShape 21"/>
              <p:cNvSpPr>
                <a:spLocks noChangeArrowheads="1"/>
              </p:cNvSpPr>
              <p:nvPr/>
            </p:nvSpPr>
            <p:spPr bwMode="gray">
              <a:xfrm>
                <a:off x="743" y="1736"/>
                <a:ext cx="3991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2" name="AutoShape 22"/>
              <p:cNvSpPr>
                <a:spLocks noChangeArrowheads="1"/>
              </p:cNvSpPr>
              <p:nvPr/>
            </p:nvSpPr>
            <p:spPr bwMode="gray">
              <a:xfrm>
                <a:off x="743" y="1407"/>
                <a:ext cx="3991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39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3995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solidFill>
                    <a:srgbClr val="FF0000"/>
                  </a:solidFill>
                  <a:latin typeface="+mn-lt"/>
                  <a:cs typeface="+mn-cs"/>
                </a:rPr>
                <a:t>   </a:t>
              </a:r>
              <a:r>
                <a:rPr lang="ru-RU" sz="48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сказка  «КОЛОБОК»</a:t>
              </a:r>
              <a:endParaRPr lang="ru-RU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7425" name="Group 18"/>
          <p:cNvGrpSpPr>
            <a:grpSpLocks/>
          </p:cNvGrpSpPr>
          <p:nvPr/>
        </p:nvGrpSpPr>
        <p:grpSpPr bwMode="auto">
          <a:xfrm>
            <a:off x="53975" y="2660650"/>
            <a:ext cx="2879725" cy="1225550"/>
            <a:chOff x="720" y="1392"/>
            <a:chExt cx="4058" cy="480"/>
          </a:xfrm>
        </p:grpSpPr>
        <p:sp>
          <p:nvSpPr>
            <p:cNvPr id="44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+mn-lt"/>
                  <a:cs typeface="+mn-cs"/>
                </a:rPr>
                <a:t>        АКТУАЛЬНОСТЬ</a:t>
              </a:r>
              <a:endParaRPr lang="ru-RU" sz="2400" b="1" dirty="0">
                <a:latin typeface="+mn-lt"/>
                <a:cs typeface="+mn-cs"/>
              </a:endParaRPr>
            </a:p>
          </p:txBody>
        </p:sp>
        <p:grpSp>
          <p:nvGrpSpPr>
            <p:cNvPr id="17433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6" name="AutoShape 21"/>
              <p:cNvSpPr>
                <a:spLocks noChangeArrowheads="1"/>
              </p:cNvSpPr>
              <p:nvPr/>
            </p:nvSpPr>
            <p:spPr bwMode="gray">
              <a:xfrm>
                <a:off x="743" y="1736"/>
                <a:ext cx="3990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7" name="AutoShape 22"/>
              <p:cNvSpPr>
                <a:spLocks noChangeArrowheads="1"/>
              </p:cNvSpPr>
              <p:nvPr/>
            </p:nvSpPr>
            <p:spPr bwMode="gray">
              <a:xfrm>
                <a:off x="743" y="1407"/>
                <a:ext cx="3990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17426" name="Picture 30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-144463" y="2941638"/>
            <a:ext cx="841376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3131840" y="4258486"/>
            <a:ext cx="575826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Если Колобок будет жить в Лондоне, то он спасется  </a:t>
            </a:r>
          </a:p>
        </p:txBody>
      </p:sp>
      <p:pic>
        <p:nvPicPr>
          <p:cNvPr id="17430" name="Picture 18" descr="C:\Documents and Settings\Администратор\Рабочий стол\Коллекция картинок (Microsoft)\смайлики\09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913" y="30163"/>
            <a:ext cx="16414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6" descr="E:\Documents and Settings\Admin\Мои документы\Мои рисунки\12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5576888"/>
            <a:ext cx="13906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2"/>
          <p:cNvSpPr txBox="1">
            <a:spLocks noChangeArrowheads="1"/>
          </p:cNvSpPr>
          <p:nvPr/>
        </p:nvSpPr>
        <p:spPr bwMode="white">
          <a:xfrm>
            <a:off x="41275" y="1071563"/>
            <a:ext cx="312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9458" name="Text Box 23"/>
          <p:cNvSpPr txBox="1">
            <a:spLocks noChangeArrowheads="1"/>
          </p:cNvSpPr>
          <p:nvPr/>
        </p:nvSpPr>
        <p:spPr bwMode="white">
          <a:xfrm>
            <a:off x="4648200" y="314325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rgbClr val="DDE89A"/>
              </a:buClr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    </a:t>
            </a:r>
          </a:p>
        </p:txBody>
      </p:sp>
      <p:grpSp>
        <p:nvGrpSpPr>
          <p:cNvPr id="19459" name="Group 18"/>
          <p:cNvGrpSpPr>
            <a:grpSpLocks/>
          </p:cNvGrpSpPr>
          <p:nvPr/>
        </p:nvGrpSpPr>
        <p:grpSpPr bwMode="auto">
          <a:xfrm>
            <a:off x="20638" y="1568450"/>
            <a:ext cx="2906712" cy="947738"/>
            <a:chOff x="720" y="1392"/>
            <a:chExt cx="4058" cy="480"/>
          </a:xfrm>
        </p:grpSpPr>
        <p:sp>
          <p:nvSpPr>
            <p:cNvPr id="62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DDE89A"/>
                </a:solidFill>
                <a:latin typeface="+mn-lt"/>
                <a:cs typeface="+mn-cs"/>
              </a:endParaRPr>
            </a:p>
          </p:txBody>
        </p:sp>
        <p:grpSp>
          <p:nvGrpSpPr>
            <p:cNvPr id="19484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4" name="AutoShape 21"/>
              <p:cNvSpPr>
                <a:spLocks noChangeArrowheads="1"/>
              </p:cNvSpPr>
              <p:nvPr/>
            </p:nvSpPr>
            <p:spPr bwMode="gray">
              <a:xfrm>
                <a:off x="745" y="1736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5" name="AutoShape 22"/>
              <p:cNvSpPr>
                <a:spLocks noChangeArrowheads="1"/>
              </p:cNvSpPr>
              <p:nvPr/>
            </p:nvSpPr>
            <p:spPr bwMode="gray">
              <a:xfrm>
                <a:off x="745" y="1407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19460" name="Picture 30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26988" y="1655763"/>
            <a:ext cx="8413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68"/>
          <p:cNvSpPr txBox="1">
            <a:spLocks noChangeArrowheads="1"/>
          </p:cNvSpPr>
          <p:nvPr/>
        </p:nvSpPr>
        <p:spPr bwMode="auto">
          <a:xfrm>
            <a:off x="1274763" y="1724025"/>
            <a:ext cx="101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ЦЕЛЬ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19462" name="TextBox 99"/>
          <p:cNvSpPr txBox="1">
            <a:spLocks noChangeArrowheads="1"/>
          </p:cNvSpPr>
          <p:nvPr/>
        </p:nvSpPr>
        <p:spPr bwMode="auto">
          <a:xfrm>
            <a:off x="3071813" y="3273425"/>
            <a:ext cx="5929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194D15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87824" y="1597494"/>
            <a:ext cx="5855603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Разработать план спасения колобка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87824" y="2828675"/>
            <a:ext cx="5832648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Проанализировать влияние достопримечательностей Лондона на героев сказки.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Использовать новые разговорные фразы в речи.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Расширить кругозор.</a:t>
            </a:r>
          </a:p>
        </p:txBody>
      </p:sp>
      <p:grpSp>
        <p:nvGrpSpPr>
          <p:cNvPr id="19469" name="Group 18"/>
          <p:cNvGrpSpPr>
            <a:grpSpLocks/>
          </p:cNvGrpSpPr>
          <p:nvPr/>
        </p:nvGrpSpPr>
        <p:grpSpPr bwMode="auto">
          <a:xfrm>
            <a:off x="47625" y="2847975"/>
            <a:ext cx="2879725" cy="1223963"/>
            <a:chOff x="720" y="1392"/>
            <a:chExt cx="4058" cy="480"/>
          </a:xfrm>
        </p:grpSpPr>
        <p:sp>
          <p:nvSpPr>
            <p:cNvPr id="94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DDE89A"/>
                </a:solidFill>
                <a:latin typeface="+mn-lt"/>
                <a:cs typeface="+mn-cs"/>
              </a:endParaRPr>
            </a:p>
          </p:txBody>
        </p:sp>
        <p:grpSp>
          <p:nvGrpSpPr>
            <p:cNvPr id="19480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98" name="AutoShape 21"/>
              <p:cNvSpPr>
                <a:spLocks noChangeArrowheads="1"/>
              </p:cNvSpPr>
              <p:nvPr/>
            </p:nvSpPr>
            <p:spPr bwMode="gray">
              <a:xfrm>
                <a:off x="743" y="1736"/>
                <a:ext cx="3990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9" name="AutoShape 22"/>
              <p:cNvSpPr>
                <a:spLocks noChangeArrowheads="1"/>
              </p:cNvSpPr>
              <p:nvPr/>
            </p:nvSpPr>
            <p:spPr bwMode="gray">
              <a:xfrm>
                <a:off x="743" y="1407"/>
                <a:ext cx="3990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19470" name="Picture 30" descr="1"/>
          <p:cNvPicPr>
            <a:picLocks noChangeAspect="1" noChangeArrowheads="1"/>
          </p:cNvPicPr>
          <p:nvPr/>
        </p:nvPicPr>
        <p:blipFill>
          <a:blip r:embed="rId4">
            <a:lum bright="-6000" contrast="24000"/>
          </a:blip>
          <a:srcRect/>
          <a:stretch>
            <a:fillRect/>
          </a:stretch>
        </p:blipFill>
        <p:spPr bwMode="auto">
          <a:xfrm>
            <a:off x="38100" y="3136900"/>
            <a:ext cx="82867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Прямоугольник 100"/>
          <p:cNvSpPr>
            <a:spLocks noChangeArrowheads="1"/>
          </p:cNvSpPr>
          <p:nvPr/>
        </p:nvSpPr>
        <p:spPr bwMode="auto">
          <a:xfrm>
            <a:off x="981075" y="3179763"/>
            <a:ext cx="1603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>
                <a:latin typeface="Calibri" pitchFamily="34" charset="0"/>
              </a:rPr>
              <a:t>ЗАДАЧИ</a:t>
            </a:r>
            <a:endParaRPr lang="en-US" sz="2800" b="1">
              <a:latin typeface="Calibri" pitchFamily="34" charset="0"/>
            </a:endParaRPr>
          </a:p>
        </p:txBody>
      </p:sp>
      <p:grpSp>
        <p:nvGrpSpPr>
          <p:cNvPr id="19472" name="Group 18"/>
          <p:cNvGrpSpPr>
            <a:grpSpLocks/>
          </p:cNvGrpSpPr>
          <p:nvPr/>
        </p:nvGrpSpPr>
        <p:grpSpPr bwMode="auto">
          <a:xfrm>
            <a:off x="198438" y="269875"/>
            <a:ext cx="8688387" cy="1033463"/>
            <a:chOff x="720" y="1392"/>
            <a:chExt cx="4090" cy="480"/>
          </a:xfrm>
        </p:grpSpPr>
        <p:grpSp>
          <p:nvGrpSpPr>
            <p:cNvPr id="19475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1" name="AutoShape 21"/>
              <p:cNvSpPr>
                <a:spLocks noChangeArrowheads="1"/>
              </p:cNvSpPr>
              <p:nvPr/>
            </p:nvSpPr>
            <p:spPr bwMode="gray">
              <a:xfrm>
                <a:off x="743" y="1736"/>
                <a:ext cx="398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2" name="AutoShape 22"/>
              <p:cNvSpPr>
                <a:spLocks noChangeArrowheads="1"/>
              </p:cNvSpPr>
              <p:nvPr/>
            </p:nvSpPr>
            <p:spPr bwMode="gray">
              <a:xfrm>
                <a:off x="743" y="1407"/>
                <a:ext cx="398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39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90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solidFill>
                    <a:srgbClr val="FF0000"/>
                  </a:solidFill>
                  <a:latin typeface="+mn-lt"/>
                  <a:cs typeface="+mn-cs"/>
                </a:rPr>
                <a:t>               </a:t>
              </a:r>
              <a:r>
                <a:rPr lang="ru-RU" sz="48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сказка  «КОЛОБОК»</a:t>
              </a:r>
              <a:endParaRPr lang="ru-RU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19473" name="Picture 30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133350" y="457200"/>
            <a:ext cx="8477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6" descr="E:\Documents and Settings\Admin\Мои документы\Мои рисунки\1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5507038"/>
            <a:ext cx="1379537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2"/>
          <p:cNvSpPr txBox="1">
            <a:spLocks noChangeArrowheads="1"/>
          </p:cNvSpPr>
          <p:nvPr/>
        </p:nvSpPr>
        <p:spPr bwMode="white">
          <a:xfrm>
            <a:off x="41275" y="1071563"/>
            <a:ext cx="312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1506" name="Text Box 23"/>
          <p:cNvSpPr txBox="1">
            <a:spLocks noChangeArrowheads="1"/>
          </p:cNvSpPr>
          <p:nvPr/>
        </p:nvSpPr>
        <p:spPr bwMode="white">
          <a:xfrm>
            <a:off x="4648200" y="314325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rgbClr val="DDE89A"/>
              </a:buClr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    </a:t>
            </a:r>
          </a:p>
        </p:txBody>
      </p:sp>
      <p:grpSp>
        <p:nvGrpSpPr>
          <p:cNvPr id="21507" name="Group 18"/>
          <p:cNvGrpSpPr>
            <a:grpSpLocks/>
          </p:cNvGrpSpPr>
          <p:nvPr/>
        </p:nvGrpSpPr>
        <p:grpSpPr bwMode="auto">
          <a:xfrm>
            <a:off x="20638" y="1568450"/>
            <a:ext cx="2906712" cy="947738"/>
            <a:chOff x="720" y="1392"/>
            <a:chExt cx="4058" cy="480"/>
          </a:xfrm>
        </p:grpSpPr>
        <p:sp>
          <p:nvSpPr>
            <p:cNvPr id="62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DDE89A"/>
                </a:solidFill>
                <a:latin typeface="+mn-lt"/>
                <a:cs typeface="+mn-cs"/>
              </a:endParaRPr>
            </a:p>
          </p:txBody>
        </p:sp>
        <p:grpSp>
          <p:nvGrpSpPr>
            <p:cNvPr id="21531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4" name="AutoShape 21"/>
              <p:cNvSpPr>
                <a:spLocks noChangeArrowheads="1"/>
              </p:cNvSpPr>
              <p:nvPr/>
            </p:nvSpPr>
            <p:spPr bwMode="gray">
              <a:xfrm>
                <a:off x="745" y="1736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5" name="AutoShape 22"/>
              <p:cNvSpPr>
                <a:spLocks noChangeArrowheads="1"/>
              </p:cNvSpPr>
              <p:nvPr/>
            </p:nvSpPr>
            <p:spPr bwMode="gray">
              <a:xfrm>
                <a:off x="745" y="1407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21508" name="Picture 30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23813" y="1711325"/>
            <a:ext cx="8413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68"/>
          <p:cNvSpPr txBox="1">
            <a:spLocks noChangeArrowheads="1"/>
          </p:cNvSpPr>
          <p:nvPr/>
        </p:nvSpPr>
        <p:spPr bwMode="auto">
          <a:xfrm>
            <a:off x="1012825" y="1765300"/>
            <a:ext cx="160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МЕТОДЫ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84353" y="1513152"/>
            <a:ext cx="582010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Сравнение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Обобщение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Интервью с носителем языка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13" name="Group 18"/>
          <p:cNvGrpSpPr>
            <a:grpSpLocks/>
          </p:cNvGrpSpPr>
          <p:nvPr/>
        </p:nvGrpSpPr>
        <p:grpSpPr bwMode="auto">
          <a:xfrm>
            <a:off x="134938" y="4368800"/>
            <a:ext cx="2879725" cy="1223963"/>
            <a:chOff x="720" y="1392"/>
            <a:chExt cx="4058" cy="480"/>
          </a:xfrm>
        </p:grpSpPr>
        <p:sp>
          <p:nvSpPr>
            <p:cNvPr id="94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DDE89A"/>
                </a:solidFill>
                <a:latin typeface="+mn-lt"/>
                <a:cs typeface="+mn-cs"/>
              </a:endParaRPr>
            </a:p>
          </p:txBody>
        </p:sp>
        <p:grpSp>
          <p:nvGrpSpPr>
            <p:cNvPr id="21527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98" name="AutoShape 21"/>
              <p:cNvSpPr>
                <a:spLocks noChangeArrowheads="1"/>
              </p:cNvSpPr>
              <p:nvPr/>
            </p:nvSpPr>
            <p:spPr bwMode="gray">
              <a:xfrm>
                <a:off x="743" y="1736"/>
                <a:ext cx="3990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9" name="AutoShape 22"/>
              <p:cNvSpPr>
                <a:spLocks noChangeArrowheads="1"/>
              </p:cNvSpPr>
              <p:nvPr/>
            </p:nvSpPr>
            <p:spPr bwMode="gray">
              <a:xfrm>
                <a:off x="743" y="1407"/>
                <a:ext cx="3990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21514" name="Picture 30" descr="1"/>
          <p:cNvPicPr>
            <a:picLocks noChangeAspect="1" noChangeArrowheads="1"/>
          </p:cNvPicPr>
          <p:nvPr/>
        </p:nvPicPr>
        <p:blipFill>
          <a:blip r:embed="rId4">
            <a:lum bright="-6000" contrast="24000"/>
          </a:blip>
          <a:srcRect/>
          <a:stretch>
            <a:fillRect/>
          </a:stretch>
        </p:blipFill>
        <p:spPr bwMode="auto">
          <a:xfrm>
            <a:off x="0" y="4598988"/>
            <a:ext cx="827088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Прямоугольник 100"/>
          <p:cNvSpPr>
            <a:spLocks noChangeArrowheads="1"/>
          </p:cNvSpPr>
          <p:nvPr/>
        </p:nvSpPr>
        <p:spPr bwMode="auto">
          <a:xfrm>
            <a:off x="1012825" y="4552950"/>
            <a:ext cx="17351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latin typeface="Calibri" pitchFamily="34" charset="0"/>
              </a:rPr>
              <a:t>ПРАКТИЧЕСКАЯ ЗНАЧИМОСТЬ</a:t>
            </a:r>
            <a:endParaRPr lang="en-US" b="1">
              <a:latin typeface="Calibri" pitchFamily="34" charset="0"/>
            </a:endParaRPr>
          </a:p>
        </p:txBody>
      </p:sp>
      <p:grpSp>
        <p:nvGrpSpPr>
          <p:cNvPr id="21516" name="Group 18"/>
          <p:cNvGrpSpPr>
            <a:grpSpLocks/>
          </p:cNvGrpSpPr>
          <p:nvPr/>
        </p:nvGrpSpPr>
        <p:grpSpPr bwMode="auto">
          <a:xfrm>
            <a:off x="198438" y="269875"/>
            <a:ext cx="8688387" cy="1033463"/>
            <a:chOff x="720" y="1392"/>
            <a:chExt cx="4090" cy="480"/>
          </a:xfrm>
        </p:grpSpPr>
        <p:grpSp>
          <p:nvGrpSpPr>
            <p:cNvPr id="21522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1" name="AutoShape 21"/>
              <p:cNvSpPr>
                <a:spLocks noChangeArrowheads="1"/>
              </p:cNvSpPr>
              <p:nvPr/>
            </p:nvSpPr>
            <p:spPr bwMode="gray">
              <a:xfrm>
                <a:off x="743" y="1736"/>
                <a:ext cx="398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2" name="AutoShape 22"/>
              <p:cNvSpPr>
                <a:spLocks noChangeArrowheads="1"/>
              </p:cNvSpPr>
              <p:nvPr/>
            </p:nvSpPr>
            <p:spPr bwMode="gray">
              <a:xfrm>
                <a:off x="743" y="1407"/>
                <a:ext cx="398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DDE89A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39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90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solidFill>
                    <a:srgbClr val="FF0000"/>
                  </a:solidFill>
                  <a:latin typeface="+mn-lt"/>
                  <a:cs typeface="+mn-cs"/>
                </a:rPr>
                <a:t>               </a:t>
              </a:r>
              <a:r>
                <a:rPr lang="ru-RU" sz="48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сказка  «КОЛОБОК»</a:t>
              </a:r>
              <a:endParaRPr lang="ru-RU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21517" name="Picture 30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20638" y="457200"/>
            <a:ext cx="8477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3035326" y="4461169"/>
            <a:ext cx="5832648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 помощи сказки можно изучить иностранный язык и расширить кругозор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21" name="Picture 6" descr="E:\Documents and Settings\Admin\Мои документы\Мои рисунки\1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5662613"/>
            <a:ext cx="122237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99792" y="1975384"/>
            <a:ext cx="3850622" cy="2887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124075" y="620713"/>
            <a:ext cx="6048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Algerian" pitchFamily="82" charset="0"/>
              </a:rPr>
              <a:t>Once upon a time</a:t>
            </a:r>
            <a:r>
              <a:rPr lang="ru-RU" sz="4400" b="1">
                <a:solidFill>
                  <a:srgbClr val="C00000"/>
                </a:solidFill>
                <a:latin typeface="Algerian" pitchFamily="82" charset="0"/>
              </a:rPr>
              <a:t> ….</a:t>
            </a:r>
            <a:r>
              <a:rPr lang="en-US" sz="4400" b="1">
                <a:solidFill>
                  <a:srgbClr val="C00000"/>
                </a:solidFill>
                <a:latin typeface="Algerian" pitchFamily="82" charset="0"/>
              </a:rPr>
              <a:t> </a:t>
            </a:r>
            <a:endParaRPr lang="ru-RU" sz="4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3284538" y="5732463"/>
            <a:ext cx="29067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i="1">
                <a:solidFill>
                  <a:srgbClr val="D56509"/>
                </a:solidFill>
                <a:latin typeface="Algerian" pitchFamily="82" charset="0"/>
              </a:rPr>
              <a:t>KOLOBOK</a:t>
            </a:r>
            <a:endParaRPr lang="ru-RU" sz="4800" i="1">
              <a:solidFill>
                <a:srgbClr val="D5650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620713"/>
            <a:ext cx="5400675" cy="537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1258888" y="549275"/>
            <a:ext cx="70580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solidFill>
                  <a:srgbClr val="1036DA"/>
                </a:solidFill>
                <a:latin typeface="Algerian" pitchFamily="82" charset="0"/>
              </a:rPr>
              <a:t>When a man is tired of London, he is tired of life; for there is in London all that life can afford.  </a:t>
            </a:r>
            <a:endParaRPr lang="ru-RU" sz="4000" b="1" i="1">
              <a:solidFill>
                <a:srgbClr val="1036DA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4863" y="3879850"/>
            <a:ext cx="4529137" cy="917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  <a:cs typeface="+mn-cs"/>
              </a:rPr>
              <a:t>Samuel Johnson 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Рисунок 4" descr="a998fd0b0e0f393d23adf2bbd2b800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66" y="4321058"/>
            <a:ext cx="2762803" cy="2284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205</Words>
  <Application>Microsoft Office PowerPoint</Application>
  <PresentationFormat>Экран (4:3)</PresentationFormat>
  <Paragraphs>77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Calibri</vt:lpstr>
      <vt:lpstr>Arial</vt:lpstr>
      <vt:lpstr>Verdana</vt:lpstr>
      <vt:lpstr>Times New Roman</vt:lpstr>
      <vt:lpstr>Algerian</vt:lpstr>
      <vt:lpstr>Тема Office</vt:lpstr>
      <vt:lpstr>Слайд 1</vt:lpstr>
      <vt:lpstr>Web-kwest</vt:lpstr>
      <vt:lpstr> ТРАКТОВКА СМЫСЛА СКАЗКИ «КОЛОБОК» </vt:lpstr>
      <vt:lpstr>Слайд 4</vt:lpstr>
      <vt:lpstr>Слайд 5</vt:lpstr>
      <vt:lpstr>Слайд 6</vt:lpstr>
      <vt:lpstr>Слайд 7</vt:lpstr>
      <vt:lpstr>Слайд 8</vt:lpstr>
      <vt:lpstr>Слайд 9</vt:lpstr>
      <vt:lpstr>London</vt:lpstr>
      <vt:lpstr>Welcome to London</vt:lpstr>
      <vt:lpstr>Hyde Park</vt:lpstr>
      <vt:lpstr>Speaker’s Corner</vt:lpstr>
      <vt:lpstr>London Pub</vt:lpstr>
      <vt:lpstr>Piccadilly Circus </vt:lpstr>
      <vt:lpstr>Слайд 16</vt:lpstr>
      <vt:lpstr>Speaker’s Corner</vt:lpstr>
      <vt:lpstr>London Pub</vt:lpstr>
      <vt:lpstr>Piccadilly Circus </vt:lpstr>
      <vt:lpstr>Слайд 20</vt:lpstr>
      <vt:lpstr>Слайд 21</vt:lpstr>
      <vt:lpstr>Секция «Шекспиры»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Web-kwest</dc:title>
  <dc:creator>Столярова</dc:creator>
  <cp:lastModifiedBy>vitalij</cp:lastModifiedBy>
  <cp:revision>105</cp:revision>
  <dcterms:created xsi:type="dcterms:W3CDTF">2012-11-17T23:49:11Z</dcterms:created>
  <dcterms:modified xsi:type="dcterms:W3CDTF">2013-04-01T09:14:40Z</dcterms:modified>
</cp:coreProperties>
</file>