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9" r:id="rId20"/>
    <p:sldId id="276" r:id="rId21"/>
    <p:sldId id="280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96441-B991-43C3-99DC-6D974F407FD7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3EE08-2025-446A-9034-06AD07CE4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52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углубленный предварительный медицинский осмотр поможет решить вопрос о допустимости высоких физических нагрузок для лиц, избравших спортивную деятельность своей профессией.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4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РБ также как и за рубежом отсутствуют точные статистические данные о количестве травм, в том числе смертельных у спортсменов.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самыми травма опасными считаются контактные виды спорта.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34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Искусственно стимулируя организм, допинговые вещества оказывают возбуждающее действие на центральную нервную систему, снимают торможения, создают ложное чувство повышения возможностей и отсутствие утомления. Они способствуют исчерпанию ресурсов организма от перенапряжения, могут вызвать невротические расстройства, сердечную недостаточность, инфаркт и привести даже к смертельному исходу. Допинговые препараты известны уже давно, с 19 века спортсмены употребляли стрихнин, который в малых дозах вызывает кратковременный стимулирующий эффект.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470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Существует оговорку: здесь представлен не исчерпывающий список запрещенных веществ, он может изменяться экспертным советом международного олимпийского комитета. Данный список должен публиковаться и рассылаться международным федерациям не позднее 1 февраля ежегодно и вступает в силу с 1 февраля соответствующего года.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59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Бремя доказывания не выполнения антидопинговых требований возлагается на антидопинговую организацию. Критерием доказательства служит факт выявления применения допинга.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9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Согласно правилам, после выступления упомянутые спортсмены направляются в комнату допинг контроля, где они сами выбирают емкость для сбора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биопробы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Исследуется проба А в течении 3 суток, проба Б не позднее недели.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0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случае, если более 1 члена команды попали в «круг подозреваемых», то вся команда должна быть подвергнута целевому тестированию. Вся команда может быть подвергнута дисквалификации, если допинг обнаружится хотя бы у 2 спортсменов. На решения, принимаемые в соответствии с нормами всемирного антидопингового законодательства могут подавать апелляции.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3EE08-2025-446A-9034-06AD07CE428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23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Правовое взаимодействие медицины и спорта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6" y="332656"/>
            <a:ext cx="72136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854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Всемирным антидопинговым агентством было разработано всемирная антидопинговая программа и всемирный антидопинговый кодекс. Их задачи:</a:t>
            </a:r>
          </a:p>
          <a:p>
            <a:r>
              <a:rPr lang="ru-RU" dirty="0"/>
              <a:t>1)защищать право спортсменов на участие в спортивных соревнованиях свободных от допинга и с этой елью пропагандировать здоровье, справедливость и равенство всех спортсменов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99" y="4653136"/>
            <a:ext cx="3429524" cy="198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29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856984" cy="4572000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2)создавать эффективные антидопинговые программы как на международном, так и на национальном </a:t>
            </a:r>
            <a:r>
              <a:rPr lang="ru-RU" dirty="0" smtClean="0">
                <a:solidFill>
                  <a:srgbClr val="7030A0"/>
                </a:solidFill>
              </a:rPr>
              <a:t>уровнях.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57" y="2924944"/>
            <a:ext cx="533400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2964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484784"/>
            <a:ext cx="8856984" cy="363014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Обстоятельства, являющиеся нарушениями антидопинговых требований: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1)присутствие запрещенных субстанций в крови, взятой у </a:t>
            </a:r>
            <a:r>
              <a:rPr lang="ru-RU" dirty="0" smtClean="0">
                <a:solidFill>
                  <a:srgbClr val="7030A0"/>
                </a:solidFill>
              </a:rPr>
              <a:t>спортсмена; 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2)использование или попытка использования запрещенной субстанции (не имеет значение, принесло или нет какие-либо результаты, важен сам факт использования</a:t>
            </a:r>
            <a:r>
              <a:rPr lang="ru-RU" dirty="0" smtClean="0">
                <a:solidFill>
                  <a:srgbClr val="0070C0"/>
                </a:solidFill>
              </a:rPr>
              <a:t>);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3)отказ или не предоставления проб после того, как спортсмен был проинформирован о необходимости их </a:t>
            </a:r>
            <a:r>
              <a:rPr lang="ru-RU" dirty="0" smtClean="0">
                <a:solidFill>
                  <a:srgbClr val="7030A0"/>
                </a:solidFill>
              </a:rPr>
              <a:t>сдачи. 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631288"/>
            <a:ext cx="3168352" cy="211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5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503920" cy="4572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Исключением является уважительная причина.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нарушение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требования относительно доступности спортсмена для взятия у него проб во вне соревновательный период, включая не предоставление информации о месте нахождения спортсмена и пропуске очередных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тестирований;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фальсификация </a:t>
            </a:r>
            <a:r>
              <a:rPr lang="ru-RU" dirty="0"/>
              <a:t>или попытка фальсификации допинг </a:t>
            </a:r>
            <a:r>
              <a:rPr lang="ru-RU" dirty="0" smtClean="0"/>
              <a:t>контроля;</a:t>
            </a:r>
            <a:endParaRPr lang="ru-RU" dirty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распространение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любой запрещенной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субстанции;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/>
              <a:t>назначение </a:t>
            </a:r>
            <a:r>
              <a:rPr lang="ru-RU" dirty="0"/>
              <a:t>или попытка назначения спортсмену любой запрещенной </a:t>
            </a:r>
            <a:r>
              <a:rPr lang="ru-RU" dirty="0" smtClean="0"/>
              <a:t>субстанции.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97152"/>
            <a:ext cx="3528392" cy="194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68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3 Допинговый контроль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70C0"/>
                </a:solidFill>
              </a:rPr>
              <a:t>Допинговый контроль </a:t>
            </a:r>
            <a:r>
              <a:rPr lang="ru-RU" dirty="0"/>
              <a:t>– система специальных мероприятий, включающих взятие и исследование </a:t>
            </a:r>
            <a:r>
              <a:rPr lang="ru-RU" dirty="0" err="1"/>
              <a:t>биопроб</a:t>
            </a:r>
            <a:r>
              <a:rPr lang="ru-RU" dirty="0"/>
              <a:t> спортсменов с целью выявления наличия в их организме запрещенных к применению веществ либо установление установления ими запрещенных методов подготовки к соревнованиям и наказание виновных.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29373"/>
            <a:ext cx="3096344" cy="2059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4568081"/>
            <a:ext cx="2520280" cy="212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3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9178"/>
            <a:ext cx="8534400" cy="75895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 Допинговый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9144000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</a:rPr>
              <a:t>Процедура допинг контроля включает в себя 6 этапов:</a:t>
            </a:r>
          </a:p>
          <a:p>
            <a:r>
              <a:rPr lang="ru-RU" dirty="0">
                <a:solidFill>
                  <a:srgbClr val="7030A0"/>
                </a:solidFill>
              </a:rPr>
              <a:t>1)отбор </a:t>
            </a:r>
            <a:r>
              <a:rPr lang="ru-RU" dirty="0" err="1">
                <a:solidFill>
                  <a:srgbClr val="7030A0"/>
                </a:solidFill>
              </a:rPr>
              <a:t>биопроб</a:t>
            </a:r>
            <a:r>
              <a:rPr lang="ru-RU" dirty="0">
                <a:solidFill>
                  <a:srgbClr val="7030A0"/>
                </a:solidFill>
              </a:rPr>
              <a:t> у спортсменов (А и Б</a:t>
            </a:r>
            <a:r>
              <a:rPr lang="ru-RU" dirty="0" smtClean="0">
                <a:solidFill>
                  <a:srgbClr val="7030A0"/>
                </a:solidFill>
              </a:rPr>
              <a:t>),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2)транспортировка </a:t>
            </a:r>
            <a:r>
              <a:rPr lang="ru-RU" dirty="0" err="1">
                <a:solidFill>
                  <a:srgbClr val="00B050"/>
                </a:solidFill>
              </a:rPr>
              <a:t>биопроб</a:t>
            </a:r>
            <a:r>
              <a:rPr lang="ru-RU" dirty="0">
                <a:solidFill>
                  <a:srgbClr val="00B050"/>
                </a:solidFill>
              </a:rPr>
              <a:t> в лабораторию антидопингового </a:t>
            </a:r>
            <a:r>
              <a:rPr lang="ru-RU" dirty="0" smtClean="0">
                <a:solidFill>
                  <a:srgbClr val="00B050"/>
                </a:solidFill>
              </a:rPr>
              <a:t>контроля,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3)физико-химическое исследование </a:t>
            </a:r>
            <a:r>
              <a:rPr lang="ru-RU" dirty="0" err="1" smtClean="0">
                <a:solidFill>
                  <a:srgbClr val="7030A0"/>
                </a:solidFill>
              </a:rPr>
              <a:t>биопроб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4)оформление заключения по анализу пробы </a:t>
            </a:r>
            <a:r>
              <a:rPr lang="ru-RU" dirty="0" smtClean="0">
                <a:solidFill>
                  <a:srgbClr val="00B050"/>
                </a:solidFill>
              </a:rPr>
              <a:t>А,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7030A0"/>
                </a:solidFill>
              </a:rPr>
              <a:t>5)проведение контрольного исследования пробы Б – данный этап наступает, если проба А показала положительный </a:t>
            </a:r>
            <a:r>
              <a:rPr lang="ru-RU" dirty="0" smtClean="0">
                <a:solidFill>
                  <a:srgbClr val="7030A0"/>
                </a:solidFill>
              </a:rPr>
              <a:t>результат,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6)применение санкций к лицам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</a:t>
            </a:r>
            <a:r>
              <a:rPr lang="ru-RU" dirty="0">
                <a:solidFill>
                  <a:srgbClr val="00B050"/>
                </a:solidFill>
              </a:rPr>
              <a:t>которые нарушили антидопинговое </a:t>
            </a:r>
            <a:endParaRPr lang="ru-RU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   законодательство.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3574"/>
            <a:ext cx="2664296" cy="239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909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3 Допинговый контроль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В обязательном порядке допинг контроль проходят:</a:t>
            </a:r>
          </a:p>
          <a:p>
            <a:r>
              <a:rPr lang="ru-RU" dirty="0"/>
              <a:t>1)победители и призеры всех видов </a:t>
            </a:r>
            <a:r>
              <a:rPr lang="ru-RU" dirty="0" smtClean="0"/>
              <a:t>соревнований, </a:t>
            </a:r>
            <a:endParaRPr lang="ru-RU" dirty="0"/>
          </a:p>
          <a:p>
            <a:r>
              <a:rPr lang="ru-RU" dirty="0"/>
              <a:t>2)один из нескольких спортсменов, не занявших призовые места (посредством жеребьевки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7"/>
            <a:ext cx="3600400" cy="240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4221088"/>
            <a:ext cx="4249301" cy="239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27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43055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4 Ответственность </a:t>
            </a:r>
            <a:r>
              <a:rPr lang="ru-RU" dirty="0">
                <a:solidFill>
                  <a:schemeClr val="tx1"/>
                </a:solidFill>
              </a:rPr>
              <a:t>за использование допинга в </a:t>
            </a:r>
            <a:r>
              <a:rPr lang="ru-RU" dirty="0" smtClean="0">
                <a:solidFill>
                  <a:schemeClr val="tx1"/>
                </a:solidFill>
              </a:rPr>
              <a:t>спорте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4293096"/>
            <a:ext cx="8503920" cy="18059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Всемирным антидопинговым кодексом предусмотрены следующие правила, касающиеся санкций спортсменов-нарушителей: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22531"/>
            <a:ext cx="4182886" cy="314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32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4 Ответственность за использование допинга в спорте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70215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1)аннулирование результатов во время спортивного события, во время которого нарушено антидопинговое </a:t>
            </a:r>
            <a:r>
              <a:rPr lang="ru-RU" dirty="0" smtClean="0">
                <a:solidFill>
                  <a:srgbClr val="002060"/>
                </a:solidFill>
              </a:rPr>
              <a:t>законодательство,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2)дисквалификация за использование запрещенных субстанций, за первое – двухгодичное, за повторное – </a:t>
            </a:r>
            <a:r>
              <a:rPr lang="ru-RU" dirty="0" smtClean="0"/>
              <a:t>пожизненное, </a:t>
            </a:r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3)особые субстанции – в запрещенном списке могут специально обозначаться особые субстанции, употребление которых может рассматриваться как непреднамеренное, ввиду их общедоступности или сомнительности их влияния на спортивные результаты: 1 нарушение – от предупреждения до дисквалификации на 1 год, 2 нарушение – дисквалификация на 2 года, 3 нарушение – дисквалификация </a:t>
            </a:r>
            <a:r>
              <a:rPr lang="ru-RU" dirty="0" smtClean="0">
                <a:solidFill>
                  <a:srgbClr val="002060"/>
                </a:solidFill>
              </a:rPr>
              <a:t>пожизненно,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59064"/>
            <a:ext cx="2664296" cy="177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71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4 Ответственность за использование допинга в спорте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269404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4)санкция за не выполнение иных требований: за фальсификацию или ее попытку в сфере допинг контроля за 1 2 года, за повторное – пожизненно; за распространение любой запрещенной субстанции – срок от 4 лет до пожизненного, </a:t>
            </a:r>
          </a:p>
          <a:p>
            <a:r>
              <a:rPr lang="ru-RU" dirty="0">
                <a:solidFill>
                  <a:srgbClr val="002060"/>
                </a:solidFill>
              </a:rPr>
              <a:t>5)отмена или сокращение срока дисквалификации ввиду исключительных обстоятельств: отсутствие умысла или халатности, незначительная вина, наличие вины других лиц,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3718173" cy="237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23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800" dirty="0" smtClean="0">
                <a:solidFill>
                  <a:schemeClr val="tx1"/>
                </a:solidFill>
              </a:rPr>
              <a:t>Спортивная травматология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Спортивный </a:t>
            </a:r>
            <a:r>
              <a:rPr lang="ru-RU" sz="4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травматизм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совокупность травм, полученных при занятиях спортом.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4536504" cy="3267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4 Ответственность за использование допинга в спорте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6)неоднократные </a:t>
            </a:r>
            <a:r>
              <a:rPr lang="ru-RU" dirty="0" smtClean="0"/>
              <a:t>нарушения, </a:t>
            </a:r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7)аннулирование результатов соревнований, следующих за взятием </a:t>
            </a:r>
            <a:r>
              <a:rPr lang="ru-RU" dirty="0" smtClean="0">
                <a:solidFill>
                  <a:srgbClr val="002060"/>
                </a:solidFill>
              </a:rPr>
              <a:t>проб, 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/>
              <a:t>8)вступление в силу периода дисквалификации: срок дисквалификации начинает отсчитываться с даты принятия </a:t>
            </a:r>
            <a:r>
              <a:rPr lang="ru-RU" dirty="0" smtClean="0"/>
              <a:t>решения,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226946"/>
            <a:ext cx="3979912" cy="2321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31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4 Ответственность за использование допинга в спорте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34211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9)статус во время дисквалификации: дисквалифицированный спортсмен не может участвовать в период дисквалификации в спортивных соревнованиях ни в каком качестве, ему разрешается только участвовать в соревнованиях ветеранов, </a:t>
            </a:r>
          </a:p>
          <a:p>
            <a:r>
              <a:rPr lang="ru-RU" dirty="0"/>
              <a:t>10)тестирование перед снятием запрета: условием возвращения спортсмена в спорт по окончании срока дисквалификации является его доступность для проведения тестирований во время всего срока наказания. По запросу антидопинговой организации спортсмен должен представлять точную информацию о своем месте нахождения.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221088"/>
            <a:ext cx="3709144" cy="2440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6729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223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34400" cy="11910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4000" dirty="0">
                <a:solidFill>
                  <a:schemeClr val="tx1"/>
                </a:solidFill>
              </a:rPr>
              <a:t>Спортивная </a:t>
            </a:r>
            <a:r>
              <a:rPr lang="ru-RU" sz="4000" dirty="0" smtClean="0">
                <a:solidFill>
                  <a:schemeClr val="tx1"/>
                </a:solidFill>
              </a:rPr>
              <a:t>травматология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980728"/>
            <a:ext cx="8590728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Причины травм:</a:t>
            </a:r>
          </a:p>
          <a:p>
            <a:r>
              <a:rPr lang="ru-RU" dirty="0"/>
              <a:t>1)невнимательность и </a:t>
            </a:r>
            <a:r>
              <a:rPr lang="ru-RU" dirty="0" smtClean="0"/>
              <a:t>неосторожность; </a:t>
            </a:r>
            <a:endParaRPr lang="ru-RU" dirty="0"/>
          </a:p>
          <a:p>
            <a:r>
              <a:rPr lang="ru-RU" dirty="0"/>
              <a:t>2)незнание техники </a:t>
            </a:r>
            <a:r>
              <a:rPr lang="ru-RU" dirty="0" smtClean="0"/>
              <a:t>безопасности;</a:t>
            </a:r>
            <a:endParaRPr lang="ru-RU" dirty="0"/>
          </a:p>
          <a:p>
            <a:r>
              <a:rPr lang="ru-RU" dirty="0"/>
              <a:t>3)некачественный инвентарь и покрытие </a:t>
            </a:r>
            <a:r>
              <a:rPr lang="ru-RU" dirty="0" smtClean="0"/>
              <a:t>зала; </a:t>
            </a:r>
            <a:endParaRPr lang="ru-RU" dirty="0"/>
          </a:p>
          <a:p>
            <a:r>
              <a:rPr lang="ru-RU" dirty="0"/>
              <a:t>4)плохие форма и </a:t>
            </a:r>
            <a:r>
              <a:rPr lang="ru-RU" dirty="0" smtClean="0"/>
              <a:t>обувь;</a:t>
            </a:r>
            <a:endParaRPr lang="ru-RU" dirty="0"/>
          </a:p>
          <a:p>
            <a:r>
              <a:rPr lang="ru-RU" dirty="0"/>
              <a:t>5)большие нагрузки на слабые </a:t>
            </a:r>
            <a:r>
              <a:rPr lang="ru-RU" dirty="0" smtClean="0"/>
              <a:t>суставы; </a:t>
            </a:r>
            <a:endParaRPr lang="ru-RU" dirty="0"/>
          </a:p>
          <a:p>
            <a:r>
              <a:rPr lang="ru-RU" dirty="0"/>
              <a:t>6)неправильное выполнение </a:t>
            </a:r>
            <a:r>
              <a:rPr lang="ru-RU" dirty="0" smtClean="0"/>
              <a:t>                      движений </a:t>
            </a:r>
            <a:r>
              <a:rPr lang="ru-RU" dirty="0"/>
              <a:t>и </a:t>
            </a:r>
            <a:r>
              <a:rPr lang="ru-RU" dirty="0" smtClean="0"/>
              <a:t>приемов; </a:t>
            </a:r>
            <a:endParaRPr lang="ru-RU" dirty="0"/>
          </a:p>
          <a:p>
            <a:r>
              <a:rPr lang="ru-RU" dirty="0"/>
              <a:t>7)не долеченные </a:t>
            </a:r>
            <a:r>
              <a:rPr lang="ru-RU" dirty="0" smtClean="0"/>
              <a:t>травмы;</a:t>
            </a:r>
            <a:endParaRPr lang="ru-RU" dirty="0"/>
          </a:p>
          <a:p>
            <a:r>
              <a:rPr lang="ru-RU" dirty="0"/>
              <a:t>8)некомпетентность тренерского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состава.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33056"/>
            <a:ext cx="1961443" cy="265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043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dirty="0">
                <a:solidFill>
                  <a:schemeClr val="tx1"/>
                </a:solidFill>
              </a:rPr>
              <a:t>Спортивная травматология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</a:rPr>
              <a:t>К основным видам травм относятся:</a:t>
            </a:r>
          </a:p>
          <a:p>
            <a:r>
              <a:rPr lang="ru-RU" dirty="0" smtClean="0"/>
              <a:t>1)переломы,</a:t>
            </a:r>
            <a:endParaRPr lang="ru-RU" dirty="0"/>
          </a:p>
          <a:p>
            <a:r>
              <a:rPr lang="ru-RU" dirty="0" smtClean="0">
                <a:solidFill>
                  <a:srgbClr val="0070C0"/>
                </a:solidFill>
              </a:rPr>
              <a:t>2)ушибы,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/>
              <a:t>3)</a:t>
            </a:r>
            <a:r>
              <a:rPr lang="ru-RU" dirty="0" err="1"/>
              <a:t>тендиниты</a:t>
            </a:r>
            <a:r>
              <a:rPr lang="ru-RU" dirty="0"/>
              <a:t> (воспаления сухожилий</a:t>
            </a:r>
            <a:r>
              <a:rPr lang="ru-RU" dirty="0" smtClean="0"/>
              <a:t>),</a:t>
            </a:r>
            <a:endParaRPr lang="ru-RU" dirty="0"/>
          </a:p>
          <a:p>
            <a:r>
              <a:rPr lang="ru-RU" dirty="0">
                <a:solidFill>
                  <a:srgbClr val="0070C0"/>
                </a:solidFill>
              </a:rPr>
              <a:t>4)растяжения </a:t>
            </a:r>
            <a:r>
              <a:rPr lang="ru-RU" dirty="0" smtClean="0">
                <a:solidFill>
                  <a:srgbClr val="0070C0"/>
                </a:solidFill>
              </a:rPr>
              <a:t>сухожилий,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/>
              <a:t>5)психические </a:t>
            </a:r>
            <a:r>
              <a:rPr lang="ru-RU" dirty="0" smtClean="0"/>
              <a:t>травмы.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89040"/>
            <a:ext cx="373001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74048"/>
            <a:ext cx="2664296" cy="198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992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dirty="0">
                <a:solidFill>
                  <a:schemeClr val="tx1"/>
                </a:solidFill>
              </a:rPr>
              <a:t>Спортивная травматология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Выделяют профессиональные вредности: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1)чрезвычайно высокие физические </a:t>
            </a:r>
            <a:r>
              <a:rPr lang="ru-RU" dirty="0" smtClean="0">
                <a:solidFill>
                  <a:srgbClr val="7030A0"/>
                </a:solidFill>
              </a:rPr>
              <a:t>нагрузки, 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2)повышенное нервное и эмоциональное напряжение (особенно в перед соревновательный период</a:t>
            </a:r>
            <a:r>
              <a:rPr lang="ru-RU" dirty="0" smtClean="0">
                <a:solidFill>
                  <a:srgbClr val="7030A0"/>
                </a:solidFill>
              </a:rPr>
              <a:t>),</a:t>
            </a:r>
            <a:endParaRPr lang="ru-RU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3)неблагоприятные </a:t>
            </a:r>
            <a:r>
              <a:rPr lang="ru-RU" dirty="0" smtClean="0">
                <a:solidFill>
                  <a:srgbClr val="7030A0"/>
                </a:solidFill>
              </a:rPr>
              <a:t>метеофакторы</a:t>
            </a:r>
            <a:r>
              <a:rPr lang="ru-RU" dirty="0">
                <a:solidFill>
                  <a:srgbClr val="7030A0"/>
                </a:solidFill>
              </a:rPr>
              <a:t>, частая смена поясов из-за проведения соревнований в различных </a:t>
            </a:r>
            <a:r>
              <a:rPr lang="ru-RU" dirty="0" smtClean="0">
                <a:solidFill>
                  <a:srgbClr val="7030A0"/>
                </a:solidFill>
              </a:rPr>
              <a:t>странах.</a:t>
            </a:r>
            <a:endParaRPr lang="ru-RU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707142"/>
            <a:ext cx="2376264" cy="201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67" y="4728746"/>
            <a:ext cx="1685425" cy="2129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2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758952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600" dirty="0">
                <a:solidFill>
                  <a:schemeClr val="tx1"/>
                </a:solidFill>
              </a:rPr>
              <a:t>Спортивная травматология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59046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FF0000"/>
                </a:solidFill>
              </a:rPr>
              <a:t>Причины замалчивания: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специфика </a:t>
            </a:r>
            <a:r>
              <a:rPr lang="ru-RU" dirty="0">
                <a:solidFill>
                  <a:srgbClr val="7030A0"/>
                </a:solidFill>
              </a:rPr>
              <a:t>травм и несчастных случаев в спорте такова, что достоянием гласности и предметом их анализа становится их малая часть. Ни тренер, ни пострадавший спортсмен, ни врач, ни спортивный клуб не заинтересованы в распространении такой </a:t>
            </a:r>
            <a:r>
              <a:rPr lang="ru-RU" dirty="0" smtClean="0">
                <a:solidFill>
                  <a:srgbClr val="7030A0"/>
                </a:solidFill>
              </a:rPr>
              <a:t>информации; </a:t>
            </a:r>
            <a:endParaRPr lang="ru-RU" dirty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на </a:t>
            </a:r>
            <a:r>
              <a:rPr lang="ru-RU" dirty="0">
                <a:solidFill>
                  <a:srgbClr val="00B050"/>
                </a:solidFill>
              </a:rPr>
              <a:t>законодательном уровне спорт рассматривается как фактор укрепления </a:t>
            </a:r>
            <a:r>
              <a:rPr lang="ru-RU" dirty="0" smtClean="0">
                <a:solidFill>
                  <a:srgbClr val="00B050"/>
                </a:solidFill>
              </a:rPr>
              <a:t>здоровья;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данная </a:t>
            </a:r>
            <a:r>
              <a:rPr lang="ru-RU" dirty="0">
                <a:solidFill>
                  <a:srgbClr val="0070C0"/>
                </a:solidFill>
              </a:rPr>
              <a:t>ситуация считается наследием организации спорта в советский период (в течении многих лет не разрешалось публиковать любые материалы с анализом тяжелых травм, заболеваний, гибели спортсменов</a:t>
            </a:r>
            <a:r>
              <a:rPr lang="ru-RU" dirty="0" smtClean="0">
                <a:solidFill>
                  <a:srgbClr val="0070C0"/>
                </a:solidFill>
              </a:rPr>
              <a:t>).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8833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2 Антидопинговая </a:t>
            </a:r>
            <a:r>
              <a:rPr lang="ru-RU" dirty="0">
                <a:solidFill>
                  <a:schemeClr val="tx1"/>
                </a:solidFill>
              </a:rPr>
              <a:t>политика в сфере </a:t>
            </a:r>
            <a:r>
              <a:rPr lang="ru-RU" dirty="0" smtClean="0">
                <a:solidFill>
                  <a:schemeClr val="tx1"/>
                </a:solidFill>
              </a:rPr>
              <a:t>спорта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Допинг в спорте </a:t>
            </a:r>
            <a:r>
              <a:rPr lang="ru-RU" dirty="0"/>
              <a:t>– запрещенные фармакологические препараты, методы, используемые с целью стимуляции психической и физической работоспособности и достижения благодаря этому высокого спортивного результата.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3945857" cy="263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39"/>
            <a:ext cx="3888432" cy="260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4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</a:t>
            </a:r>
            <a:r>
              <a:rPr lang="ru-RU" dirty="0" smtClean="0">
                <a:solidFill>
                  <a:schemeClr val="tx1"/>
                </a:solidFill>
              </a:rPr>
              <a:t>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 допингам относятся: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допинговые </a:t>
            </a:r>
            <a:r>
              <a:rPr lang="ru-RU" dirty="0">
                <a:solidFill>
                  <a:srgbClr val="0070C0"/>
                </a:solidFill>
              </a:rPr>
              <a:t>вещества, стимуляторы, наркотические </a:t>
            </a:r>
            <a:r>
              <a:rPr lang="ru-RU" dirty="0" smtClean="0">
                <a:solidFill>
                  <a:srgbClr val="0070C0"/>
                </a:solidFill>
              </a:rPr>
              <a:t>вещества; </a:t>
            </a:r>
            <a:endParaRPr lang="ru-RU" dirty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допинговые </a:t>
            </a:r>
            <a:r>
              <a:rPr lang="ru-RU" dirty="0">
                <a:solidFill>
                  <a:srgbClr val="00B050"/>
                </a:solidFill>
              </a:rPr>
              <a:t>методы, к которым относят кровяной допинг – препарат, который увеличивает плазму </a:t>
            </a:r>
            <a:r>
              <a:rPr lang="ru-RU" dirty="0" smtClean="0">
                <a:solidFill>
                  <a:srgbClr val="00B050"/>
                </a:solidFill>
              </a:rPr>
              <a:t>крови;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вещества</a:t>
            </a:r>
            <a:r>
              <a:rPr lang="ru-RU" dirty="0">
                <a:solidFill>
                  <a:srgbClr val="002060"/>
                </a:solidFill>
              </a:rPr>
              <a:t>, прием которых на соревнованиях подлежит </a:t>
            </a:r>
            <a:r>
              <a:rPr lang="ru-RU" dirty="0" smtClean="0">
                <a:solidFill>
                  <a:srgbClr val="002060"/>
                </a:solidFill>
              </a:rPr>
              <a:t>ограничению.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44919"/>
            <a:ext cx="2531690" cy="189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27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2 Антидопинговая политика в сфере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В настоящее время основополагающими документами в сфере борьбы с допингом являются: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медицинский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кодекс международного олимпийского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комитета;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/>
              <a:t>всемирный </a:t>
            </a:r>
            <a:r>
              <a:rPr lang="ru-RU" dirty="0"/>
              <a:t>антидопинговый кодекс – четко оговариваются запрещенные </a:t>
            </a:r>
            <a:r>
              <a:rPr lang="ru-RU" dirty="0" smtClean="0"/>
              <a:t>препараты.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221088"/>
            <a:ext cx="172819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3679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</TotalTime>
  <Words>1206</Words>
  <Application>Microsoft Office PowerPoint</Application>
  <PresentationFormat>Экран (4:3)</PresentationFormat>
  <Paragraphs>105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Правовое взаимодействие медицины и спорта</vt:lpstr>
      <vt:lpstr>   1 Спортивная травматология Спортивный травматизм – совокупность травм, полученных при занятиях спортом. </vt:lpstr>
      <vt:lpstr>1 Спортивная травматология </vt:lpstr>
      <vt:lpstr>1 Спортивная травматология</vt:lpstr>
      <vt:lpstr>1 Спортивная травматология</vt:lpstr>
      <vt:lpstr>1 Спортивная травматология</vt:lpstr>
      <vt:lpstr>2 Антидопинговая политика в сфере спорта  </vt:lpstr>
      <vt:lpstr>2 Антидопинговая политика в сфере спорта</vt:lpstr>
      <vt:lpstr>2 Антидопинговая политика в сфере спорта</vt:lpstr>
      <vt:lpstr>2 Антидопинговая политика в сфере спорта</vt:lpstr>
      <vt:lpstr>2 Антидопинговая политика в сфере спорта</vt:lpstr>
      <vt:lpstr>2 Антидопинговая политика в сфере спорта</vt:lpstr>
      <vt:lpstr>2 Антидопинговая политика в сфере спорта</vt:lpstr>
      <vt:lpstr>3 Допинговый контроль </vt:lpstr>
      <vt:lpstr>3 Допинговый контроль</vt:lpstr>
      <vt:lpstr>3 Допинговый контроль</vt:lpstr>
      <vt:lpstr>4 Ответственность за использование допинга в спорте </vt:lpstr>
      <vt:lpstr>4 Ответственность за использование допинга в спорте </vt:lpstr>
      <vt:lpstr>4 Ответственность за использование допинга в спорте </vt:lpstr>
      <vt:lpstr>4 Ответственность за использование допинга в спорте</vt:lpstr>
      <vt:lpstr>4 Ответственность за использование допинга в спорте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взаимодействие медицины и спорта</dc:title>
  <dc:creator>Надя</dc:creator>
  <cp:lastModifiedBy>Надя</cp:lastModifiedBy>
  <cp:revision>9</cp:revision>
  <dcterms:created xsi:type="dcterms:W3CDTF">2015-03-25T15:29:20Z</dcterms:created>
  <dcterms:modified xsi:type="dcterms:W3CDTF">2015-04-01T19:32:59Z</dcterms:modified>
</cp:coreProperties>
</file>