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77" r:id="rId24"/>
    <p:sldId id="290" r:id="rId25"/>
    <p:sldId id="278" r:id="rId26"/>
    <p:sldId id="279" r:id="rId27"/>
    <p:sldId id="280" r:id="rId28"/>
    <p:sldId id="281" r:id="rId29"/>
    <p:sldId id="282" r:id="rId30"/>
    <p:sldId id="283" r:id="rId31"/>
    <p:sldId id="284" r:id="rId32"/>
    <p:sldId id="285" r:id="rId33"/>
    <p:sldId id="291" r:id="rId34"/>
    <p:sldId id="286" r:id="rId35"/>
    <p:sldId id="287" r:id="rId36"/>
    <p:sldId id="288"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3" autoAdjust="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D01EE-D490-4BFE-AA98-6D74B78B2B9E}" type="datetimeFigureOut">
              <a:rPr lang="ru-RU" smtClean="0"/>
              <a:t>01.04.2015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DB9D3-8070-497E-B8D4-7AA400355688}" type="slidenum">
              <a:rPr lang="ru-RU" smtClean="0"/>
              <a:t>‹#›</a:t>
            </a:fld>
            <a:endParaRPr lang="ru-RU"/>
          </a:p>
        </p:txBody>
      </p:sp>
    </p:spTree>
    <p:extLst>
      <p:ext uri="{BB962C8B-B14F-4D97-AF65-F5344CB8AC3E}">
        <p14:creationId xmlns:p14="http://schemas.microsoft.com/office/powerpoint/2010/main" val="118603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 точки зрения учебной дисциплины спортивное право является самостоятельным предметом, содержащим большой правовой массив, который отличается многообразием изучаемых институтов и норм.</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5</a:t>
            </a:fld>
            <a:endParaRPr lang="ru-RU"/>
          </a:p>
        </p:txBody>
      </p:sp>
    </p:spTree>
    <p:extLst>
      <p:ext uri="{BB962C8B-B14F-4D97-AF65-F5344CB8AC3E}">
        <p14:creationId xmlns:p14="http://schemas.microsoft.com/office/powerpoint/2010/main" val="177084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Олимпийский спорт сконцентрирован на отборе и подготовке к участию, а также выступлениях спортсменов на олимпийских играх. Критерием его эффективности является индивидуальные и командные результаты, количество завоеванных медалей и место команд в неофициальном командном зачете.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26</a:t>
            </a:fld>
            <a:endParaRPr lang="ru-RU"/>
          </a:p>
        </p:txBody>
      </p:sp>
    </p:spTree>
    <p:extLst>
      <p:ext uri="{BB962C8B-B14F-4D97-AF65-F5344CB8AC3E}">
        <p14:creationId xmlns:p14="http://schemas.microsoft.com/office/powerpoint/2010/main" val="336931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Он зародился в обществе, экономической основой которого становились рыночные отношения. Возможность коммерческого использования таланта спортсмена с одной стороны, и возможность продать свой талант с другой стали причиной появления профессионального спорта.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28</a:t>
            </a:fld>
            <a:endParaRPr lang="ru-RU"/>
          </a:p>
        </p:txBody>
      </p:sp>
    </p:spTree>
    <p:extLst>
      <p:ext uri="{BB962C8B-B14F-4D97-AF65-F5344CB8AC3E}">
        <p14:creationId xmlns:p14="http://schemas.microsoft.com/office/powerpoint/2010/main" val="96049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работы по совместительству спортсменам и тренерам, занимающимся профессиональным спортом требуется согласие нанимателя по месту основной работы. Профессиональный спорт представляет собой самостоятельное направление современного спорта, которое рассматривают как разновидность большого спорта, обладающую особой зрелищностью. Как отрасль развлекательного бизнеса, направленную на обеспечение досуга населения.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30</a:t>
            </a:fld>
            <a:endParaRPr lang="ru-RU"/>
          </a:p>
        </p:txBody>
      </p:sp>
    </p:spTree>
    <p:extLst>
      <p:ext uri="{BB962C8B-B14F-4D97-AF65-F5344CB8AC3E}">
        <p14:creationId xmlns:p14="http://schemas.microsoft.com/office/powerpoint/2010/main" val="349268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Главное различие любительского и профессионального спорта состоит в следующем – система соревнований, которая существует в любительском спорте направлена не на удовлетворение интересов зрителей, а на отбор и подготовку спортсменов к участию в олимпийских играх и достижение наивысших индивидуальных и командных спортивных результатов.</a:t>
            </a:r>
          </a:p>
          <a:p>
            <a:r>
              <a:rPr lang="ru-RU" sz="1200" kern="1200" dirty="0" smtClean="0">
                <a:solidFill>
                  <a:schemeClr val="tx1"/>
                </a:solidFill>
                <a:effectLst/>
                <a:latin typeface="+mn-lt"/>
                <a:ea typeface="+mn-ea"/>
                <a:cs typeface="+mn-cs"/>
              </a:rPr>
              <a:t>Основным фактором, определяющим построение системы проведения соревнований в профессиональном спорте, являются не медали, а зритель как потребитель спортивных услуг, зрелища.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31</a:t>
            </a:fld>
            <a:endParaRPr lang="ru-RU"/>
          </a:p>
        </p:txBody>
      </p:sp>
    </p:spTree>
    <p:extLst>
      <p:ext uri="{BB962C8B-B14F-4D97-AF65-F5344CB8AC3E}">
        <p14:creationId xmlns:p14="http://schemas.microsoft.com/office/powerpoint/2010/main" val="115779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связи с отсутствием достаточной нормативно-правовой базы важным аспектом правового регулирования детско-юношеского спорта является наличие гражданско-правовых отношений на уровне ДЮСШ с одной стороны, и ребенка и его родителей с другой. Такие договорные отношения решают сразу 3 задачи:</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32</a:t>
            </a:fld>
            <a:endParaRPr lang="ru-RU"/>
          </a:p>
        </p:txBody>
      </p:sp>
    </p:spTree>
    <p:extLst>
      <p:ext uri="{BB962C8B-B14F-4D97-AF65-F5344CB8AC3E}">
        <p14:creationId xmlns:p14="http://schemas.microsoft.com/office/powerpoint/2010/main" val="22087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Наличие данного договора заставит тренера более добросовестно готовится к проведению учебно-тренировочного занятия и быть ответственным за результат. Договор возлагает на родителей обязанность отправить ребенка на медицинский осмотр и получить медицинскую справку, позволяющую посещать занятия по выбранному виду спорта. Отсутствие такой справки предоставляет тренеру право не допускать ребенка к занятиям.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34</a:t>
            </a:fld>
            <a:endParaRPr lang="ru-RU"/>
          </a:p>
        </p:txBody>
      </p:sp>
    </p:spTree>
    <p:extLst>
      <p:ext uri="{BB962C8B-B14F-4D97-AF65-F5344CB8AC3E}">
        <p14:creationId xmlns:p14="http://schemas.microsoft.com/office/powerpoint/2010/main" val="426479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Аккредитацию следует проводить с точки зрения наличия достаточной материально-технической базы и квалифицированного тренерско-преподавательского состава. Аттестацию необходимо проводить с точки зрения полученного образования, спортивного знания, опыта. У ДЮСШ и тренера есть право обжаловать решение </a:t>
            </a:r>
            <a:r>
              <a:rPr lang="ru-RU" sz="1200" kern="1200" dirty="0" err="1" smtClean="0">
                <a:solidFill>
                  <a:schemeClr val="tx1"/>
                </a:solidFill>
                <a:effectLst/>
                <a:latin typeface="+mn-lt"/>
                <a:ea typeface="+mn-ea"/>
                <a:cs typeface="+mn-cs"/>
              </a:rPr>
              <a:t>МинСпорта</a:t>
            </a:r>
            <a:r>
              <a:rPr lang="ru-RU" sz="1200" kern="1200" dirty="0" smtClean="0">
                <a:solidFill>
                  <a:schemeClr val="tx1"/>
                </a:solidFill>
                <a:effectLst/>
                <a:latin typeface="+mn-lt"/>
                <a:ea typeface="+mn-ea"/>
                <a:cs typeface="+mn-cs"/>
              </a:rPr>
              <a:t> и туризма в суде.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35</a:t>
            </a:fld>
            <a:endParaRPr lang="ru-RU"/>
          </a:p>
        </p:txBody>
      </p:sp>
    </p:spTree>
    <p:extLst>
      <p:ext uri="{BB962C8B-B14F-4D97-AF65-F5344CB8AC3E}">
        <p14:creationId xmlns:p14="http://schemas.microsoft.com/office/powerpoint/2010/main" val="81336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6</a:t>
            </a:fld>
            <a:endParaRPr lang="ru-RU"/>
          </a:p>
        </p:txBody>
      </p:sp>
    </p:spTree>
    <p:extLst>
      <p:ext uri="{BB962C8B-B14F-4D97-AF65-F5344CB8AC3E}">
        <p14:creationId xmlns:p14="http://schemas.microsoft.com/office/powerpoint/2010/main" val="319154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Конституция прямо не закрепляет право на занятие ФКС, это право закреплено в ст.6 закона О ФКС, согласно которой каждый гражданин РБ имеет право на занятие ФКС.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12</a:t>
            </a:fld>
            <a:endParaRPr lang="ru-RU"/>
          </a:p>
        </p:txBody>
      </p:sp>
    </p:spTree>
    <p:extLst>
      <p:ext uri="{BB962C8B-B14F-4D97-AF65-F5344CB8AC3E}">
        <p14:creationId xmlns:p14="http://schemas.microsoft.com/office/powerpoint/2010/main" val="301568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Конституциях Португалии, Бразилии, Кубы закреплено право на занятие ФКС. Чаще всего в конституциях предусмотрена именно обязанность государства по развитию ФКС (Украина, РФ, Армения, Таджикистан). </a:t>
            </a:r>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13</a:t>
            </a:fld>
            <a:endParaRPr lang="ru-RU"/>
          </a:p>
        </p:txBody>
      </p:sp>
    </p:spTree>
    <p:extLst>
      <p:ext uri="{BB962C8B-B14F-4D97-AF65-F5344CB8AC3E}">
        <p14:creationId xmlns:p14="http://schemas.microsoft.com/office/powerpoint/2010/main" val="393829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Т.О. исходя из толкования ст.45 Конституции РБ право на занятие ФКС является производным от конституционного права на охрану здоровья, но сегодня ФКС выступают не только в качестве средства поддержания здоровья, а имеет самостоятельное значение.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14</a:t>
            </a:fld>
            <a:endParaRPr lang="ru-RU"/>
          </a:p>
        </p:txBody>
      </p:sp>
    </p:spTree>
    <p:extLst>
      <p:ext uri="{BB962C8B-B14F-4D97-AF65-F5344CB8AC3E}">
        <p14:creationId xmlns:p14="http://schemas.microsoft.com/office/powerpoint/2010/main" val="404876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мире сложилось 3 направления адаптивного спорта:</a:t>
            </a:r>
          </a:p>
          <a:p>
            <a:r>
              <a:rPr lang="ru-RU" sz="1200" kern="1200" dirty="0" smtClean="0">
                <a:solidFill>
                  <a:schemeClr val="tx1"/>
                </a:solidFill>
                <a:effectLst/>
                <a:latin typeface="+mn-lt"/>
                <a:ea typeface="+mn-ea"/>
                <a:cs typeface="+mn-cs"/>
              </a:rPr>
              <a:t>1)</a:t>
            </a:r>
            <a:r>
              <a:rPr lang="ru-RU" sz="1200" kern="1200" dirty="0" err="1" smtClean="0">
                <a:solidFill>
                  <a:schemeClr val="tx1"/>
                </a:solidFill>
                <a:effectLst/>
                <a:latin typeface="+mn-lt"/>
                <a:ea typeface="+mn-ea"/>
                <a:cs typeface="+mn-cs"/>
              </a:rPr>
              <a:t>паралимпийское</a:t>
            </a:r>
            <a:r>
              <a:rPr lang="ru-RU" sz="1200" kern="1200" dirty="0" smtClean="0">
                <a:solidFill>
                  <a:schemeClr val="tx1"/>
                </a:solidFill>
                <a:effectLst/>
                <a:latin typeface="+mn-lt"/>
                <a:ea typeface="+mn-ea"/>
                <a:cs typeface="+mn-cs"/>
              </a:rPr>
              <a:t> – возглавляет международный </a:t>
            </a:r>
            <a:r>
              <a:rPr lang="ru-RU" sz="1200" kern="1200" dirty="0" err="1" smtClean="0">
                <a:solidFill>
                  <a:schemeClr val="tx1"/>
                </a:solidFill>
                <a:effectLst/>
                <a:latin typeface="+mn-lt"/>
                <a:ea typeface="+mn-ea"/>
                <a:cs typeface="+mn-cs"/>
              </a:rPr>
              <a:t>паролимпийский</a:t>
            </a:r>
            <a:r>
              <a:rPr lang="ru-RU" sz="1200" kern="1200" dirty="0" smtClean="0">
                <a:solidFill>
                  <a:schemeClr val="tx1"/>
                </a:solidFill>
                <a:effectLst/>
                <a:latin typeface="+mn-lt"/>
                <a:ea typeface="+mn-ea"/>
                <a:cs typeface="+mn-cs"/>
              </a:rPr>
              <a:t> комитет</a:t>
            </a:r>
          </a:p>
          <a:p>
            <a:r>
              <a:rPr lang="ru-RU" sz="1200" kern="1200" dirty="0" smtClean="0">
                <a:solidFill>
                  <a:schemeClr val="tx1"/>
                </a:solidFill>
                <a:effectLst/>
                <a:latin typeface="+mn-lt"/>
                <a:ea typeface="+mn-ea"/>
                <a:cs typeface="+mn-cs"/>
              </a:rPr>
              <a:t>2)</a:t>
            </a:r>
            <a:r>
              <a:rPr lang="ru-RU" sz="1200" kern="1200" dirty="0" err="1" smtClean="0">
                <a:solidFill>
                  <a:schemeClr val="tx1"/>
                </a:solidFill>
                <a:effectLst/>
                <a:latin typeface="+mn-lt"/>
                <a:ea typeface="+mn-ea"/>
                <a:cs typeface="+mn-cs"/>
              </a:rPr>
              <a:t>девлимпийское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сурдлимпийское</a:t>
            </a:r>
            <a:r>
              <a:rPr lang="ru-RU" sz="1200" kern="1200" dirty="0" smtClean="0">
                <a:solidFill>
                  <a:schemeClr val="tx1"/>
                </a:solidFill>
                <a:effectLst/>
                <a:latin typeface="+mn-lt"/>
                <a:ea typeface="+mn-ea"/>
                <a:cs typeface="+mn-cs"/>
              </a:rPr>
              <a:t>) – возглавляет международный комитет </a:t>
            </a:r>
            <a:r>
              <a:rPr lang="ru-RU" sz="1200" kern="1200" dirty="0" err="1" smtClean="0">
                <a:solidFill>
                  <a:schemeClr val="tx1"/>
                </a:solidFill>
                <a:effectLst/>
                <a:latin typeface="+mn-lt"/>
                <a:ea typeface="+mn-ea"/>
                <a:cs typeface="+mn-cs"/>
              </a:rPr>
              <a:t>девлимпийских</a:t>
            </a:r>
            <a:r>
              <a:rPr lang="ru-RU" sz="1200" kern="1200" dirty="0" smtClean="0">
                <a:solidFill>
                  <a:schemeClr val="tx1"/>
                </a:solidFill>
                <a:effectLst/>
                <a:latin typeface="+mn-lt"/>
                <a:ea typeface="+mn-ea"/>
                <a:cs typeface="+mn-cs"/>
              </a:rPr>
              <a:t> игр</a:t>
            </a:r>
          </a:p>
          <a:p>
            <a:r>
              <a:rPr lang="ru-RU" sz="1200" kern="1200" dirty="0" smtClean="0">
                <a:solidFill>
                  <a:schemeClr val="tx1"/>
                </a:solidFill>
                <a:effectLst/>
                <a:latin typeface="+mn-lt"/>
                <a:ea typeface="+mn-ea"/>
                <a:cs typeface="+mn-cs"/>
              </a:rPr>
              <a:t>3)специальное олимпийское – возглавляет международная специальная олимпиада</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15</a:t>
            </a:fld>
            <a:endParaRPr lang="ru-RU"/>
          </a:p>
        </p:txBody>
      </p:sp>
    </p:spTree>
    <p:extLst>
      <p:ext uri="{BB962C8B-B14F-4D97-AF65-F5344CB8AC3E}">
        <p14:creationId xmlns:p14="http://schemas.microsoft.com/office/powerpoint/2010/main" val="214980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Отличительная особенность организации соревнований в </a:t>
            </a:r>
            <a:r>
              <a:rPr lang="ru-RU" sz="1200" kern="1200" dirty="0" err="1" smtClean="0">
                <a:solidFill>
                  <a:schemeClr val="tx1"/>
                </a:solidFill>
                <a:effectLst/>
                <a:latin typeface="+mn-lt"/>
                <a:ea typeface="+mn-ea"/>
                <a:cs typeface="+mn-cs"/>
              </a:rPr>
              <a:t>паралимпийском</a:t>
            </a:r>
            <a:r>
              <a:rPr lang="ru-RU" sz="1200" kern="1200" dirty="0" smtClean="0">
                <a:solidFill>
                  <a:schemeClr val="tx1"/>
                </a:solidFill>
                <a:effectLst/>
                <a:latin typeface="+mn-lt"/>
                <a:ea typeface="+mn-ea"/>
                <a:cs typeface="+mn-cs"/>
              </a:rPr>
              <a:t> спорте – предварительный отбор и классификация спортсменов по их функциональным возможностям, что позволяет создавать всем спортсменам равные возможности для победы в своей категории, а также обеспечивает определенный уровень их безопасности.</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17</a:t>
            </a:fld>
            <a:endParaRPr lang="ru-RU"/>
          </a:p>
        </p:txBody>
      </p:sp>
    </p:spTree>
    <p:extLst>
      <p:ext uri="{BB962C8B-B14F-4D97-AF65-F5344CB8AC3E}">
        <p14:creationId xmlns:p14="http://schemas.microsoft.com/office/powerpoint/2010/main" val="147580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практике в РБ развиваются все мировые спортивные движения инвалидов. </a:t>
            </a:r>
            <a:r>
              <a:rPr lang="ru-RU" sz="1200" kern="1200" dirty="0" err="1" smtClean="0">
                <a:solidFill>
                  <a:schemeClr val="tx1"/>
                </a:solidFill>
                <a:effectLst/>
                <a:latin typeface="+mn-lt"/>
                <a:ea typeface="+mn-ea"/>
                <a:cs typeface="+mn-cs"/>
              </a:rPr>
              <a:t>Паралимпийский</a:t>
            </a:r>
            <a:r>
              <a:rPr lang="ru-RU" sz="1200" kern="1200" dirty="0" smtClean="0">
                <a:solidFill>
                  <a:schemeClr val="tx1"/>
                </a:solidFill>
                <a:effectLst/>
                <a:latin typeface="+mn-lt"/>
                <a:ea typeface="+mn-ea"/>
                <a:cs typeface="+mn-cs"/>
              </a:rPr>
              <a:t> спорт – только для лиц с нарушением зрения и лиц с нарушением опорно-двигательного аппарата. </a:t>
            </a:r>
            <a:r>
              <a:rPr lang="ru-RU" sz="1200" kern="1200" dirty="0" err="1" smtClean="0">
                <a:solidFill>
                  <a:schemeClr val="tx1"/>
                </a:solidFill>
                <a:effectLst/>
                <a:latin typeface="+mn-lt"/>
                <a:ea typeface="+mn-ea"/>
                <a:cs typeface="+mn-cs"/>
              </a:rPr>
              <a:t>Девлимпийские</a:t>
            </a:r>
            <a:r>
              <a:rPr lang="ru-RU" sz="1200" kern="1200" dirty="0" smtClean="0">
                <a:solidFill>
                  <a:schemeClr val="tx1"/>
                </a:solidFill>
                <a:effectLst/>
                <a:latin typeface="+mn-lt"/>
                <a:ea typeface="+mn-ea"/>
                <a:cs typeface="+mn-cs"/>
              </a:rPr>
              <a:t> игры – с нарушением слуха, специальные олимпийские – с нарушением интеллекта. </a:t>
            </a:r>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18</a:t>
            </a:fld>
            <a:endParaRPr lang="ru-RU"/>
          </a:p>
        </p:txBody>
      </p:sp>
    </p:spTree>
    <p:extLst>
      <p:ext uri="{BB962C8B-B14F-4D97-AF65-F5344CB8AC3E}">
        <p14:creationId xmlns:p14="http://schemas.microsoft.com/office/powerpoint/2010/main" val="123227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Постановлением межпарламентской ассамблее государств участников СНГ 25 ноя 2008 был принят закон О </a:t>
            </a:r>
            <a:r>
              <a:rPr lang="ru-RU" sz="1200" kern="1200" dirty="0" err="1" smtClean="0">
                <a:solidFill>
                  <a:schemeClr val="tx1"/>
                </a:solidFill>
                <a:effectLst/>
                <a:latin typeface="+mn-lt"/>
                <a:ea typeface="+mn-ea"/>
                <a:cs typeface="+mn-cs"/>
              </a:rPr>
              <a:t>паролимпийском</a:t>
            </a:r>
            <a:r>
              <a:rPr lang="ru-RU" sz="1200" kern="1200" dirty="0" smtClean="0">
                <a:solidFill>
                  <a:schemeClr val="tx1"/>
                </a:solidFill>
                <a:effectLst/>
                <a:latin typeface="+mn-lt"/>
                <a:ea typeface="+mn-ea"/>
                <a:cs typeface="+mn-cs"/>
              </a:rPr>
              <a:t> спорте. Так как модельные законы носят рекомендательный характер для государств участников СНГ, их положения не подлежат прямому применению, но могут быть приняты во внимание при разработке национального законодательства. В РБ ничего не принималось. </a:t>
            </a:r>
          </a:p>
          <a:p>
            <a:endParaRPr lang="ru-RU" dirty="0"/>
          </a:p>
        </p:txBody>
      </p:sp>
      <p:sp>
        <p:nvSpPr>
          <p:cNvPr id="4" name="Номер слайда 3"/>
          <p:cNvSpPr>
            <a:spLocks noGrp="1"/>
          </p:cNvSpPr>
          <p:nvPr>
            <p:ph type="sldNum" sz="quarter" idx="10"/>
          </p:nvPr>
        </p:nvSpPr>
        <p:spPr/>
        <p:txBody>
          <a:bodyPr/>
          <a:lstStyle/>
          <a:p>
            <a:fld id="{DEADB9D3-8070-497E-B8D4-7AA400355688}" type="slidenum">
              <a:rPr lang="ru-RU" smtClean="0"/>
              <a:t>25</a:t>
            </a:fld>
            <a:endParaRPr lang="ru-RU"/>
          </a:p>
        </p:txBody>
      </p:sp>
    </p:spTree>
    <p:extLst>
      <p:ext uri="{BB962C8B-B14F-4D97-AF65-F5344CB8AC3E}">
        <p14:creationId xmlns:p14="http://schemas.microsoft.com/office/powerpoint/2010/main" val="205629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01.04.2015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01.04.2015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01.04.2015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01.04.2015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01.04.2015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988840"/>
            <a:ext cx="7024744" cy="1143000"/>
          </a:xfrm>
        </p:spPr>
        <p:txBody>
          <a:bodyPr>
            <a:normAutofit fontScale="90000"/>
          </a:bodyPr>
          <a:lstStyle/>
          <a:p>
            <a:pPr algn="ctr"/>
            <a:r>
              <a:rPr lang="ru-RU" sz="5300" b="1" dirty="0" smtClean="0">
                <a:solidFill>
                  <a:schemeClr val="accent1">
                    <a:lumMod val="50000"/>
                  </a:schemeClr>
                </a:solidFill>
              </a:rPr>
              <a:t>Основные </a:t>
            </a:r>
            <a:r>
              <a:rPr lang="ru-RU" sz="5300" b="1" dirty="0">
                <a:solidFill>
                  <a:schemeClr val="accent1">
                    <a:lumMod val="50000"/>
                  </a:schemeClr>
                </a:solidFill>
              </a:rPr>
              <a:t>положения спортивного права.</a:t>
            </a:r>
            <a:r>
              <a:rPr lang="ru-RU" dirty="0"/>
              <a:t/>
            </a:r>
            <a:br>
              <a:rPr lang="ru-RU" dirty="0"/>
            </a:b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2780928"/>
            <a:ext cx="3456384" cy="3456384"/>
          </a:xfrm>
          <a:prstGeom prst="rect">
            <a:avLst/>
          </a:prstGeom>
          <a:ln>
            <a:noFill/>
          </a:ln>
          <a:effectLst>
            <a:softEdge rad="112500"/>
          </a:effectLst>
        </p:spPr>
      </p:pic>
    </p:spTree>
    <p:extLst>
      <p:ext uri="{BB962C8B-B14F-4D97-AF65-F5344CB8AC3E}">
        <p14:creationId xmlns:p14="http://schemas.microsoft.com/office/powerpoint/2010/main" val="555331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16832"/>
            <a:ext cx="8352928" cy="782960"/>
          </a:xfrm>
        </p:spPr>
        <p:txBody>
          <a:bodyPr>
            <a:normAutofit fontScale="90000"/>
          </a:bodyPr>
          <a:lstStyle/>
          <a:p>
            <a:pPr lvl="0" algn="ctr"/>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br>
              <a:rPr lang="ru-RU" sz="3100" dirty="0">
                <a:solidFill>
                  <a:schemeClr val="tx1">
                    <a:lumMod val="95000"/>
                    <a:lumOff val="5000"/>
                  </a:schemeClr>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Функции</a:t>
            </a:r>
            <a:r>
              <a:rPr lang="ru-RU" b="1" dirty="0">
                <a:solidFill>
                  <a:srgbClr val="7030A0"/>
                </a:solidFill>
                <a:latin typeface="Times New Roman" pitchFamily="18" charset="0"/>
                <a:cs typeface="Times New Roman" pitchFamily="18" charset="0"/>
              </a:rPr>
              <a:t>:</a:t>
            </a:r>
            <a:r>
              <a:rPr lang="ru-RU" dirty="0"/>
              <a:t/>
            </a:r>
            <a:br>
              <a:rPr lang="ru-RU" dirty="0"/>
            </a:br>
            <a:endParaRPr lang="ru-RU" dirty="0"/>
          </a:p>
        </p:txBody>
      </p:sp>
      <p:sp>
        <p:nvSpPr>
          <p:cNvPr id="3" name="Объект 2"/>
          <p:cNvSpPr>
            <a:spLocks noGrp="1"/>
          </p:cNvSpPr>
          <p:nvPr>
            <p:ph sz="quarter" idx="13"/>
          </p:nvPr>
        </p:nvSpPr>
        <p:spPr>
          <a:xfrm>
            <a:off x="467544" y="2276872"/>
            <a:ext cx="3384376" cy="3493008"/>
          </a:xfrm>
        </p:spPr>
        <p:txBody>
          <a:bodyPr>
            <a:normAutofit/>
          </a:bodyPr>
          <a:lstStyle/>
          <a:p>
            <a:pPr marL="68580" indent="0" algn="ctr">
              <a:buNone/>
            </a:pPr>
            <a:r>
              <a:rPr lang="ru-RU" b="1" dirty="0" smtClean="0">
                <a:solidFill>
                  <a:srgbClr val="FF0000"/>
                </a:solidFill>
                <a:latin typeface="Times New Roman" pitchFamily="18" charset="0"/>
                <a:cs typeface="Times New Roman" pitchFamily="18" charset="0"/>
              </a:rPr>
              <a:t>Регулятивная:</a:t>
            </a:r>
          </a:p>
          <a:p>
            <a:r>
              <a:rPr lang="ru-RU" dirty="0">
                <a:latin typeface="Times New Roman" pitchFamily="18" charset="0"/>
                <a:cs typeface="Times New Roman" pitchFamily="18" charset="0"/>
              </a:rPr>
              <a:t>А)определение субъектного </a:t>
            </a:r>
            <a:r>
              <a:rPr lang="ru-RU" dirty="0" smtClean="0">
                <a:latin typeface="Times New Roman" pitchFamily="18" charset="0"/>
                <a:cs typeface="Times New Roman" pitchFamily="18" charset="0"/>
              </a:rPr>
              <a:t>состава;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Б)определение круга юридических </a:t>
            </a:r>
            <a:r>
              <a:rPr lang="ru-RU" dirty="0" smtClean="0">
                <a:latin typeface="Times New Roman" pitchFamily="18" charset="0"/>
                <a:cs typeface="Times New Roman" pitchFamily="18" charset="0"/>
              </a:rPr>
              <a:t>фактов;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В)формирование прав и обязанностей </a:t>
            </a:r>
            <a:r>
              <a:rPr lang="ru-RU" dirty="0" smtClean="0">
                <a:latin typeface="Times New Roman" pitchFamily="18" charset="0"/>
                <a:cs typeface="Times New Roman" pitchFamily="18" charset="0"/>
              </a:rPr>
              <a:t>участников. </a:t>
            </a:r>
            <a:endParaRPr lang="ru-RU" dirty="0">
              <a:latin typeface="Times New Roman" pitchFamily="18" charset="0"/>
              <a:cs typeface="Times New Roman" pitchFamily="18" charset="0"/>
            </a:endParaRPr>
          </a:p>
          <a:p>
            <a:pPr marL="68580" indent="0">
              <a:buNone/>
            </a:pPr>
            <a:endParaRPr lang="ru-RU" dirty="0"/>
          </a:p>
        </p:txBody>
      </p:sp>
      <p:sp>
        <p:nvSpPr>
          <p:cNvPr id="4" name="Объект 3"/>
          <p:cNvSpPr>
            <a:spLocks noGrp="1"/>
          </p:cNvSpPr>
          <p:nvPr>
            <p:ph sz="quarter" idx="14"/>
          </p:nvPr>
        </p:nvSpPr>
        <p:spPr>
          <a:xfrm>
            <a:off x="5364088" y="2313431"/>
            <a:ext cx="3312368" cy="3493008"/>
          </a:xfrm>
        </p:spPr>
        <p:txBody>
          <a:bodyPr>
            <a:normAutofit lnSpcReduction="10000"/>
          </a:bodyPr>
          <a:lstStyle/>
          <a:p>
            <a:pPr marL="68580" indent="0" algn="ctr">
              <a:buNone/>
            </a:pPr>
            <a:r>
              <a:rPr lang="ru-RU" b="1" dirty="0" smtClean="0">
                <a:solidFill>
                  <a:srgbClr val="FF0000"/>
                </a:solidFill>
                <a:latin typeface="Times New Roman" pitchFamily="18" charset="0"/>
                <a:cs typeface="Times New Roman" pitchFamily="18" charset="0"/>
              </a:rPr>
              <a:t>Охранительная:</a:t>
            </a:r>
          </a:p>
          <a:p>
            <a:r>
              <a:rPr lang="ru-RU" dirty="0">
                <a:latin typeface="Times New Roman" pitchFamily="18" charset="0"/>
                <a:cs typeface="Times New Roman" pitchFamily="18" charset="0"/>
              </a:rPr>
              <a:t>установление </a:t>
            </a:r>
            <a:r>
              <a:rPr lang="ru-RU" dirty="0" smtClean="0">
                <a:latin typeface="Times New Roman" pitchFamily="18" charset="0"/>
                <a:cs typeface="Times New Roman" pitchFamily="18" charset="0"/>
              </a:rPr>
              <a:t>санкций;</a:t>
            </a:r>
          </a:p>
          <a:p>
            <a:r>
              <a:rPr lang="ru-RU" dirty="0" smtClean="0">
                <a:latin typeface="Times New Roman" pitchFamily="18" charset="0"/>
                <a:cs typeface="Times New Roman" pitchFamily="18" charset="0"/>
              </a:rPr>
              <a:t>определение </a:t>
            </a:r>
            <a:r>
              <a:rPr lang="ru-RU" dirty="0">
                <a:latin typeface="Times New Roman" pitchFamily="18" charset="0"/>
                <a:cs typeface="Times New Roman" pitchFamily="18" charset="0"/>
              </a:rPr>
              <a:t>состава правонарушения, образующих основания для юридической </a:t>
            </a:r>
            <a:r>
              <a:rPr lang="ru-RU" dirty="0" smtClean="0">
                <a:latin typeface="Times New Roman" pitchFamily="18" charset="0"/>
                <a:cs typeface="Times New Roman" pitchFamily="18" charset="0"/>
              </a:rPr>
              <a:t>ответственности. </a:t>
            </a:r>
            <a:endParaRPr lang="ru-RU" dirty="0">
              <a:latin typeface="Times New Roman" pitchFamily="18" charset="0"/>
              <a:cs typeface="Times New Roman" pitchFamily="18" charset="0"/>
            </a:endParaRPr>
          </a:p>
          <a:p>
            <a:pPr marL="6858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19" y="3140968"/>
            <a:ext cx="1636903" cy="2016224"/>
          </a:xfrm>
          <a:prstGeom prst="rect">
            <a:avLst/>
          </a:prstGeom>
        </p:spPr>
      </p:pic>
    </p:spTree>
    <p:extLst>
      <p:ext uri="{BB962C8B-B14F-4D97-AF65-F5344CB8AC3E}">
        <p14:creationId xmlns:p14="http://schemas.microsoft.com/office/powerpoint/2010/main" val="258112619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136904" cy="1143000"/>
          </a:xfrm>
        </p:spPr>
        <p:txBody>
          <a:bodyPr>
            <a:normAutofit fontScale="90000"/>
          </a:bodyPr>
          <a:lstStyle/>
          <a:p>
            <a:pPr lvl="0"/>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t/>
            </a:r>
            <a:br>
              <a:rPr lang="ru-RU" dirty="0"/>
            </a:br>
            <a:endParaRPr lang="ru-RU" dirty="0"/>
          </a:p>
        </p:txBody>
      </p:sp>
      <p:sp>
        <p:nvSpPr>
          <p:cNvPr id="3" name="Объект 2"/>
          <p:cNvSpPr>
            <a:spLocks noGrp="1"/>
          </p:cNvSpPr>
          <p:nvPr>
            <p:ph idx="1"/>
          </p:nvPr>
        </p:nvSpPr>
        <p:spPr>
          <a:xfrm>
            <a:off x="395536" y="1556792"/>
            <a:ext cx="8208912" cy="4896544"/>
          </a:xfrm>
        </p:spPr>
        <p:txBody>
          <a:bodyPr/>
          <a:lstStyle/>
          <a:p>
            <a:pPr marL="68580" indent="0" algn="ctr">
              <a:buNone/>
            </a:pPr>
            <a:r>
              <a:rPr lang="ru-RU" sz="4000" b="1" dirty="0">
                <a:solidFill>
                  <a:srgbClr val="C00000"/>
                </a:solidFill>
                <a:latin typeface="Times New Roman" pitchFamily="18" charset="0"/>
                <a:cs typeface="Times New Roman" pitchFamily="18" charset="0"/>
              </a:rPr>
              <a:t>Источники:</a:t>
            </a:r>
          </a:p>
          <a:p>
            <a:pPr marL="68580" indent="0" algn="ctr">
              <a:buNone/>
            </a:pPr>
            <a:r>
              <a:rPr lang="ru-RU" dirty="0">
                <a:solidFill>
                  <a:srgbClr val="00B050"/>
                </a:solidFill>
                <a:latin typeface="Times New Roman" pitchFamily="18" charset="0"/>
                <a:cs typeface="Times New Roman" pitchFamily="18" charset="0"/>
              </a:rPr>
              <a:t>1)Конституция </a:t>
            </a:r>
          </a:p>
          <a:p>
            <a:pPr marL="68580" indent="0" algn="ctr">
              <a:buNone/>
            </a:pPr>
            <a:r>
              <a:rPr lang="ru-RU" dirty="0">
                <a:solidFill>
                  <a:srgbClr val="0070C0"/>
                </a:solidFill>
                <a:latin typeface="Times New Roman" pitchFamily="18" charset="0"/>
                <a:cs typeface="Times New Roman" pitchFamily="18" charset="0"/>
              </a:rPr>
              <a:t>2)закон О физической культуре и спорте</a:t>
            </a:r>
          </a:p>
          <a:p>
            <a:pPr marL="68580" indent="0" algn="ctr">
              <a:buNone/>
            </a:pPr>
            <a:r>
              <a:rPr lang="ru-RU" dirty="0">
                <a:solidFill>
                  <a:srgbClr val="7030A0"/>
                </a:solidFill>
                <a:latin typeface="Times New Roman" pitchFamily="18" charset="0"/>
                <a:cs typeface="Times New Roman" pitchFamily="18" charset="0"/>
              </a:rPr>
              <a:t>3)постановления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73016"/>
            <a:ext cx="3198063" cy="18002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12" y="3573016"/>
            <a:ext cx="2141431" cy="2990825"/>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501008"/>
            <a:ext cx="2796587" cy="3007350"/>
          </a:xfrm>
          <a:prstGeom prst="rect">
            <a:avLst/>
          </a:prstGeom>
          <a:ln>
            <a:noFill/>
          </a:ln>
          <a:effectLst>
            <a:softEdge rad="112500"/>
          </a:effectLst>
        </p:spPr>
      </p:pic>
    </p:spTree>
    <p:extLst>
      <p:ext uri="{BB962C8B-B14F-4D97-AF65-F5344CB8AC3E}">
        <p14:creationId xmlns:p14="http://schemas.microsoft.com/office/powerpoint/2010/main" val="16157549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748464" cy="1143000"/>
          </a:xfrm>
        </p:spPr>
        <p:txBody>
          <a:bodyPr>
            <a:normAutofit fontScale="90000"/>
          </a:bodyPr>
          <a:lstStyle/>
          <a:p>
            <a:pPr lvl="0"/>
            <a:r>
              <a:rPr lang="ru-RU" sz="3100" dirty="0" smtClean="0">
                <a:solidFill>
                  <a:schemeClr val="tx1">
                    <a:lumMod val="95000"/>
                    <a:lumOff val="5000"/>
                  </a:schemeClr>
                </a:solidFill>
                <a:latin typeface="Times New Roman" pitchFamily="18" charset="0"/>
                <a:cs typeface="Times New Roman" pitchFamily="18" charset="0"/>
              </a:rPr>
              <a:t>2. Конституционно-правовое </a:t>
            </a:r>
            <a:r>
              <a:rPr lang="ru-RU" sz="3100" dirty="0">
                <a:solidFill>
                  <a:schemeClr val="tx1">
                    <a:lumMod val="95000"/>
                    <a:lumOff val="5000"/>
                  </a:schemeClr>
                </a:solidFill>
                <a:latin typeface="Times New Roman" pitchFamily="18" charset="0"/>
                <a:cs typeface="Times New Roman" pitchFamily="18" charset="0"/>
              </a:rPr>
              <a:t>регулирование в области физической культуры и спорта (ФКС). </a:t>
            </a:r>
            <a:r>
              <a:rPr lang="ru-RU" dirty="0"/>
              <a:t/>
            </a:r>
            <a:br>
              <a:rPr lang="ru-RU" dirty="0"/>
            </a:br>
            <a:endParaRPr lang="ru-RU" dirty="0"/>
          </a:p>
        </p:txBody>
      </p:sp>
      <p:sp>
        <p:nvSpPr>
          <p:cNvPr id="3" name="Объект 2"/>
          <p:cNvSpPr>
            <a:spLocks noGrp="1"/>
          </p:cNvSpPr>
          <p:nvPr>
            <p:ph idx="1"/>
          </p:nvPr>
        </p:nvSpPr>
        <p:spPr>
          <a:xfrm>
            <a:off x="539552" y="1340768"/>
            <a:ext cx="8352928" cy="3508977"/>
          </a:xfrm>
        </p:spPr>
        <p:txBody>
          <a:bodyPr/>
          <a:lstStyle/>
          <a:p>
            <a:pPr marL="68580" indent="0" algn="ctr">
              <a:buNone/>
            </a:pPr>
            <a:r>
              <a:rPr lang="ru-RU" sz="2800" dirty="0">
                <a:solidFill>
                  <a:srgbClr val="C00000"/>
                </a:solidFill>
                <a:latin typeface="Times New Roman" pitchFamily="18" charset="0"/>
                <a:cs typeface="Times New Roman" pitchFamily="18" charset="0"/>
              </a:rPr>
              <a:t>В ст.45 Конституции закреплено право граждан РБ на охрану здоровья обеспечивается также развитием физической культуры и спорта, мерами по оздоровлению окружающей среды, возможностью пользования оздоровительными учреждениями, совершенствованием охраны труда.</a:t>
            </a:r>
          </a:p>
          <a:p>
            <a:pPr algn="ct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933056"/>
            <a:ext cx="4248472" cy="2595794"/>
          </a:xfrm>
          <a:prstGeom prst="rect">
            <a:avLst/>
          </a:prstGeom>
        </p:spPr>
      </p:pic>
    </p:spTree>
    <p:extLst>
      <p:ext uri="{BB962C8B-B14F-4D97-AF65-F5344CB8AC3E}">
        <p14:creationId xmlns:p14="http://schemas.microsoft.com/office/powerpoint/2010/main" val="2279611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568952" cy="1143000"/>
          </a:xfrm>
        </p:spPr>
        <p:txBody>
          <a:bodyPr>
            <a:noAutofit/>
          </a:bodyPr>
          <a:lstStyle/>
          <a:p>
            <a:pPr lvl="0"/>
            <a:r>
              <a:rPr lang="ru-RU" sz="2800" dirty="0" smtClean="0">
                <a:solidFill>
                  <a:schemeClr val="tx1"/>
                </a:solidFill>
                <a:latin typeface="Times New Roman" pitchFamily="18" charset="0"/>
                <a:cs typeface="Times New Roman" pitchFamily="18" charset="0"/>
              </a:rPr>
              <a:t>2.Конституционно-правовое </a:t>
            </a:r>
            <a:r>
              <a:rPr lang="ru-RU" sz="2800" dirty="0">
                <a:solidFill>
                  <a:schemeClr val="tx1"/>
                </a:solidFill>
                <a:latin typeface="Times New Roman" pitchFamily="18" charset="0"/>
                <a:cs typeface="Times New Roman" pitchFamily="18" charset="0"/>
              </a:rPr>
              <a:t>регулирование в области физической культуры и спорта (ФКС). </a:t>
            </a:r>
            <a:br>
              <a:rPr lang="ru-RU" sz="2800" dirty="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11560" y="1484784"/>
            <a:ext cx="7992888" cy="4347845"/>
          </a:xfrm>
        </p:spPr>
        <p:txBody>
          <a:bodyPr>
            <a:normAutofit/>
          </a:bodyPr>
          <a:lstStyle/>
          <a:p>
            <a:pPr marL="68580" indent="0" algn="ctr">
              <a:buNone/>
            </a:pPr>
            <a:r>
              <a:rPr lang="ru-RU" sz="3600" b="1" i="1" dirty="0">
                <a:solidFill>
                  <a:schemeClr val="bg2">
                    <a:lumMod val="50000"/>
                  </a:schemeClr>
                </a:solidFill>
                <a:latin typeface="Times New Roman" pitchFamily="18" charset="0"/>
                <a:cs typeface="Times New Roman" pitchFamily="18" charset="0"/>
              </a:rPr>
              <a:t>В Конституциях </a:t>
            </a:r>
            <a:r>
              <a:rPr lang="ru-RU" sz="3600" b="1" i="1" dirty="0">
                <a:solidFill>
                  <a:schemeClr val="accent3">
                    <a:lumMod val="50000"/>
                  </a:schemeClr>
                </a:solidFill>
                <a:latin typeface="Times New Roman" pitchFamily="18" charset="0"/>
                <a:cs typeface="Times New Roman" pitchFamily="18" charset="0"/>
              </a:rPr>
              <a:t>Португалии</a:t>
            </a:r>
            <a:r>
              <a:rPr lang="ru-RU" sz="3600" b="1" i="1" dirty="0">
                <a:solidFill>
                  <a:schemeClr val="bg2">
                    <a:lumMod val="50000"/>
                  </a:schemeClr>
                </a:solidFill>
                <a:latin typeface="Times New Roman" pitchFamily="18" charset="0"/>
                <a:cs typeface="Times New Roman" pitchFamily="18" charset="0"/>
              </a:rPr>
              <a:t>, </a:t>
            </a:r>
            <a:r>
              <a:rPr lang="ru-RU" sz="3600" b="1" i="1" dirty="0">
                <a:solidFill>
                  <a:srgbClr val="0070C0"/>
                </a:solidFill>
                <a:latin typeface="Times New Roman" pitchFamily="18" charset="0"/>
                <a:cs typeface="Times New Roman" pitchFamily="18" charset="0"/>
              </a:rPr>
              <a:t>Бразилии</a:t>
            </a:r>
            <a:r>
              <a:rPr lang="ru-RU" sz="3600" b="1" i="1" dirty="0">
                <a:solidFill>
                  <a:schemeClr val="bg2">
                    <a:lumMod val="50000"/>
                  </a:schemeClr>
                </a:solidFill>
                <a:latin typeface="Times New Roman" pitchFamily="18" charset="0"/>
                <a:cs typeface="Times New Roman" pitchFamily="18" charset="0"/>
              </a:rPr>
              <a:t>, </a:t>
            </a:r>
            <a:r>
              <a:rPr lang="ru-RU" sz="3600" b="1" i="1" dirty="0">
                <a:solidFill>
                  <a:srgbClr val="7030A0"/>
                </a:solidFill>
                <a:latin typeface="Times New Roman" pitchFamily="18" charset="0"/>
                <a:cs typeface="Times New Roman" pitchFamily="18" charset="0"/>
              </a:rPr>
              <a:t>Кубы</a:t>
            </a:r>
            <a:r>
              <a:rPr lang="ru-RU" sz="3600" b="1" i="1" dirty="0">
                <a:solidFill>
                  <a:schemeClr val="bg2">
                    <a:lumMod val="50000"/>
                  </a:schemeClr>
                </a:solidFill>
                <a:latin typeface="Times New Roman" pitchFamily="18" charset="0"/>
                <a:cs typeface="Times New Roman" pitchFamily="18" charset="0"/>
              </a:rPr>
              <a:t> закреплено право на занятие ФКС.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038527"/>
            <a:ext cx="2229426" cy="340804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406" y="3198546"/>
            <a:ext cx="2160240" cy="3248021"/>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949" y="3778111"/>
            <a:ext cx="2782593" cy="2315185"/>
          </a:xfrm>
          <a:prstGeom prst="rect">
            <a:avLst/>
          </a:prstGeom>
          <a:ln>
            <a:noFill/>
          </a:ln>
          <a:effectLst>
            <a:softEdge rad="112500"/>
          </a:effectLst>
        </p:spPr>
      </p:pic>
    </p:spTree>
    <p:extLst>
      <p:ext uri="{BB962C8B-B14F-4D97-AF65-F5344CB8AC3E}">
        <p14:creationId xmlns:p14="http://schemas.microsoft.com/office/powerpoint/2010/main" val="33941128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676456" cy="1143000"/>
          </a:xfrm>
        </p:spPr>
        <p:txBody>
          <a:bodyPr>
            <a:noAutofit/>
          </a:bodyPr>
          <a:lstStyle/>
          <a:p>
            <a:r>
              <a:rPr lang="ru-RU" sz="2800" dirty="0">
                <a:solidFill>
                  <a:schemeClr val="tx1"/>
                </a:solidFill>
                <a:latin typeface="Times New Roman" pitchFamily="18" charset="0"/>
                <a:cs typeface="Times New Roman" pitchFamily="18" charset="0"/>
              </a:rPr>
              <a:t>2.Конституционно-правовое регулирование в области физической культуры и спорта (ФКС).</a:t>
            </a:r>
            <a:endParaRPr lang="ru-RU" sz="2800" dirty="0"/>
          </a:p>
        </p:txBody>
      </p:sp>
      <p:sp>
        <p:nvSpPr>
          <p:cNvPr id="3" name="Объект 2"/>
          <p:cNvSpPr>
            <a:spLocks noGrp="1"/>
          </p:cNvSpPr>
          <p:nvPr>
            <p:ph idx="1"/>
          </p:nvPr>
        </p:nvSpPr>
        <p:spPr>
          <a:xfrm>
            <a:off x="467544" y="1844824"/>
            <a:ext cx="8208912" cy="4320480"/>
          </a:xfrm>
        </p:spPr>
        <p:txBody>
          <a:bodyPr/>
          <a:lstStyle/>
          <a:p>
            <a:pPr marL="68580" indent="0" algn="ctr">
              <a:buNone/>
            </a:pPr>
            <a:r>
              <a:rPr lang="ru-RU" b="1" dirty="0">
                <a:solidFill>
                  <a:srgbClr val="7030A0"/>
                </a:solidFill>
                <a:latin typeface="Times New Roman" pitchFamily="18" charset="0"/>
                <a:cs typeface="Times New Roman" pitchFamily="18" charset="0"/>
              </a:rPr>
              <a:t>В ст.16 Конституции </a:t>
            </a:r>
            <a:r>
              <a:rPr lang="ru-RU" b="1" dirty="0">
                <a:solidFill>
                  <a:srgbClr val="C00000"/>
                </a:solidFill>
                <a:latin typeface="Times New Roman" pitchFamily="18" charset="0"/>
                <a:cs typeface="Times New Roman" pitchFamily="18" charset="0"/>
              </a:rPr>
              <a:t>Греции </a:t>
            </a:r>
            <a:r>
              <a:rPr lang="ru-RU" b="1" dirty="0">
                <a:solidFill>
                  <a:srgbClr val="7030A0"/>
                </a:solidFill>
                <a:latin typeface="Times New Roman" pitchFamily="18" charset="0"/>
                <a:cs typeface="Times New Roman" pitchFamily="18" charset="0"/>
              </a:rPr>
              <a:t>закреплено: спорт находится под защитой и верховным надзором государства, а физическое воспитание греков – важнейшая обязанность государства.</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340091"/>
            <a:ext cx="2236049" cy="3090664"/>
          </a:xfrm>
          <a:prstGeom prst="rect">
            <a:avLst/>
          </a:prstGeom>
        </p:spPr>
      </p:pic>
    </p:spTree>
    <p:extLst>
      <p:ext uri="{BB962C8B-B14F-4D97-AF65-F5344CB8AC3E}">
        <p14:creationId xmlns:p14="http://schemas.microsoft.com/office/powerpoint/2010/main" val="2635838630"/>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00808"/>
            <a:ext cx="7600690" cy="1143000"/>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3. Правовое </a:t>
            </a:r>
            <a:r>
              <a:rPr lang="ru-RU" sz="3100" dirty="0">
                <a:solidFill>
                  <a:schemeClr val="tx1"/>
                </a:solidFill>
                <a:latin typeface="Times New Roman" pitchFamily="18" charset="0"/>
                <a:cs typeface="Times New Roman" pitchFamily="18" charset="0"/>
              </a:rPr>
              <a:t>регулирование спорта инвалидов.</a:t>
            </a:r>
            <a:r>
              <a:rPr lang="ru-RU" dirty="0"/>
              <a:t/>
            </a:r>
            <a:br>
              <a:rPr lang="ru-RU" dirty="0"/>
            </a:br>
            <a:r>
              <a:rPr lang="ru-RU" sz="3100" b="1" dirty="0">
                <a:solidFill>
                  <a:srgbClr val="FF0000"/>
                </a:solidFill>
                <a:latin typeface="Times New Roman" pitchFamily="18" charset="0"/>
                <a:cs typeface="Times New Roman" pitchFamily="18" charset="0"/>
              </a:rPr>
              <a:t>Адаптивный спорт </a:t>
            </a:r>
            <a:r>
              <a:rPr lang="ru-RU" sz="3100" dirty="0">
                <a:solidFill>
                  <a:srgbClr val="7030A0"/>
                </a:solidFill>
                <a:latin typeface="Times New Roman" pitchFamily="18" charset="0"/>
                <a:cs typeface="Times New Roman" pitchFamily="18" charset="0"/>
              </a:rPr>
              <a:t>– спорт инвалидов (</a:t>
            </a:r>
            <a:r>
              <a:rPr lang="ru-RU" sz="3100" dirty="0" err="1">
                <a:solidFill>
                  <a:srgbClr val="7030A0"/>
                </a:solidFill>
                <a:latin typeface="Times New Roman" pitchFamily="18" charset="0"/>
                <a:cs typeface="Times New Roman" pitchFamily="18" charset="0"/>
              </a:rPr>
              <a:t>инваспорт</a:t>
            </a:r>
            <a:r>
              <a:rPr lang="ru-RU" sz="3100" dirty="0">
                <a:solidFill>
                  <a:srgbClr val="7030A0"/>
                </a:solidFill>
                <a:latin typeface="Times New Roman" pitchFamily="18" charset="0"/>
                <a:cs typeface="Times New Roman" pitchFamily="18" charset="0"/>
              </a:rPr>
              <a:t>). В мире сложилось 3 направления адаптивного спорта:</a:t>
            </a:r>
            <a:r>
              <a:rPr lang="ru-RU" dirty="0">
                <a:solidFill>
                  <a:srgbClr val="7030A0"/>
                </a:solidFill>
              </a:rPr>
              <a:t/>
            </a:r>
            <a:br>
              <a:rPr lang="ru-RU" dirty="0">
                <a:solidFill>
                  <a:srgbClr val="7030A0"/>
                </a:solidFill>
              </a:rPr>
            </a:br>
            <a:endParaRPr lang="ru-RU" dirty="0">
              <a:solidFill>
                <a:srgbClr val="7030A0"/>
              </a:solidFill>
            </a:endParaRPr>
          </a:p>
        </p:txBody>
      </p:sp>
      <p:sp>
        <p:nvSpPr>
          <p:cNvPr id="3" name="Объект 2"/>
          <p:cNvSpPr>
            <a:spLocks noGrp="1"/>
          </p:cNvSpPr>
          <p:nvPr>
            <p:ph sz="quarter" idx="13"/>
          </p:nvPr>
        </p:nvSpPr>
        <p:spPr>
          <a:xfrm>
            <a:off x="539552" y="2313432"/>
            <a:ext cx="5400600" cy="3493008"/>
          </a:xfrm>
        </p:spPr>
        <p:txBody>
          <a:bodyPr/>
          <a:lstStyle/>
          <a:p>
            <a:pPr marL="68580" indent="0">
              <a:buNone/>
            </a:pPr>
            <a:endParaRPr lang="ru-RU" sz="2000" b="1" dirty="0" smtClean="0"/>
          </a:p>
          <a:p>
            <a:pPr marL="68580" indent="0">
              <a:buNone/>
            </a:pPr>
            <a:r>
              <a:rPr lang="ru-RU" sz="2000" b="1" dirty="0" err="1" smtClean="0"/>
              <a:t>паралимпийское</a:t>
            </a:r>
            <a:r>
              <a:rPr lang="ru-RU" sz="2000" dirty="0" smtClean="0"/>
              <a:t>            </a:t>
            </a:r>
            <a:r>
              <a:rPr lang="ru-RU" sz="2000" b="1" dirty="0" err="1" smtClean="0"/>
              <a:t>девлимпийское</a:t>
            </a:r>
            <a:endParaRPr lang="ru-RU" sz="2000" b="1" dirty="0"/>
          </a:p>
        </p:txBody>
      </p:sp>
      <p:sp>
        <p:nvSpPr>
          <p:cNvPr id="4" name="Объект 3"/>
          <p:cNvSpPr>
            <a:spLocks noGrp="1"/>
          </p:cNvSpPr>
          <p:nvPr>
            <p:ph sz="quarter" idx="14"/>
          </p:nvPr>
        </p:nvSpPr>
        <p:spPr>
          <a:xfrm>
            <a:off x="6300192" y="2313431"/>
            <a:ext cx="2376264" cy="3493008"/>
          </a:xfrm>
        </p:spPr>
        <p:txBody>
          <a:bodyPr>
            <a:normAutofit/>
          </a:bodyPr>
          <a:lstStyle/>
          <a:p>
            <a:pPr marL="68580" indent="0">
              <a:buNone/>
            </a:pPr>
            <a:endParaRPr lang="ru-RU" sz="2000" b="1" dirty="0" smtClean="0"/>
          </a:p>
          <a:p>
            <a:pPr marL="68580" indent="0">
              <a:buNone/>
            </a:pPr>
            <a:r>
              <a:rPr lang="ru-RU" sz="2000" b="1" dirty="0" smtClean="0"/>
              <a:t>специальное       олимпийское</a:t>
            </a:r>
            <a:endParaRPr lang="ru-RU" sz="2000" b="1" dirty="0"/>
          </a:p>
        </p:txBody>
      </p:sp>
      <p:cxnSp>
        <p:nvCxnSpPr>
          <p:cNvPr id="6" name="Прямая со стрелкой 5"/>
          <p:cNvCxnSpPr/>
          <p:nvPr/>
        </p:nvCxnSpPr>
        <p:spPr>
          <a:xfrm flipH="1">
            <a:off x="2267744" y="2348880"/>
            <a:ext cx="936104" cy="288032"/>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572000" y="2348880"/>
            <a:ext cx="0" cy="432048"/>
          </a:xfrm>
          <a:prstGeom prst="straightConnector1">
            <a:avLst/>
          </a:prstGeom>
          <a:ln w="762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724128" y="2348880"/>
            <a:ext cx="1080120" cy="288032"/>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59" y="3501007"/>
            <a:ext cx="2701989" cy="2160239"/>
          </a:xfrm>
          <a:prstGeom prst="rect">
            <a:avLst/>
          </a:prstGeom>
          <a:ln>
            <a:noFill/>
          </a:ln>
          <a:effectLst>
            <a:softEdge rad="112500"/>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021" y="3478732"/>
            <a:ext cx="2700300" cy="2498156"/>
          </a:xfrm>
          <a:prstGeom prst="rect">
            <a:avLst/>
          </a:prstGeom>
          <a:ln>
            <a:noFill/>
          </a:ln>
          <a:effectLst>
            <a:softEdge rad="112500"/>
          </a:effectLst>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3461545"/>
            <a:ext cx="2895600" cy="2486025"/>
          </a:xfrm>
          <a:prstGeom prst="rect">
            <a:avLst/>
          </a:prstGeom>
          <a:ln>
            <a:noFill/>
          </a:ln>
          <a:effectLst>
            <a:softEdge rad="112500"/>
          </a:effectLst>
        </p:spPr>
      </p:pic>
    </p:spTree>
    <p:extLst>
      <p:ext uri="{BB962C8B-B14F-4D97-AF65-F5344CB8AC3E}">
        <p14:creationId xmlns:p14="http://schemas.microsoft.com/office/powerpoint/2010/main" val="21693651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7600690" cy="1143000"/>
          </a:xfrm>
        </p:spPr>
        <p:txBody>
          <a:bodyPr>
            <a:normAutofit fontScale="90000"/>
          </a:bodyPr>
          <a:lstStyle/>
          <a:p>
            <a:pPr algn="ctr"/>
            <a:r>
              <a:rPr lang="ru-RU" sz="3100" dirty="0">
                <a:solidFill>
                  <a:schemeClr val="tx1"/>
                </a:solidFill>
                <a:latin typeface="Times New Roman" pitchFamily="18" charset="0"/>
                <a:cs typeface="Times New Roman" pitchFamily="18" charset="0"/>
              </a:rPr>
              <a:t>3. Правовое регулирование спорта инвалидов.</a:t>
            </a:r>
            <a:r>
              <a:rPr lang="ru-RU" dirty="0"/>
              <a:t/>
            </a:r>
            <a:br>
              <a:rPr lang="ru-RU" dirty="0"/>
            </a:br>
            <a:endParaRPr lang="ru-RU" dirty="0"/>
          </a:p>
        </p:txBody>
      </p:sp>
      <p:sp>
        <p:nvSpPr>
          <p:cNvPr id="3" name="Объект 2"/>
          <p:cNvSpPr>
            <a:spLocks noGrp="1"/>
          </p:cNvSpPr>
          <p:nvPr>
            <p:ph idx="1"/>
          </p:nvPr>
        </p:nvSpPr>
        <p:spPr>
          <a:xfrm>
            <a:off x="539552" y="1556792"/>
            <a:ext cx="8136904" cy="4896544"/>
          </a:xfrm>
        </p:spPr>
        <p:txBody>
          <a:bodyPr>
            <a:normAutofit/>
          </a:bodyPr>
          <a:lstStyle/>
          <a:p>
            <a:pPr marL="68580" indent="0" algn="ctr">
              <a:buNone/>
            </a:pPr>
            <a:r>
              <a:rPr lang="ru-RU" dirty="0">
                <a:solidFill>
                  <a:srgbClr val="7030A0"/>
                </a:solidFill>
                <a:latin typeface="Times New Roman" pitchFamily="18" charset="0"/>
                <a:cs typeface="Times New Roman" pitchFamily="18" charset="0"/>
              </a:rPr>
              <a:t>В настоящее время в качестве классификационных критериев выделения направлений адаптивного спорта выступают:</a:t>
            </a:r>
          </a:p>
          <a:p>
            <a:pPr marL="68580" indent="0">
              <a:buNone/>
            </a:pPr>
            <a:r>
              <a:rPr lang="ru-RU" dirty="0">
                <a:solidFill>
                  <a:srgbClr val="002060"/>
                </a:solidFill>
                <a:latin typeface="Times New Roman" pitchFamily="18" charset="0"/>
                <a:cs typeface="Times New Roman" pitchFamily="18" charset="0"/>
              </a:rPr>
              <a:t>1</a:t>
            </a:r>
            <a:r>
              <a:rPr lang="ru-RU"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назологические</a:t>
            </a:r>
            <a:r>
              <a:rPr lang="ru-RU" i="1" dirty="0" smtClean="0">
                <a:solidFill>
                  <a:srgbClr val="002060"/>
                </a:solidFill>
                <a:latin typeface="Times New Roman" pitchFamily="18" charset="0"/>
                <a:cs typeface="Times New Roman" pitchFamily="18" charset="0"/>
              </a:rPr>
              <a:t> </a:t>
            </a:r>
            <a:r>
              <a:rPr lang="ru-RU" i="1" dirty="0">
                <a:solidFill>
                  <a:srgbClr val="002060"/>
                </a:solidFill>
                <a:latin typeface="Times New Roman" pitchFamily="18" charset="0"/>
                <a:cs typeface="Times New Roman" pitchFamily="18" charset="0"/>
              </a:rPr>
              <a:t>группы </a:t>
            </a:r>
            <a:r>
              <a:rPr lang="ru-RU" dirty="0">
                <a:latin typeface="Times New Roman" pitchFamily="18" charset="0"/>
                <a:cs typeface="Times New Roman" pitchFamily="18" charset="0"/>
              </a:rPr>
              <a:t>(виды заболеваний, инвалидности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68580" indent="0">
              <a:buNone/>
            </a:pPr>
            <a:r>
              <a:rPr lang="ru-RU" dirty="0">
                <a:solidFill>
                  <a:srgbClr val="002060"/>
                </a:solidFill>
                <a:latin typeface="Times New Roman" pitchFamily="18" charset="0"/>
                <a:cs typeface="Times New Roman" pitchFamily="18" charset="0"/>
              </a:rPr>
              <a:t>2</a:t>
            </a:r>
            <a:r>
              <a:rPr lang="ru-RU" dirty="0" smtClean="0">
                <a:solidFill>
                  <a:srgbClr val="002060"/>
                </a:solidFill>
                <a:latin typeface="Times New Roman" pitchFamily="18" charset="0"/>
                <a:cs typeface="Times New Roman" pitchFamily="18" charset="0"/>
              </a:rPr>
              <a:t>) </a:t>
            </a:r>
            <a:r>
              <a:rPr lang="ru-RU" i="1" dirty="0" smtClean="0">
                <a:solidFill>
                  <a:srgbClr val="002060"/>
                </a:solidFill>
                <a:latin typeface="Times New Roman" pitchFamily="18" charset="0"/>
                <a:cs typeface="Times New Roman" pitchFamily="18" charset="0"/>
              </a:rPr>
              <a:t>среди </a:t>
            </a:r>
            <a:r>
              <a:rPr lang="ru-RU" i="1" dirty="0">
                <a:solidFill>
                  <a:srgbClr val="002060"/>
                </a:solidFill>
                <a:latin typeface="Times New Roman" pitchFamily="18" charset="0"/>
                <a:cs typeface="Times New Roman" pitchFamily="18" charset="0"/>
              </a:rPr>
              <a:t>лиц, перенесших </a:t>
            </a:r>
            <a:r>
              <a:rPr lang="ru-RU" i="1" dirty="0" smtClean="0">
                <a:solidFill>
                  <a:srgbClr val="002060"/>
                </a:solidFill>
                <a:latin typeface="Times New Roman" pitchFamily="18" charset="0"/>
                <a:cs typeface="Times New Roman" pitchFamily="18" charset="0"/>
              </a:rPr>
              <a:t>трансплантацию</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pPr marL="68580" indent="0">
              <a:buNone/>
            </a:pPr>
            <a:r>
              <a:rPr lang="ru-RU" dirty="0" smtClean="0">
                <a:solidFill>
                  <a:srgbClr val="002060"/>
                </a:solidFill>
                <a:latin typeface="Times New Roman" pitchFamily="18" charset="0"/>
                <a:cs typeface="Times New Roman" pitchFamily="18" charset="0"/>
              </a:rPr>
              <a:t>3) </a:t>
            </a:r>
            <a:r>
              <a:rPr lang="ru-RU" i="1" dirty="0" smtClean="0">
                <a:solidFill>
                  <a:srgbClr val="002060"/>
                </a:solidFill>
                <a:latin typeface="Times New Roman" pitchFamily="18" charset="0"/>
                <a:cs typeface="Times New Roman" pitchFamily="18" charset="0"/>
              </a:rPr>
              <a:t>среди </a:t>
            </a:r>
            <a:r>
              <a:rPr lang="ru-RU" i="1" dirty="0">
                <a:solidFill>
                  <a:srgbClr val="002060"/>
                </a:solidFill>
                <a:latin typeface="Times New Roman" pitchFamily="18" charset="0"/>
                <a:cs typeface="Times New Roman" pitchFamily="18" charset="0"/>
              </a:rPr>
              <a:t>лиц, перенесших инфаркт </a:t>
            </a:r>
            <a:r>
              <a:rPr lang="ru-RU" i="1" dirty="0" smtClean="0">
                <a:solidFill>
                  <a:srgbClr val="002060"/>
                </a:solidFill>
                <a:latin typeface="Times New Roman" pitchFamily="18" charset="0"/>
                <a:cs typeface="Times New Roman" pitchFamily="18" charset="0"/>
              </a:rPr>
              <a:t>миокарда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78" y="4365104"/>
            <a:ext cx="1713482" cy="227585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448355"/>
            <a:ext cx="2792964" cy="1860812"/>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710" y="4448355"/>
            <a:ext cx="3105460" cy="1902641"/>
          </a:xfrm>
          <a:prstGeom prst="rect">
            <a:avLst/>
          </a:prstGeom>
          <a:ln>
            <a:noFill/>
          </a:ln>
          <a:effectLst>
            <a:softEdge rad="112500"/>
          </a:effectLst>
        </p:spPr>
      </p:pic>
    </p:spTree>
    <p:extLst>
      <p:ext uri="{BB962C8B-B14F-4D97-AF65-F5344CB8AC3E}">
        <p14:creationId xmlns:p14="http://schemas.microsoft.com/office/powerpoint/2010/main" val="34040987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940"/>
            <a:ext cx="8208912" cy="1143000"/>
          </a:xfrm>
        </p:spPr>
        <p:txBody>
          <a:bodyPr>
            <a:no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395536" y="1196752"/>
            <a:ext cx="8352928" cy="4248472"/>
          </a:xfrm>
        </p:spPr>
        <p:txBody>
          <a:bodyPr/>
          <a:lstStyle/>
          <a:p>
            <a:pPr marL="68580" indent="0" algn="ctr">
              <a:buNone/>
            </a:pPr>
            <a:r>
              <a:rPr lang="ru-RU" sz="3200" b="1" dirty="0" err="1">
                <a:solidFill>
                  <a:srgbClr val="7030A0"/>
                </a:solidFill>
                <a:latin typeface="Times New Roman" pitchFamily="18" charset="0"/>
                <a:cs typeface="Times New Roman" pitchFamily="18" charset="0"/>
              </a:rPr>
              <a:t>Паралимпийский</a:t>
            </a:r>
            <a:r>
              <a:rPr lang="ru-RU" sz="3200" b="1" dirty="0">
                <a:solidFill>
                  <a:srgbClr val="7030A0"/>
                </a:solidFill>
                <a:latin typeface="Times New Roman" pitchFamily="18" charset="0"/>
                <a:cs typeface="Times New Roman" pitchFamily="18" charset="0"/>
              </a:rPr>
              <a:t> спорт: </a:t>
            </a:r>
            <a:r>
              <a:rPr lang="ru-RU" sz="3200" dirty="0">
                <a:solidFill>
                  <a:srgbClr val="00B050"/>
                </a:solidFill>
                <a:latin typeface="Times New Roman" pitchFamily="18" charset="0"/>
                <a:cs typeface="Times New Roman" pitchFamily="18" charset="0"/>
              </a:rPr>
              <a:t>для лиц с нарушением зрения, для лиц с нарушением опорно-двигательного аппарата (с церебральным параличом, ампутацией конечностей), для лиц с нарушением интеллекта.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005064"/>
            <a:ext cx="2760307" cy="180020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347" y="4509120"/>
            <a:ext cx="2788920" cy="1856232"/>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268" y="3783888"/>
            <a:ext cx="2713256" cy="2021376"/>
          </a:xfrm>
          <a:prstGeom prst="rect">
            <a:avLst/>
          </a:prstGeom>
          <a:ln>
            <a:noFill/>
          </a:ln>
          <a:effectLst>
            <a:softEdge rad="112500"/>
          </a:effectLst>
        </p:spPr>
      </p:pic>
    </p:spTree>
    <p:extLst>
      <p:ext uri="{BB962C8B-B14F-4D97-AF65-F5344CB8AC3E}">
        <p14:creationId xmlns:p14="http://schemas.microsoft.com/office/powerpoint/2010/main" val="4117200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80920" cy="1143000"/>
          </a:xfrm>
        </p:spPr>
        <p:txBody>
          <a:bodyPr>
            <a:norm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196752"/>
            <a:ext cx="7920880" cy="4635877"/>
          </a:xfrm>
        </p:spPr>
        <p:txBody>
          <a:bodyPr/>
          <a:lstStyle/>
          <a:p>
            <a:pPr marL="68580" indent="0" algn="ctr">
              <a:buNone/>
            </a:pPr>
            <a:r>
              <a:rPr lang="ru-RU" sz="2800" b="1" dirty="0" err="1">
                <a:solidFill>
                  <a:srgbClr val="7030A0"/>
                </a:solidFill>
                <a:latin typeface="Times New Roman" pitchFamily="18" charset="0"/>
                <a:cs typeface="Times New Roman" pitchFamily="18" charset="0"/>
              </a:rPr>
              <a:t>Девлимпийский</a:t>
            </a:r>
            <a:r>
              <a:rPr lang="ru-RU" sz="2800" b="1" dirty="0">
                <a:solidFill>
                  <a:srgbClr val="7030A0"/>
                </a:solidFill>
                <a:latin typeface="Times New Roman" pitchFamily="18" charset="0"/>
                <a:cs typeface="Times New Roman" pitchFamily="18" charset="0"/>
              </a:rPr>
              <a:t> спорт: </a:t>
            </a:r>
            <a:r>
              <a:rPr lang="ru-RU" sz="2800" dirty="0">
                <a:solidFill>
                  <a:srgbClr val="00B050"/>
                </a:solidFill>
                <a:latin typeface="Times New Roman" pitchFamily="18" charset="0"/>
                <a:cs typeface="Times New Roman" pitchFamily="18" charset="0"/>
              </a:rPr>
              <a:t>для лиц с нарушением слуха. Программа соревнований для таких спортсменов имеет только одну особенность – действия арбитров должны быть видимы.</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068960"/>
            <a:ext cx="3886413" cy="324036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007" y="3068960"/>
            <a:ext cx="4055961" cy="3168352"/>
          </a:xfrm>
          <a:prstGeom prst="rect">
            <a:avLst/>
          </a:prstGeom>
          <a:ln>
            <a:noFill/>
          </a:ln>
          <a:effectLst>
            <a:softEdge rad="112500"/>
          </a:effectLst>
        </p:spPr>
      </p:pic>
    </p:spTree>
    <p:extLst>
      <p:ext uri="{BB962C8B-B14F-4D97-AF65-F5344CB8AC3E}">
        <p14:creationId xmlns:p14="http://schemas.microsoft.com/office/powerpoint/2010/main" val="19416046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1143000"/>
          </a:xfrm>
        </p:spPr>
        <p:txBody>
          <a:bodyPr>
            <a:no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539552" y="1412776"/>
            <a:ext cx="8208912" cy="5040560"/>
          </a:xfrm>
        </p:spPr>
        <p:txBody>
          <a:bodyPr>
            <a:normAutofit/>
          </a:bodyPr>
          <a:lstStyle/>
          <a:p>
            <a:pPr marL="68580" indent="0">
              <a:buNone/>
            </a:pPr>
            <a:r>
              <a:rPr lang="ru-RU" dirty="0">
                <a:solidFill>
                  <a:srgbClr val="0070C0"/>
                </a:solidFill>
                <a:latin typeface="Times New Roman" pitchFamily="18" charset="0"/>
                <a:cs typeface="Times New Roman" pitchFamily="18" charset="0"/>
              </a:rPr>
              <a:t>В </a:t>
            </a:r>
            <a:r>
              <a:rPr lang="ru-RU" dirty="0" smtClean="0">
                <a:solidFill>
                  <a:srgbClr val="0070C0"/>
                </a:solidFill>
                <a:latin typeface="Times New Roman" pitchFamily="18" charset="0"/>
                <a:cs typeface="Times New Roman" pitchFamily="18" charset="0"/>
              </a:rPr>
              <a:t>РБ </a:t>
            </a:r>
            <a:r>
              <a:rPr lang="ru-RU" dirty="0">
                <a:solidFill>
                  <a:srgbClr val="0070C0"/>
                </a:solidFill>
                <a:latin typeface="Times New Roman" pitchFamily="18" charset="0"/>
                <a:cs typeface="Times New Roman" pitchFamily="18" charset="0"/>
              </a:rPr>
              <a:t>создана система национальных организаций, которые осуществляют управление адаптивным спортом:</a:t>
            </a:r>
          </a:p>
          <a:p>
            <a:r>
              <a:rPr lang="ru-RU" dirty="0" err="1" smtClean="0">
                <a:latin typeface="Times New Roman" pitchFamily="18" charset="0"/>
                <a:cs typeface="Times New Roman" pitchFamily="18" charset="0"/>
              </a:rPr>
              <a:t>паралимпийский</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комитет </a:t>
            </a:r>
            <a:r>
              <a:rPr lang="ru-RU" dirty="0" smtClean="0">
                <a:latin typeface="Times New Roman" pitchFamily="18" charset="0"/>
                <a:cs typeface="Times New Roman" pitchFamily="18" charset="0"/>
              </a:rPr>
              <a:t>РБ; </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федерация </a:t>
            </a:r>
            <a:r>
              <a:rPr lang="ru-RU" dirty="0">
                <a:latin typeface="Times New Roman" pitchFamily="18" charset="0"/>
                <a:cs typeface="Times New Roman" pitchFamily="18" charset="0"/>
              </a:rPr>
              <a:t>ФКС белорусского товарищества инвалидов по </a:t>
            </a:r>
            <a:r>
              <a:rPr lang="ru-RU" dirty="0" smtClean="0">
                <a:latin typeface="Times New Roman" pitchFamily="18" charset="0"/>
                <a:cs typeface="Times New Roman" pitchFamily="18" charset="0"/>
              </a:rPr>
              <a:t>зрению;</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белорусская </a:t>
            </a:r>
            <a:r>
              <a:rPr lang="ru-RU" dirty="0">
                <a:latin typeface="Times New Roman" pitchFamily="18" charset="0"/>
                <a:cs typeface="Times New Roman" pitchFamily="18" charset="0"/>
              </a:rPr>
              <a:t>федерация ФКС инвалидов по видам спорта среди инвалидов с нарушением опорно-двигательного </a:t>
            </a:r>
            <a:r>
              <a:rPr lang="ru-RU" dirty="0" smtClean="0">
                <a:latin typeface="Times New Roman" pitchFamily="18" charset="0"/>
                <a:cs typeface="Times New Roman" pitchFamily="18" charset="0"/>
              </a:rPr>
              <a:t>аппарата;</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белорусская </a:t>
            </a:r>
            <a:r>
              <a:rPr lang="ru-RU" dirty="0">
                <a:latin typeface="Times New Roman" pitchFamily="18" charset="0"/>
                <a:cs typeface="Times New Roman" pitchFamily="18" charset="0"/>
              </a:rPr>
              <a:t>спортивная федерация </a:t>
            </a:r>
            <a:r>
              <a:rPr lang="ru-RU" dirty="0" smtClean="0">
                <a:latin typeface="Times New Roman" pitchFamily="18" charset="0"/>
                <a:cs typeface="Times New Roman" pitchFamily="18" charset="0"/>
              </a:rPr>
              <a:t>глухих;</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белорусский </a:t>
            </a:r>
            <a:r>
              <a:rPr lang="ru-RU" dirty="0">
                <a:latin typeface="Times New Roman" pitchFamily="18" charset="0"/>
                <a:cs typeface="Times New Roman" pitchFamily="18" charset="0"/>
              </a:rPr>
              <a:t>комитет «</a:t>
            </a:r>
            <a:r>
              <a:rPr lang="ru-RU" dirty="0" err="1">
                <a:latin typeface="Times New Roman" pitchFamily="18" charset="0"/>
                <a:cs typeface="Times New Roman" pitchFamily="18" charset="0"/>
              </a:rPr>
              <a:t>Спешал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олимпикс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4293096"/>
            <a:ext cx="2019672" cy="2235696"/>
          </a:xfrm>
          <a:prstGeom prst="rect">
            <a:avLst/>
          </a:prstGeom>
        </p:spPr>
      </p:pic>
    </p:spTree>
    <p:extLst>
      <p:ext uri="{BB962C8B-B14F-4D97-AF65-F5344CB8AC3E}">
        <p14:creationId xmlns:p14="http://schemas.microsoft.com/office/powerpoint/2010/main" val="29278442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24744"/>
            <a:ext cx="7024744" cy="1143000"/>
          </a:xfrm>
        </p:spPr>
        <p:txBody>
          <a:bodyPr>
            <a:normAutofit fontScale="90000"/>
          </a:bodyPr>
          <a:lstStyle/>
          <a:p>
            <a:pPr lvl="0"/>
            <a:r>
              <a:rPr lang="ru-RU" sz="3100" dirty="0" smtClean="0">
                <a:solidFill>
                  <a:schemeClr val="tx2">
                    <a:lumMod val="50000"/>
                  </a:schemeClr>
                </a:solidFill>
                <a:latin typeface="Times New Roman" pitchFamily="18" charset="0"/>
                <a:cs typeface="Times New Roman" pitchFamily="18" charset="0"/>
              </a:rPr>
              <a:t>1. Спортивное </a:t>
            </a:r>
            <a:r>
              <a:rPr lang="ru-RU" sz="3100" dirty="0">
                <a:solidFill>
                  <a:schemeClr val="tx2">
                    <a:lumMod val="50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67544" y="1772817"/>
            <a:ext cx="8208912" cy="3312367"/>
          </a:xfrm>
        </p:spPr>
        <p:txBody>
          <a:bodyPr>
            <a:normAutofit/>
          </a:bodyPr>
          <a:lstStyle/>
          <a:p>
            <a:pPr marL="68580" indent="0">
              <a:buNone/>
            </a:pPr>
            <a:r>
              <a:rPr lang="ru-RU" b="1" i="1" dirty="0">
                <a:solidFill>
                  <a:srgbClr val="FF0000"/>
                </a:solidFill>
                <a:latin typeface="Times New Roman" pitchFamily="18" charset="0"/>
                <a:cs typeface="Times New Roman" pitchFamily="18" charset="0"/>
              </a:rPr>
              <a:t>Спорт </a:t>
            </a:r>
            <a:r>
              <a:rPr lang="ru-RU" dirty="0">
                <a:solidFill>
                  <a:schemeClr val="accent3">
                    <a:lumMod val="75000"/>
                  </a:schemeClr>
                </a:solidFill>
                <a:latin typeface="Times New Roman" pitchFamily="18" charset="0"/>
                <a:cs typeface="Times New Roman" pitchFamily="18" charset="0"/>
              </a:rPr>
              <a:t>– многоаспектное, обладающее многими смыслами понятие, представляет собой часть области человеческой культуры, выступает как средство и метод физического воспитания, система подготовки и проведения соревнований, как средство улучшения здоровья, получения морального и материального удовлетворения, стремления к совершенству и славе.</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077072"/>
            <a:ext cx="2520280" cy="2520280"/>
          </a:xfrm>
          <a:prstGeom prst="rect">
            <a:avLst/>
          </a:prstGeom>
          <a:ln>
            <a:noFill/>
          </a:ln>
          <a:effectLst>
            <a:softEdge rad="112500"/>
          </a:effectLst>
        </p:spPr>
      </p:pic>
    </p:spTree>
    <p:extLst>
      <p:ext uri="{BB962C8B-B14F-4D97-AF65-F5344CB8AC3E}">
        <p14:creationId xmlns:p14="http://schemas.microsoft.com/office/powerpoint/2010/main" val="3653171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6792"/>
            <a:ext cx="8280920" cy="1143000"/>
          </a:xfrm>
        </p:spPr>
        <p:txBody>
          <a:bodyPr>
            <a:no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rgbClr val="0070C0"/>
                </a:solidFill>
                <a:latin typeface="Times New Roman" pitchFamily="18" charset="0"/>
                <a:cs typeface="Times New Roman" pitchFamily="18" charset="0"/>
              </a:rPr>
              <a:t>В </a:t>
            </a:r>
            <a:r>
              <a:rPr lang="ru-RU" sz="2800" dirty="0">
                <a:solidFill>
                  <a:srgbClr val="0070C0"/>
                </a:solidFill>
                <a:latin typeface="Times New Roman" pitchFamily="18" charset="0"/>
                <a:cs typeface="Times New Roman" pitchFamily="18" charset="0"/>
              </a:rPr>
              <a:t>зависимости от принятой модели соревновательной деятельности все направления подразделяются на 2 группы:</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sz="quarter" idx="13"/>
          </p:nvPr>
        </p:nvSpPr>
        <p:spPr>
          <a:xfrm>
            <a:off x="467544" y="2313432"/>
            <a:ext cx="3994728" cy="4211912"/>
          </a:xfrm>
        </p:spPr>
        <p:txBody>
          <a:bodyPr/>
          <a:lstStyle/>
          <a:p>
            <a:pPr marL="68580" indent="0">
              <a:buNone/>
            </a:pPr>
            <a:r>
              <a:rPr lang="ru-RU" dirty="0">
                <a:solidFill>
                  <a:srgbClr val="00B050"/>
                </a:solidFill>
                <a:latin typeface="Times New Roman" pitchFamily="18" charset="0"/>
                <a:cs typeface="Times New Roman" pitchFamily="18" charset="0"/>
              </a:rPr>
              <a:t>1)направления, использующие традиционную модель соревновательной деятельности спортсменов </a:t>
            </a:r>
            <a:r>
              <a:rPr lang="ru-RU" dirty="0" smtClean="0">
                <a:solidFill>
                  <a:srgbClr val="00B050"/>
                </a:solidFill>
                <a:latin typeface="Times New Roman" pitchFamily="18" charset="0"/>
                <a:cs typeface="Times New Roman" pitchFamily="18" charset="0"/>
              </a:rPr>
              <a:t>олимпийцев. </a:t>
            </a:r>
            <a:endParaRPr lang="ru-RU" dirty="0">
              <a:solidFill>
                <a:srgbClr val="00B050"/>
              </a:solidFill>
              <a:latin typeface="Times New Roman" pitchFamily="18" charset="0"/>
              <a:cs typeface="Times New Roman" pitchFamily="18" charset="0"/>
            </a:endParaRPr>
          </a:p>
          <a:p>
            <a:endParaRPr lang="ru-RU" dirty="0"/>
          </a:p>
        </p:txBody>
      </p:sp>
      <p:sp>
        <p:nvSpPr>
          <p:cNvPr id="4" name="Объект 3"/>
          <p:cNvSpPr>
            <a:spLocks noGrp="1"/>
          </p:cNvSpPr>
          <p:nvPr>
            <p:ph sz="quarter" idx="14"/>
          </p:nvPr>
        </p:nvSpPr>
        <p:spPr>
          <a:xfrm>
            <a:off x="4645152" y="2313430"/>
            <a:ext cx="4031304" cy="4211913"/>
          </a:xfrm>
        </p:spPr>
        <p:txBody>
          <a:bodyPr/>
          <a:lstStyle/>
          <a:p>
            <a:pPr marL="68580" indent="0">
              <a:buNone/>
            </a:pPr>
            <a:r>
              <a:rPr lang="ru-RU" dirty="0">
                <a:solidFill>
                  <a:srgbClr val="FFC000"/>
                </a:solidFill>
                <a:latin typeface="Times New Roman" pitchFamily="18" charset="0"/>
                <a:cs typeface="Times New Roman" pitchFamily="18" charset="0"/>
              </a:rPr>
              <a:t>2)направления, использующие нетрадиционную модель соревновательной деятельности спортсменов </a:t>
            </a:r>
            <a:r>
              <a:rPr lang="ru-RU" dirty="0" smtClean="0">
                <a:solidFill>
                  <a:srgbClr val="FFC000"/>
                </a:solidFill>
                <a:latin typeface="Times New Roman" pitchFamily="18" charset="0"/>
                <a:cs typeface="Times New Roman" pitchFamily="18" charset="0"/>
              </a:rPr>
              <a:t>олимпийцев. </a:t>
            </a:r>
            <a:endParaRPr lang="ru-RU" dirty="0">
              <a:solidFill>
                <a:srgbClr val="FFC000"/>
              </a:solidFill>
              <a:latin typeface="Times New Roman" pitchFamily="18" charset="0"/>
              <a:cs typeface="Times New Roman" pitchFamily="18" charset="0"/>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599178"/>
            <a:ext cx="3240360" cy="186752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556557"/>
            <a:ext cx="3240360" cy="1910149"/>
          </a:xfrm>
          <a:prstGeom prst="rect">
            <a:avLst/>
          </a:prstGeom>
          <a:ln>
            <a:noFill/>
          </a:ln>
          <a:effectLst>
            <a:softEdge rad="112500"/>
          </a:effectLst>
        </p:spPr>
      </p:pic>
    </p:spTree>
    <p:extLst>
      <p:ext uri="{BB962C8B-B14F-4D97-AF65-F5344CB8AC3E}">
        <p14:creationId xmlns:p14="http://schemas.microsoft.com/office/powerpoint/2010/main" val="197395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80920" cy="1143000"/>
          </a:xfrm>
        </p:spPr>
        <p:txBody>
          <a:bodyPr>
            <a:normAutofit/>
          </a:bodyPr>
          <a:lstStyle/>
          <a:p>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196752"/>
            <a:ext cx="8208912" cy="5256584"/>
          </a:xfrm>
        </p:spPr>
        <p:txBody>
          <a:bodyPr>
            <a:normAutofit/>
          </a:bodyPr>
          <a:lstStyle/>
          <a:p>
            <a:pPr marL="68580" indent="0" algn="ctr">
              <a:buNone/>
            </a:pPr>
            <a:r>
              <a:rPr lang="ru-RU" b="1" dirty="0">
                <a:solidFill>
                  <a:srgbClr val="FF0000"/>
                </a:solidFill>
              </a:rPr>
              <a:t>Отличительные черты традиционной модели:</a:t>
            </a:r>
          </a:p>
          <a:p>
            <a:pPr marL="68580" indent="0">
              <a:buNone/>
            </a:pPr>
            <a:r>
              <a:rPr lang="ru-RU" dirty="0">
                <a:solidFill>
                  <a:schemeClr val="bg2">
                    <a:lumMod val="50000"/>
                  </a:schemeClr>
                </a:solidFill>
                <a:latin typeface="Times New Roman" pitchFamily="18" charset="0"/>
                <a:cs typeface="Times New Roman" pitchFamily="18" charset="0"/>
              </a:rPr>
              <a:t>1)определение победителя и </a:t>
            </a:r>
            <a:r>
              <a:rPr lang="ru-RU" dirty="0" smtClean="0">
                <a:solidFill>
                  <a:schemeClr val="bg2">
                    <a:lumMod val="50000"/>
                  </a:schemeClr>
                </a:solidFill>
                <a:latin typeface="Times New Roman" pitchFamily="18" charset="0"/>
                <a:cs typeface="Times New Roman" pitchFamily="18" charset="0"/>
              </a:rPr>
              <a:t>призера; </a:t>
            </a:r>
            <a:endParaRPr lang="ru-RU" dirty="0">
              <a:solidFill>
                <a:schemeClr val="bg2">
                  <a:lumMod val="50000"/>
                </a:schemeClr>
              </a:solidFill>
              <a:latin typeface="Times New Roman" pitchFamily="18" charset="0"/>
              <a:cs typeface="Times New Roman" pitchFamily="18" charset="0"/>
            </a:endParaRPr>
          </a:p>
          <a:p>
            <a:pPr marL="68580" indent="0">
              <a:buNone/>
            </a:pPr>
            <a:r>
              <a:rPr lang="ru-RU" dirty="0">
                <a:solidFill>
                  <a:srgbClr val="FFC000"/>
                </a:solidFill>
                <a:latin typeface="Times New Roman" pitchFamily="18" charset="0"/>
                <a:cs typeface="Times New Roman" pitchFamily="18" charset="0"/>
              </a:rPr>
              <a:t>2)регистрация </a:t>
            </a:r>
            <a:r>
              <a:rPr lang="ru-RU" dirty="0" smtClean="0">
                <a:solidFill>
                  <a:srgbClr val="FFC000"/>
                </a:solidFill>
                <a:latin typeface="Times New Roman" pitchFamily="18" charset="0"/>
                <a:cs typeface="Times New Roman" pitchFamily="18" charset="0"/>
              </a:rPr>
              <a:t>рекордов;</a:t>
            </a:r>
            <a:endParaRPr lang="ru-RU" dirty="0">
              <a:solidFill>
                <a:srgbClr val="FFC000"/>
              </a:solidFill>
              <a:latin typeface="Times New Roman" pitchFamily="18" charset="0"/>
              <a:cs typeface="Times New Roman" pitchFamily="18" charset="0"/>
            </a:endParaRPr>
          </a:p>
          <a:p>
            <a:pPr marL="68580" indent="0">
              <a:buNone/>
            </a:pPr>
            <a:r>
              <a:rPr lang="ru-RU" dirty="0">
                <a:solidFill>
                  <a:srgbClr val="7030A0"/>
                </a:solidFill>
                <a:latin typeface="Times New Roman" pitchFamily="18" charset="0"/>
                <a:cs typeface="Times New Roman" pitchFamily="18" charset="0"/>
              </a:rPr>
              <a:t>3)ранжирование (распределение участников на основе показанных результатов от лучшего к худшему</a:t>
            </a:r>
            <a:r>
              <a:rPr lang="ru-RU" dirty="0" smtClean="0">
                <a:solidFill>
                  <a:srgbClr val="7030A0"/>
                </a:solidFill>
                <a:latin typeface="Times New Roman" pitchFamily="18" charset="0"/>
                <a:cs typeface="Times New Roman" pitchFamily="18" charset="0"/>
              </a:rPr>
              <a:t>);</a:t>
            </a:r>
            <a:endParaRPr lang="ru-RU" dirty="0">
              <a:solidFill>
                <a:srgbClr val="7030A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34012"/>
            <a:ext cx="3456384" cy="230425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005064"/>
            <a:ext cx="3856324" cy="2472868"/>
          </a:xfrm>
          <a:prstGeom prst="rect">
            <a:avLst/>
          </a:prstGeom>
          <a:ln>
            <a:noFill/>
          </a:ln>
          <a:effectLst>
            <a:softEdge rad="112500"/>
          </a:effectLst>
        </p:spPr>
      </p:pic>
    </p:spTree>
    <p:extLst>
      <p:ext uri="{BB962C8B-B14F-4D97-AF65-F5344CB8AC3E}">
        <p14:creationId xmlns:p14="http://schemas.microsoft.com/office/powerpoint/2010/main" val="26143191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80920" cy="1143000"/>
          </a:xfrm>
        </p:spPr>
        <p:txBody>
          <a:bodyPr>
            <a:normAutofit/>
          </a:bodyPr>
          <a:lstStyle/>
          <a:p>
            <a:pPr algn="ctr"/>
            <a:r>
              <a:rPr lang="ru-RU" sz="3200" dirty="0">
                <a:solidFill>
                  <a:schemeClr val="tx1"/>
                </a:solidFill>
                <a:latin typeface="Times New Roman" pitchFamily="18" charset="0"/>
                <a:cs typeface="Times New Roman" pitchFamily="18" charset="0"/>
              </a:rPr>
              <a:t>3. Правовое регулирование спорта инвалидов.</a:t>
            </a:r>
            <a:endParaRPr lang="ru-RU" sz="3200" dirty="0"/>
          </a:p>
        </p:txBody>
      </p:sp>
      <p:sp>
        <p:nvSpPr>
          <p:cNvPr id="3" name="Объект 2"/>
          <p:cNvSpPr>
            <a:spLocks noGrp="1"/>
          </p:cNvSpPr>
          <p:nvPr>
            <p:ph idx="1"/>
          </p:nvPr>
        </p:nvSpPr>
        <p:spPr>
          <a:xfrm>
            <a:off x="467544" y="1412776"/>
            <a:ext cx="8208912" cy="5040560"/>
          </a:xfrm>
        </p:spPr>
        <p:txBody>
          <a:bodyPr/>
          <a:lstStyle/>
          <a:p>
            <a:pPr marL="68580" indent="0">
              <a:buNone/>
            </a:pPr>
            <a:r>
              <a:rPr lang="ru-RU" dirty="0">
                <a:solidFill>
                  <a:srgbClr val="0070C0"/>
                </a:solidFill>
                <a:latin typeface="Times New Roman" pitchFamily="18" charset="0"/>
                <a:cs typeface="Times New Roman" pitchFamily="18" charset="0"/>
              </a:rPr>
              <a:t>4)получение спортсменами призерами крупных международных соревнований солидных финансовых выплат от организаторов соревнований, стипендий от государства, которое они возглавляют, вознаграждения от спонсоров за участие в рекламных акциях;</a:t>
            </a:r>
          </a:p>
          <a:p>
            <a:pPr marL="68580" indent="0">
              <a:buNone/>
            </a:pPr>
            <a:r>
              <a:rPr lang="ru-RU" dirty="0">
                <a:solidFill>
                  <a:schemeClr val="accent6">
                    <a:lumMod val="75000"/>
                  </a:schemeClr>
                </a:solidFill>
                <a:latin typeface="Times New Roman" pitchFamily="18" charset="0"/>
                <a:cs typeface="Times New Roman" pitchFamily="18" charset="0"/>
              </a:rPr>
              <a:t>5)присвоение спортивных разрядов и званий;</a:t>
            </a:r>
          </a:p>
          <a:p>
            <a:pPr marL="68580" indent="0">
              <a:buNone/>
            </a:pPr>
            <a:r>
              <a:rPr lang="ru-RU" dirty="0">
                <a:solidFill>
                  <a:schemeClr val="tx1"/>
                </a:solidFill>
                <a:latin typeface="Times New Roman" pitchFamily="18" charset="0"/>
                <a:cs typeface="Times New Roman" pitchFamily="18" charset="0"/>
              </a:rPr>
              <a:t>6)осуществление спортивной деятельности на основе.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273872"/>
            <a:ext cx="3400878" cy="22546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272" y="4195489"/>
            <a:ext cx="1775008" cy="2662511"/>
          </a:xfrm>
          <a:prstGeom prst="rect">
            <a:avLst/>
          </a:prstGeom>
          <a:ln>
            <a:noFill/>
          </a:ln>
          <a:effectLst>
            <a:softEdge rad="112500"/>
          </a:effectLst>
        </p:spPr>
      </p:pic>
    </p:spTree>
    <p:extLst>
      <p:ext uri="{BB962C8B-B14F-4D97-AF65-F5344CB8AC3E}">
        <p14:creationId xmlns:p14="http://schemas.microsoft.com/office/powerpoint/2010/main" val="237409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0349"/>
            <a:ext cx="8136904" cy="1143000"/>
          </a:xfrm>
        </p:spPr>
        <p:txBody>
          <a:bodyPr>
            <a:norm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124744"/>
            <a:ext cx="8208912" cy="4104456"/>
          </a:xfrm>
        </p:spPr>
        <p:txBody>
          <a:bodyPr>
            <a:normAutofit fontScale="62500" lnSpcReduction="20000"/>
          </a:bodyPr>
          <a:lstStyle/>
          <a:p>
            <a:pPr marL="68580" indent="0" algn="ctr">
              <a:buNone/>
            </a:pPr>
            <a:r>
              <a:rPr lang="ru-RU" sz="3200" b="1" dirty="0" smtClean="0">
                <a:solidFill>
                  <a:srgbClr val="FF0000"/>
                </a:solidFill>
                <a:latin typeface="Times New Roman" pitchFamily="18" charset="0"/>
                <a:cs typeface="Times New Roman" pitchFamily="18" charset="0"/>
              </a:rPr>
              <a:t>Отличительные черты нетрадиционной модели:</a:t>
            </a:r>
          </a:p>
          <a:p>
            <a:pPr marL="68580" indent="0">
              <a:buNone/>
            </a:pPr>
            <a:r>
              <a:rPr lang="ru-RU" sz="3500" dirty="0" smtClean="0">
                <a:solidFill>
                  <a:srgbClr val="00B050"/>
                </a:solidFill>
                <a:latin typeface="Times New Roman" pitchFamily="18" charset="0"/>
                <a:cs typeface="Times New Roman" pitchFamily="18" charset="0"/>
              </a:rPr>
              <a:t>1)разделение участников соревнований по результатам предварительных испытаний на дивизионы, т.е. центральное звено системы организации соревнований; </a:t>
            </a:r>
          </a:p>
          <a:p>
            <a:pPr marL="68580" indent="0">
              <a:buNone/>
            </a:pPr>
            <a:r>
              <a:rPr lang="ru-RU" sz="3500" dirty="0" smtClean="0">
                <a:solidFill>
                  <a:srgbClr val="00B0F0"/>
                </a:solidFill>
                <a:latin typeface="Times New Roman" pitchFamily="18" charset="0"/>
                <a:cs typeface="Times New Roman" pitchFamily="18" charset="0"/>
              </a:rPr>
              <a:t>2)осуществление ранжирования только внутри дивизиона, но с исключением негативной оценки участников. В соревнованиях официальных спортсменов не может быть проигравших, каждый спортсмен обязательно получает награду, победители – медами, остальные – наградные ленты. Стоимость медалей и наградных лент должна быть одинаковой</a:t>
            </a:r>
            <a:r>
              <a:rPr lang="ru-RU" sz="3500" dirty="0" smtClean="0">
                <a:solidFill>
                  <a:srgbClr val="00B0F0"/>
                </a:solidFill>
                <a:latin typeface="Times New Roman" pitchFamily="18" charset="0"/>
                <a:cs typeface="Times New Roman" pitchFamily="18" charset="0"/>
              </a:rPr>
              <a:t>;</a:t>
            </a:r>
          </a:p>
          <a:p>
            <a:pPr marL="68580" indent="0">
              <a:buNone/>
            </a:pPr>
            <a:r>
              <a:rPr lang="ru-RU" sz="3500" dirty="0">
                <a:solidFill>
                  <a:srgbClr val="7030A0"/>
                </a:solidFill>
                <a:latin typeface="Times New Roman" pitchFamily="18" charset="0"/>
                <a:cs typeface="Times New Roman" pitchFamily="18" charset="0"/>
              </a:rPr>
              <a:t>3)отсутствие регистрации рекордов, главный рекорд – прогресс в собственных достижениях, а не абсолютный показатель результата;</a:t>
            </a:r>
          </a:p>
          <a:p>
            <a:pPr marL="68580" indent="0">
              <a:buNone/>
            </a:pPr>
            <a:endParaRPr lang="ru-RU" sz="3200" dirty="0" smtClean="0">
              <a:solidFill>
                <a:srgbClr val="00B0F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567808"/>
            <a:ext cx="3240360" cy="2276779"/>
          </a:xfrm>
          <a:prstGeom prst="rect">
            <a:avLst/>
          </a:prstGeom>
          <a:ln>
            <a:noFill/>
          </a:ln>
          <a:effectLst>
            <a:softEdge rad="112500"/>
          </a:effectLst>
        </p:spPr>
      </p:pic>
    </p:spTree>
    <p:extLst>
      <p:ext uri="{BB962C8B-B14F-4D97-AF65-F5344CB8AC3E}">
        <p14:creationId xmlns:p14="http://schemas.microsoft.com/office/powerpoint/2010/main" val="1469449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8208912" cy="1143000"/>
          </a:xfrm>
        </p:spPr>
        <p:txBody>
          <a:bodyPr>
            <a:normAutofit/>
          </a:bodyPr>
          <a:lstStyle/>
          <a:p>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467544" y="1484785"/>
            <a:ext cx="8208912" cy="2952327"/>
          </a:xfrm>
        </p:spPr>
        <p:txBody>
          <a:bodyPr>
            <a:normAutofit lnSpcReduction="10000"/>
          </a:bodyPr>
          <a:lstStyle/>
          <a:p>
            <a:pPr marL="68580" indent="0">
              <a:buNone/>
            </a:pPr>
            <a:r>
              <a:rPr lang="ru-RU" dirty="0" smtClean="0">
                <a:solidFill>
                  <a:srgbClr val="002060"/>
                </a:solidFill>
                <a:latin typeface="Times New Roman" pitchFamily="18" charset="0"/>
                <a:cs typeface="Times New Roman" pitchFamily="18" charset="0"/>
              </a:rPr>
              <a:t>4)запрет </a:t>
            </a:r>
            <a:r>
              <a:rPr lang="ru-RU" dirty="0">
                <a:solidFill>
                  <a:srgbClr val="002060"/>
                </a:solidFill>
                <a:latin typeface="Times New Roman" pitchFamily="18" charset="0"/>
                <a:cs typeface="Times New Roman" pitchFamily="18" charset="0"/>
              </a:rPr>
              <a:t>на использования материального вознаграждения специальных спортсменов;</a:t>
            </a:r>
          </a:p>
          <a:p>
            <a:pPr marL="68580" indent="0">
              <a:buNone/>
            </a:pPr>
            <a:r>
              <a:rPr lang="ru-RU" dirty="0">
                <a:solidFill>
                  <a:schemeClr val="accent3">
                    <a:lumMod val="50000"/>
                  </a:schemeClr>
                </a:solidFill>
                <a:latin typeface="Times New Roman" pitchFamily="18" charset="0"/>
                <a:cs typeface="Times New Roman" pitchFamily="18" charset="0"/>
              </a:rPr>
              <a:t>5)отсутствие спортивных разрядов и званий;</a:t>
            </a:r>
          </a:p>
          <a:p>
            <a:pPr marL="68580" indent="0">
              <a:buNone/>
            </a:pPr>
            <a:r>
              <a:rPr lang="ru-RU" dirty="0">
                <a:solidFill>
                  <a:schemeClr val="accent2">
                    <a:lumMod val="75000"/>
                  </a:schemeClr>
                </a:solidFill>
                <a:latin typeface="Times New Roman" pitchFamily="18" charset="0"/>
                <a:cs typeface="Times New Roman" pitchFamily="18" charset="0"/>
              </a:rPr>
              <a:t>6)полное финансирование соревнований организаторами и спонсорами</a:t>
            </a:r>
            <a:r>
              <a:rPr lang="ru-RU" dirty="0">
                <a:latin typeface="Times New Roman" pitchFamily="18" charset="0"/>
                <a:cs typeface="Times New Roman" pitchFamily="18" charset="0"/>
              </a:rPr>
              <a:t>;</a:t>
            </a:r>
          </a:p>
          <a:p>
            <a:pPr marL="68580" indent="0">
              <a:buNone/>
            </a:pPr>
            <a:r>
              <a:rPr lang="ru-RU" dirty="0">
                <a:solidFill>
                  <a:schemeClr val="bg2">
                    <a:lumMod val="50000"/>
                  </a:schemeClr>
                </a:solidFill>
                <a:latin typeface="Times New Roman" pitchFamily="18" charset="0"/>
                <a:cs typeface="Times New Roman" pitchFamily="18" charset="0"/>
              </a:rPr>
              <a:t>7)основной целью специальной олимпиады является оказание помощи людям с отклонениями в умственном развитии стать полноценными членами общества.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437112"/>
            <a:ext cx="3341572" cy="2151137"/>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437570"/>
            <a:ext cx="3059832" cy="2039888"/>
          </a:xfrm>
          <a:prstGeom prst="rect">
            <a:avLst/>
          </a:prstGeom>
        </p:spPr>
      </p:pic>
    </p:spTree>
    <p:extLst>
      <p:ext uri="{BB962C8B-B14F-4D97-AF65-F5344CB8AC3E}">
        <p14:creationId xmlns:p14="http://schemas.microsoft.com/office/powerpoint/2010/main" val="113599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408"/>
            <a:ext cx="8208912" cy="1143000"/>
          </a:xfrm>
        </p:spPr>
        <p:txBody>
          <a:bodyPr>
            <a:normAutofit/>
          </a:bodyPr>
          <a:lstStyle/>
          <a:p>
            <a:pPr algn="ctr"/>
            <a:r>
              <a:rPr lang="ru-RU" sz="2800" dirty="0">
                <a:solidFill>
                  <a:schemeClr val="tx1"/>
                </a:solidFill>
                <a:latin typeface="Times New Roman" pitchFamily="18" charset="0"/>
                <a:cs typeface="Times New Roman" pitchFamily="18" charset="0"/>
              </a:rPr>
              <a:t>3. Правовое регулирование спорта инвалидов.</a:t>
            </a:r>
            <a:endParaRPr lang="ru-RU" sz="2800" dirty="0"/>
          </a:p>
        </p:txBody>
      </p:sp>
      <p:sp>
        <p:nvSpPr>
          <p:cNvPr id="3" name="Объект 2"/>
          <p:cNvSpPr>
            <a:spLocks noGrp="1"/>
          </p:cNvSpPr>
          <p:nvPr>
            <p:ph idx="1"/>
          </p:nvPr>
        </p:nvSpPr>
        <p:spPr>
          <a:xfrm>
            <a:off x="539552" y="1196752"/>
            <a:ext cx="8136904" cy="5256584"/>
          </a:xfrm>
        </p:spPr>
        <p:txBody>
          <a:bodyPr/>
          <a:lstStyle/>
          <a:p>
            <a:pPr marL="68580" indent="0" algn="ctr">
              <a:buNone/>
            </a:pPr>
            <a:r>
              <a:rPr lang="ru-RU" b="1" dirty="0">
                <a:solidFill>
                  <a:srgbClr val="FF0000"/>
                </a:solidFill>
                <a:latin typeface="Times New Roman" pitchFamily="18" charset="0"/>
                <a:cs typeface="Times New Roman" pitchFamily="18" charset="0"/>
              </a:rPr>
              <a:t>Инвалид</a:t>
            </a:r>
            <a:r>
              <a:rPr lang="ru-RU" dirty="0">
                <a:latin typeface="Times New Roman" pitchFamily="18" charset="0"/>
                <a:cs typeface="Times New Roman" pitchFamily="18" charset="0"/>
              </a:rPr>
              <a:t> – </a:t>
            </a:r>
            <a:r>
              <a:rPr lang="ru-RU" dirty="0">
                <a:solidFill>
                  <a:srgbClr val="0070C0"/>
                </a:solidFill>
                <a:latin typeface="Times New Roman" pitchFamily="18" charset="0"/>
                <a:cs typeface="Times New Roman" pitchFamily="18" charset="0"/>
              </a:rPr>
              <a:t>лицо с устойчивыми физическими, психическими, интеллектуальными нарушениями, которые при взаимодействии с различными барьерами мешают полному и эффективному участию в жизни общества наравне с другими гражданами. Признание лица инвалидом осуществляется МРЭК.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929" y="3573015"/>
            <a:ext cx="4464496" cy="2976331"/>
          </a:xfrm>
          <a:prstGeom prst="rect">
            <a:avLst/>
          </a:prstGeom>
          <a:ln>
            <a:noFill/>
          </a:ln>
          <a:effectLst>
            <a:softEdge rad="112500"/>
          </a:effectLst>
        </p:spPr>
      </p:pic>
    </p:spTree>
    <p:extLst>
      <p:ext uri="{BB962C8B-B14F-4D97-AF65-F5344CB8AC3E}">
        <p14:creationId xmlns:p14="http://schemas.microsoft.com/office/powerpoint/2010/main" val="3660091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73832"/>
            <a:ext cx="8280920" cy="1143000"/>
          </a:xfrm>
        </p:spPr>
        <p:txBody>
          <a:bodyPr>
            <a:normAutofit fontScale="90000"/>
          </a:bodyPr>
          <a:lstStyle/>
          <a:p>
            <a:pPr algn="ctr"/>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r>
              <a:rPr lang="ru-RU" sz="2800" dirty="0" smtClean="0">
                <a:solidFill>
                  <a:schemeClr val="tx1"/>
                </a:solidFill>
                <a:latin typeface="Times New Roman" pitchFamily="18" charset="0"/>
                <a:cs typeface="Times New Roman" pitchFamily="18" charset="0"/>
              </a:rPr>
              <a:t>.</a:t>
            </a:r>
            <a:br>
              <a:rPr lang="ru-RU" sz="2800" dirty="0" smtClean="0">
                <a:solidFill>
                  <a:schemeClr val="tx1"/>
                </a:solidFill>
                <a:latin typeface="Times New Roman" pitchFamily="18" charset="0"/>
                <a:cs typeface="Times New Roman" pitchFamily="18" charset="0"/>
              </a:rPr>
            </a:br>
            <a:r>
              <a:rPr lang="ru-RU" sz="3100" b="1" dirty="0">
                <a:solidFill>
                  <a:srgbClr val="7030A0"/>
                </a:solidFill>
                <a:latin typeface="Times New Roman" pitchFamily="18" charset="0"/>
                <a:cs typeface="Times New Roman" pitchFamily="18" charset="0"/>
              </a:rPr>
              <a:t>Выделяют 2 разновидности современного спорта:</a:t>
            </a:r>
          </a:p>
        </p:txBody>
      </p:sp>
      <p:sp>
        <p:nvSpPr>
          <p:cNvPr id="3" name="Объект 2"/>
          <p:cNvSpPr>
            <a:spLocks noGrp="1"/>
          </p:cNvSpPr>
          <p:nvPr>
            <p:ph sz="quarter" idx="13"/>
          </p:nvPr>
        </p:nvSpPr>
        <p:spPr>
          <a:xfrm>
            <a:off x="539552" y="2780928"/>
            <a:ext cx="4032448" cy="3745592"/>
          </a:xfrm>
        </p:spPr>
        <p:txBody>
          <a:bodyPr>
            <a:normAutofit/>
          </a:bodyPr>
          <a:lstStyle/>
          <a:p>
            <a:pPr marL="68580" indent="0">
              <a:buNone/>
            </a:pPr>
            <a:r>
              <a:rPr lang="ru-RU" b="1" dirty="0">
                <a:solidFill>
                  <a:schemeClr val="accent3">
                    <a:lumMod val="50000"/>
                  </a:schemeClr>
                </a:solidFill>
                <a:latin typeface="Times New Roman" pitchFamily="18" charset="0"/>
                <a:cs typeface="Times New Roman" pitchFamily="18" charset="0"/>
              </a:rPr>
              <a:t>Любительский спорт </a:t>
            </a:r>
            <a:r>
              <a:rPr lang="ru-RU" dirty="0">
                <a:latin typeface="Times New Roman" pitchFamily="18" charset="0"/>
                <a:cs typeface="Times New Roman" pitchFamily="18" charset="0"/>
              </a:rPr>
              <a:t>– </a:t>
            </a:r>
            <a:r>
              <a:rPr lang="ru-RU" dirty="0">
                <a:solidFill>
                  <a:srgbClr val="00B050"/>
                </a:solidFill>
                <a:latin typeface="Times New Roman" pitchFamily="18" charset="0"/>
                <a:cs typeface="Times New Roman" pitchFamily="18" charset="0"/>
              </a:rPr>
              <a:t>составная часть мирового спорта высших достижений, которая включает в себя виды спорта олимпийской программы, а также подготовку и отбор к олимпийским играм.</a:t>
            </a:r>
          </a:p>
        </p:txBody>
      </p:sp>
      <p:sp>
        <p:nvSpPr>
          <p:cNvPr id="4" name="Объект 3"/>
          <p:cNvSpPr>
            <a:spLocks noGrp="1"/>
          </p:cNvSpPr>
          <p:nvPr>
            <p:ph sz="quarter" idx="14"/>
          </p:nvPr>
        </p:nvSpPr>
        <p:spPr>
          <a:xfrm>
            <a:off x="4572000" y="2780928"/>
            <a:ext cx="4104456" cy="3781040"/>
          </a:xfrm>
        </p:spPr>
        <p:txBody>
          <a:bodyPr/>
          <a:lstStyle/>
          <a:p>
            <a:pPr marL="68580" indent="0">
              <a:buNone/>
            </a:pPr>
            <a:r>
              <a:rPr lang="ru-RU" b="1" dirty="0">
                <a:solidFill>
                  <a:schemeClr val="accent3">
                    <a:lumMod val="50000"/>
                  </a:schemeClr>
                </a:solidFill>
                <a:latin typeface="Times New Roman" pitchFamily="18" charset="0"/>
                <a:cs typeface="Times New Roman" pitchFamily="18" charset="0"/>
              </a:rPr>
              <a:t>Профессиональный спорт </a:t>
            </a:r>
            <a:r>
              <a:rPr lang="ru-RU" dirty="0">
                <a:latin typeface="Times New Roman" pitchFamily="18" charset="0"/>
                <a:cs typeface="Times New Roman" pitchFamily="18" charset="0"/>
              </a:rPr>
              <a:t>– </a:t>
            </a:r>
            <a:r>
              <a:rPr lang="ru-RU" dirty="0">
                <a:solidFill>
                  <a:srgbClr val="00B050"/>
                </a:solidFill>
                <a:latin typeface="Times New Roman" pitchFamily="18" charset="0"/>
                <a:cs typeface="Times New Roman" pitchFamily="18" charset="0"/>
              </a:rPr>
              <a:t>сфера предпринимательства, цель которого производство спортивно-зрелищных услуг, продажа которых приносит прибыль. </a:t>
            </a:r>
          </a:p>
          <a:p>
            <a:endParaRPr lang="ru-RU" dirty="0"/>
          </a:p>
        </p:txBody>
      </p:sp>
      <p:sp>
        <p:nvSpPr>
          <p:cNvPr id="5" name="Стрелка вниз 4"/>
          <p:cNvSpPr/>
          <p:nvPr/>
        </p:nvSpPr>
        <p:spPr>
          <a:xfrm>
            <a:off x="1907704" y="1916832"/>
            <a:ext cx="504056" cy="864096"/>
          </a:xfrm>
          <a:prstGeom prst="downArrow">
            <a:avLst/>
          </a:prstGeom>
          <a:solidFill>
            <a:schemeClr val="accent3">
              <a:lumMod val="50000"/>
            </a:schemeClr>
          </a:solid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084168" y="1916832"/>
            <a:ext cx="504056" cy="864096"/>
          </a:xfrm>
          <a:prstGeom prst="downArrow">
            <a:avLst/>
          </a:prstGeom>
          <a:solidFill>
            <a:schemeClr val="accent3">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832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36904" cy="1143000"/>
          </a:xfrm>
        </p:spPr>
        <p:txBody>
          <a:bodyPr>
            <a:norm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556792"/>
            <a:ext cx="8280920" cy="4968552"/>
          </a:xfrm>
        </p:spPr>
        <p:txBody>
          <a:bodyPr/>
          <a:lstStyle/>
          <a:p>
            <a:pPr marL="68580" indent="0" algn="ctr">
              <a:buNone/>
            </a:pPr>
            <a:r>
              <a:rPr lang="ru-RU" b="1" dirty="0">
                <a:solidFill>
                  <a:srgbClr val="C00000"/>
                </a:solidFill>
                <a:latin typeface="Times New Roman" pitchFamily="18" charset="0"/>
                <a:cs typeface="Times New Roman" pitchFamily="18" charset="0"/>
              </a:rPr>
              <a:t>Функции профессионального спорта:</a:t>
            </a:r>
          </a:p>
          <a:p>
            <a:pPr marL="68580" indent="0">
              <a:buNone/>
            </a:pPr>
            <a:r>
              <a:rPr lang="ru-RU" dirty="0">
                <a:solidFill>
                  <a:srgbClr val="7030A0"/>
                </a:solidFill>
                <a:latin typeface="Times New Roman" pitchFamily="18" charset="0"/>
                <a:cs typeface="Times New Roman" pitchFamily="18" charset="0"/>
              </a:rPr>
              <a:t>1)развлекательная и </a:t>
            </a:r>
            <a:r>
              <a:rPr lang="ru-RU" dirty="0" smtClean="0">
                <a:solidFill>
                  <a:srgbClr val="7030A0"/>
                </a:solidFill>
                <a:latin typeface="Times New Roman" pitchFamily="18" charset="0"/>
                <a:cs typeface="Times New Roman" pitchFamily="18" charset="0"/>
              </a:rPr>
              <a:t>коммуникативная; </a:t>
            </a:r>
            <a:endParaRPr lang="ru-RU" dirty="0">
              <a:solidFill>
                <a:srgbClr val="7030A0"/>
              </a:solidFill>
              <a:latin typeface="Times New Roman" pitchFamily="18" charset="0"/>
              <a:cs typeface="Times New Roman" pitchFamily="18" charset="0"/>
            </a:endParaRPr>
          </a:p>
          <a:p>
            <a:pPr marL="68580" indent="0">
              <a:buNone/>
            </a:pPr>
            <a:r>
              <a:rPr lang="ru-RU" dirty="0">
                <a:solidFill>
                  <a:srgbClr val="7030A0"/>
                </a:solidFill>
                <a:latin typeface="Times New Roman" pitchFamily="18" charset="0"/>
                <a:cs typeface="Times New Roman" pitchFamily="18" charset="0"/>
              </a:rPr>
              <a:t>2)удовлетворение потребностей широких слоев населения в культурно-массовых </a:t>
            </a:r>
            <a:r>
              <a:rPr lang="ru-RU" dirty="0" smtClean="0">
                <a:solidFill>
                  <a:srgbClr val="7030A0"/>
                </a:solidFill>
                <a:latin typeface="Times New Roman" pitchFamily="18" charset="0"/>
                <a:cs typeface="Times New Roman" pitchFamily="18" charset="0"/>
              </a:rPr>
              <a:t>зрелищах;</a:t>
            </a:r>
            <a:endParaRPr lang="ru-RU" dirty="0">
              <a:solidFill>
                <a:srgbClr val="7030A0"/>
              </a:solidFill>
              <a:latin typeface="Times New Roman" pitchFamily="18" charset="0"/>
              <a:cs typeface="Times New Roman" pitchFamily="18" charset="0"/>
            </a:endParaRPr>
          </a:p>
          <a:p>
            <a:pPr marL="68580" indent="0">
              <a:buNone/>
            </a:pPr>
            <a:r>
              <a:rPr lang="ru-RU" dirty="0" smtClean="0">
                <a:solidFill>
                  <a:srgbClr val="7030A0"/>
                </a:solidFill>
                <a:latin typeface="Times New Roman" pitchFamily="18" charset="0"/>
                <a:cs typeface="Times New Roman" pitchFamily="18" charset="0"/>
              </a:rPr>
              <a:t>3)рекламная. </a:t>
            </a:r>
            <a:endParaRPr lang="ru-RU" dirty="0">
              <a:solidFill>
                <a:srgbClr val="7030A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95809">
            <a:off x="231787" y="3862285"/>
            <a:ext cx="3048000" cy="203301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3560">
            <a:off x="2983154" y="3616290"/>
            <a:ext cx="3366672" cy="2525004"/>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87795">
            <a:off x="5667217" y="3320860"/>
            <a:ext cx="3095625" cy="1905000"/>
          </a:xfrm>
          <a:prstGeom prst="rect">
            <a:avLst/>
          </a:prstGeom>
          <a:ln>
            <a:noFill/>
          </a:ln>
          <a:effectLst>
            <a:softEdge rad="112500"/>
          </a:effectLst>
        </p:spPr>
      </p:pic>
    </p:spTree>
    <p:extLst>
      <p:ext uri="{BB962C8B-B14F-4D97-AF65-F5344CB8AC3E}">
        <p14:creationId xmlns:p14="http://schemas.microsoft.com/office/powerpoint/2010/main" val="3191581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52928" cy="1143000"/>
          </a:xfrm>
        </p:spPr>
        <p:txBody>
          <a:bodyPr>
            <a:norm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556792"/>
            <a:ext cx="8280920" cy="4275837"/>
          </a:xfrm>
        </p:spPr>
        <p:txBody>
          <a:bodyPr/>
          <a:lstStyle/>
          <a:p>
            <a:pPr marL="68580" indent="0" algn="ctr">
              <a:buNone/>
            </a:pPr>
            <a:r>
              <a:rPr lang="ru-RU" b="1" dirty="0">
                <a:solidFill>
                  <a:srgbClr val="0070C0"/>
                </a:solidFill>
                <a:latin typeface="Times New Roman" pitchFamily="18" charset="0"/>
                <a:cs typeface="Times New Roman" pitchFamily="18" charset="0"/>
              </a:rPr>
              <a:t>Профессиональный спорт возник в начале 18 века в Англии и США.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332646"/>
            <a:ext cx="5040559" cy="4070833"/>
          </a:xfrm>
          <a:prstGeom prst="rect">
            <a:avLst/>
          </a:prstGeom>
          <a:ln>
            <a:noFill/>
          </a:ln>
          <a:effectLst>
            <a:softEdge rad="112500"/>
          </a:effectLst>
        </p:spPr>
      </p:pic>
    </p:spTree>
    <p:extLst>
      <p:ext uri="{BB962C8B-B14F-4D97-AF65-F5344CB8AC3E}">
        <p14:creationId xmlns:p14="http://schemas.microsoft.com/office/powerpoint/2010/main" val="3732928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08912" cy="1143000"/>
          </a:xfrm>
        </p:spPr>
        <p:txBody>
          <a:bodyPr>
            <a:no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700808"/>
            <a:ext cx="8208912" cy="4824536"/>
          </a:xfrm>
        </p:spPr>
        <p:txBody>
          <a:bodyPr>
            <a:normAutofit/>
          </a:bodyPr>
          <a:lstStyle/>
          <a:p>
            <a:pPr marL="68580" indent="0" algn="ctr">
              <a:buNone/>
            </a:pPr>
            <a:r>
              <a:rPr lang="ru-RU" sz="3200" dirty="0">
                <a:solidFill>
                  <a:schemeClr val="accent3">
                    <a:lumMod val="50000"/>
                  </a:schemeClr>
                </a:solidFill>
                <a:latin typeface="Times New Roman" pitchFamily="18" charset="0"/>
                <a:cs typeface="Times New Roman" pitchFamily="18" charset="0"/>
              </a:rPr>
              <a:t>Профессиональный спорт быстро завоевывал популярность среди зрителей, которые начали делать ставки (конные скачки, кулачные бои, бег).</a:t>
            </a:r>
          </a:p>
          <a:p>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3933056"/>
            <a:ext cx="3024336" cy="222237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784104"/>
            <a:ext cx="2135385" cy="266923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281" y="3766499"/>
            <a:ext cx="3105480" cy="2686837"/>
          </a:xfrm>
          <a:prstGeom prst="rect">
            <a:avLst/>
          </a:prstGeom>
          <a:ln>
            <a:noFill/>
          </a:ln>
          <a:effectLst>
            <a:softEdge rad="112500"/>
          </a:effectLst>
        </p:spPr>
      </p:pic>
    </p:spTree>
    <p:extLst>
      <p:ext uri="{BB962C8B-B14F-4D97-AF65-F5344CB8AC3E}">
        <p14:creationId xmlns:p14="http://schemas.microsoft.com/office/powerpoint/2010/main" val="1003346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136904" cy="1143000"/>
          </a:xfrm>
        </p:spPr>
        <p:txBody>
          <a:bodyPr>
            <a:normAutofit fontScale="90000"/>
          </a:bodyPr>
          <a:lstStyle/>
          <a:p>
            <a:pPr lvl="0"/>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solidFill>
                  <a:schemeClr val="tx1">
                    <a:lumMod val="95000"/>
                    <a:lumOff val="5000"/>
                  </a:schemeClr>
                </a:solidFill>
              </a:rPr>
              <a:t/>
            </a:r>
            <a:br>
              <a:rPr lang="ru-RU" dirty="0">
                <a:solidFill>
                  <a:schemeClr val="tx1">
                    <a:lumMod val="95000"/>
                    <a:lumOff val="5000"/>
                  </a:schemeClr>
                </a:solidFill>
              </a:rPr>
            </a:br>
            <a:endParaRPr lang="ru-RU" dirty="0">
              <a:solidFill>
                <a:schemeClr val="tx1">
                  <a:lumMod val="95000"/>
                  <a:lumOff val="5000"/>
                </a:schemeClr>
              </a:solidFill>
            </a:endParaRPr>
          </a:p>
        </p:txBody>
      </p:sp>
      <p:sp>
        <p:nvSpPr>
          <p:cNvPr id="3" name="Объект 2"/>
          <p:cNvSpPr>
            <a:spLocks noGrp="1"/>
          </p:cNvSpPr>
          <p:nvPr>
            <p:ph sz="quarter" idx="13"/>
          </p:nvPr>
        </p:nvSpPr>
        <p:spPr>
          <a:xfrm>
            <a:off x="611560" y="1772816"/>
            <a:ext cx="3850712" cy="4752528"/>
          </a:xfrm>
        </p:spPr>
        <p:txBody>
          <a:bodyPr/>
          <a:lstStyle/>
          <a:p>
            <a:pPr marL="68580" indent="0" algn="ctr">
              <a:buNone/>
            </a:pPr>
            <a:r>
              <a:rPr lang="ru-RU" sz="4400" dirty="0">
                <a:solidFill>
                  <a:srgbClr val="7030A0"/>
                </a:solidFill>
                <a:latin typeface="Times New Roman" pitchFamily="18" charset="0"/>
                <a:cs typeface="Times New Roman" pitchFamily="18" charset="0"/>
              </a:rPr>
              <a:t>Основатель современных олимпийский игр Пьер де Кубертен.</a:t>
            </a:r>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76056" y="1556792"/>
            <a:ext cx="3024336" cy="4032448"/>
          </a:xfrm>
          <a:prstGeom prst="ellipse">
            <a:avLst/>
          </a:prstGeom>
          <a:ln>
            <a:noFill/>
          </a:ln>
          <a:effectLst>
            <a:softEdge rad="112500"/>
          </a:effectLst>
        </p:spPr>
      </p:pic>
    </p:spTree>
    <p:extLst>
      <p:ext uri="{BB962C8B-B14F-4D97-AF65-F5344CB8AC3E}">
        <p14:creationId xmlns:p14="http://schemas.microsoft.com/office/powerpoint/2010/main" val="4069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08912" cy="1143000"/>
          </a:xfrm>
        </p:spPr>
        <p:txBody>
          <a:bodyPr>
            <a:no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idx="1"/>
          </p:nvPr>
        </p:nvSpPr>
        <p:spPr>
          <a:xfrm>
            <a:off x="467544" y="1556792"/>
            <a:ext cx="8145353" cy="4923909"/>
          </a:xfrm>
        </p:spPr>
        <p:txBody>
          <a:bodyPr>
            <a:normAutofit/>
          </a:bodyPr>
          <a:lstStyle/>
          <a:p>
            <a:pPr marL="68580" indent="0" algn="ctr">
              <a:buNone/>
            </a:pPr>
            <a:r>
              <a:rPr lang="ru-RU" dirty="0">
                <a:solidFill>
                  <a:srgbClr val="0070C0"/>
                </a:solidFill>
                <a:latin typeface="Times New Roman" pitchFamily="18" charset="0"/>
                <a:cs typeface="Times New Roman" pitchFamily="18" charset="0"/>
              </a:rPr>
              <a:t>Согласно ст.32 закона</a:t>
            </a:r>
            <a:r>
              <a:rPr lang="ru-RU" dirty="0">
                <a:solidFill>
                  <a:srgbClr val="7030A0"/>
                </a:solidFill>
                <a:latin typeface="Times New Roman" pitchFamily="18" charset="0"/>
                <a:cs typeface="Times New Roman" pitchFamily="18" charset="0"/>
              </a:rPr>
              <a:t> профессиональный спорт </a:t>
            </a:r>
            <a:r>
              <a:rPr lang="ru-RU" dirty="0">
                <a:solidFill>
                  <a:srgbClr val="0070C0"/>
                </a:solidFill>
                <a:latin typeface="Times New Roman" pitchFamily="18" charset="0"/>
                <a:cs typeface="Times New Roman" pitchFamily="18" charset="0"/>
              </a:rPr>
              <a:t>– предпринимательская, трудовая и иная не запрещенная законодательством деятельность, направленная на достижение высоких спортивных результатов и получение доходов (вознаграждений) от организаций спортивных мероприятий и участия в них.</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05065"/>
            <a:ext cx="3453298" cy="2523564"/>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4005065"/>
            <a:ext cx="3549449" cy="2430835"/>
          </a:xfrm>
          <a:prstGeom prst="rect">
            <a:avLst/>
          </a:prstGeom>
          <a:ln>
            <a:noFill/>
          </a:ln>
          <a:effectLst>
            <a:softEdge rad="112500"/>
          </a:effectLst>
        </p:spPr>
      </p:pic>
    </p:spTree>
    <p:extLst>
      <p:ext uri="{BB962C8B-B14F-4D97-AF65-F5344CB8AC3E}">
        <p14:creationId xmlns:p14="http://schemas.microsoft.com/office/powerpoint/2010/main" val="4729637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08912" cy="1143000"/>
          </a:xfrm>
        </p:spPr>
        <p:txBody>
          <a:bodyPr>
            <a:normAutofit/>
          </a:bodyPr>
          <a:lstStyle/>
          <a:p>
            <a:r>
              <a:rPr lang="ru-RU" sz="2800" dirty="0">
                <a:solidFill>
                  <a:schemeClr val="tx1"/>
                </a:solidFill>
                <a:latin typeface="Times New Roman" pitchFamily="18" charset="0"/>
                <a:cs typeface="Times New Roman" pitchFamily="18" charset="0"/>
              </a:rPr>
              <a:t>4. Правовое регулирование профессионального спорта, его отличие от любительского.</a:t>
            </a:r>
            <a:endParaRPr lang="ru-RU" sz="2800" dirty="0"/>
          </a:p>
        </p:txBody>
      </p:sp>
      <p:sp>
        <p:nvSpPr>
          <p:cNvPr id="3" name="Объект 2"/>
          <p:cNvSpPr>
            <a:spLocks noGrp="1"/>
          </p:cNvSpPr>
          <p:nvPr>
            <p:ph sz="quarter" idx="13"/>
          </p:nvPr>
        </p:nvSpPr>
        <p:spPr>
          <a:xfrm>
            <a:off x="539552" y="1484784"/>
            <a:ext cx="3922720" cy="4968552"/>
          </a:xfrm>
        </p:spPr>
        <p:txBody>
          <a:bodyPr/>
          <a:lstStyle/>
          <a:p>
            <a:pPr marL="68580" indent="0" algn="ctr">
              <a:buNone/>
            </a:pPr>
            <a:r>
              <a:rPr lang="ru-RU" sz="3200" dirty="0">
                <a:solidFill>
                  <a:schemeClr val="bg2">
                    <a:lumMod val="50000"/>
                  </a:schemeClr>
                </a:solidFill>
                <a:latin typeface="Times New Roman" pitchFamily="18" charset="0"/>
                <a:cs typeface="Times New Roman" pitchFamily="18" charset="0"/>
              </a:rPr>
              <a:t>Субъекты профессионального спорта: </a:t>
            </a:r>
            <a:r>
              <a:rPr lang="ru-RU" sz="3200" dirty="0">
                <a:solidFill>
                  <a:srgbClr val="FFC000"/>
                </a:solidFill>
                <a:latin typeface="Times New Roman" pitchFamily="18" charset="0"/>
                <a:cs typeface="Times New Roman" pitchFamily="18" charset="0"/>
              </a:rPr>
              <a:t>владельцы команд, администраторы, менеджеры, тренеры, спортсмены. </a:t>
            </a:r>
          </a:p>
          <a:p>
            <a:endParaRPr lang="ru-RU" dirty="0"/>
          </a:p>
        </p:txBody>
      </p:sp>
      <p:sp>
        <p:nvSpPr>
          <p:cNvPr id="4" name="Объект 3"/>
          <p:cNvSpPr>
            <a:spLocks noGrp="1"/>
          </p:cNvSpPr>
          <p:nvPr>
            <p:ph sz="quarter" idx="14"/>
          </p:nvPr>
        </p:nvSpPr>
        <p:spPr>
          <a:xfrm>
            <a:off x="4645152" y="1484784"/>
            <a:ext cx="4103312" cy="5040560"/>
          </a:xfrm>
        </p:spPr>
        <p:txBody>
          <a:bodyPr/>
          <a:lstStyle/>
          <a:p>
            <a:pPr marL="68580" indent="0" algn="ctr">
              <a:buNone/>
            </a:pPr>
            <a:r>
              <a:rPr lang="ru-RU" sz="3200" dirty="0">
                <a:solidFill>
                  <a:schemeClr val="bg2">
                    <a:lumMod val="50000"/>
                  </a:schemeClr>
                </a:solidFill>
                <a:latin typeface="Times New Roman" pitchFamily="18" charset="0"/>
                <a:cs typeface="Times New Roman" pitchFamily="18" charset="0"/>
              </a:rPr>
              <a:t>Главная цель </a:t>
            </a:r>
            <a:r>
              <a:rPr lang="ru-RU" sz="3200" dirty="0">
                <a:solidFill>
                  <a:srgbClr val="FFC000"/>
                </a:solidFill>
                <a:latin typeface="Times New Roman" pitchFamily="18" charset="0"/>
                <a:cs typeface="Times New Roman" pitchFamily="18" charset="0"/>
              </a:rPr>
              <a:t>профессионального спорта – получение прибыли от продажи зрелища и дополнительных услуг. </a:t>
            </a:r>
          </a:p>
          <a:p>
            <a:endParaRPr lang="ru-RU" dirty="0"/>
          </a:p>
        </p:txBody>
      </p:sp>
    </p:spTree>
    <p:extLst>
      <p:ext uri="{BB962C8B-B14F-4D97-AF65-F5344CB8AC3E}">
        <p14:creationId xmlns:p14="http://schemas.microsoft.com/office/powerpoint/2010/main" val="1655690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496944" cy="720080"/>
          </a:xfrm>
        </p:spPr>
        <p:txBody>
          <a:bodyPr>
            <a:normAutofit fontScale="90000"/>
          </a:bodyPr>
          <a:lstStyle/>
          <a:p>
            <a:pPr algn="ctr"/>
            <a:r>
              <a:rPr lang="ru-RU" sz="3100" dirty="0">
                <a:solidFill>
                  <a:schemeClr val="tx1"/>
                </a:solidFill>
                <a:latin typeface="Times New Roman" pitchFamily="18" charset="0"/>
                <a:cs typeface="Times New Roman" pitchFamily="18" charset="0"/>
              </a:rPr>
              <a:t>5.Правовое регулирование детско-юношеского спорта</a:t>
            </a:r>
            <a:r>
              <a:rPr lang="ru-RU" sz="3100" dirty="0" smtClean="0">
                <a:solidFill>
                  <a:schemeClr val="tx1"/>
                </a:solidFill>
                <a:latin typeface="Times New Roman" pitchFamily="18" charset="0"/>
                <a:cs typeface="Times New Roman" pitchFamily="18" charset="0"/>
              </a:rPr>
              <a:t>.</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3100" b="1" dirty="0">
                <a:solidFill>
                  <a:srgbClr val="00B050"/>
                </a:solidFill>
                <a:latin typeface="Times New Roman" pitchFamily="18" charset="0"/>
                <a:cs typeface="Times New Roman" pitchFamily="18" charset="0"/>
              </a:rPr>
              <a:t>В ст.2 модельного закона О детско-юношеском спорте определены следующие задачи:</a:t>
            </a:r>
            <a:r>
              <a:rPr lang="ru-RU" sz="2400" dirty="0"/>
              <a:t/>
            </a:r>
            <a:br>
              <a:rPr lang="ru-RU" sz="2400" dirty="0"/>
            </a:br>
            <a:endParaRPr lang="ru-RU" sz="2800" dirty="0"/>
          </a:p>
        </p:txBody>
      </p:sp>
      <p:sp>
        <p:nvSpPr>
          <p:cNvPr id="3" name="Объект 2"/>
          <p:cNvSpPr>
            <a:spLocks noGrp="1"/>
          </p:cNvSpPr>
          <p:nvPr>
            <p:ph idx="1"/>
          </p:nvPr>
        </p:nvSpPr>
        <p:spPr>
          <a:xfrm>
            <a:off x="467544" y="1700808"/>
            <a:ext cx="8208912" cy="3384376"/>
          </a:xfrm>
        </p:spPr>
        <p:txBody>
          <a:bodyPr>
            <a:normAutofit fontScale="92500"/>
          </a:bodyPr>
          <a:lstStyle/>
          <a:p>
            <a:pPr marL="68580" indent="0">
              <a:buNone/>
            </a:pPr>
            <a:r>
              <a:rPr lang="ru-RU" sz="2600" dirty="0">
                <a:solidFill>
                  <a:srgbClr val="7030A0"/>
                </a:solidFill>
                <a:latin typeface="Times New Roman" pitchFamily="18" charset="0"/>
                <a:cs typeface="Times New Roman" pitchFamily="18" charset="0"/>
              </a:rPr>
              <a:t>1)обеспечение прав детей и юношей на занятие </a:t>
            </a:r>
            <a:r>
              <a:rPr lang="ru-RU" sz="2600" dirty="0" smtClean="0">
                <a:solidFill>
                  <a:srgbClr val="7030A0"/>
                </a:solidFill>
                <a:latin typeface="Times New Roman" pitchFamily="18" charset="0"/>
                <a:cs typeface="Times New Roman" pitchFamily="18" charset="0"/>
              </a:rPr>
              <a:t>ФКС;</a:t>
            </a:r>
            <a:endParaRPr lang="ru-RU" sz="2600" dirty="0">
              <a:solidFill>
                <a:srgbClr val="7030A0"/>
              </a:solidFill>
              <a:latin typeface="Times New Roman" pitchFamily="18" charset="0"/>
              <a:cs typeface="Times New Roman" pitchFamily="18" charset="0"/>
            </a:endParaRPr>
          </a:p>
          <a:p>
            <a:pPr marL="68580" indent="0">
              <a:buNone/>
            </a:pPr>
            <a:r>
              <a:rPr lang="ru-RU" sz="2600" dirty="0">
                <a:solidFill>
                  <a:srgbClr val="0070C0"/>
                </a:solidFill>
                <a:latin typeface="Times New Roman" pitchFamily="18" charset="0"/>
                <a:cs typeface="Times New Roman" pitchFamily="18" charset="0"/>
              </a:rPr>
              <a:t>2)создание правовых гарантий для функционирования детско-юношеского </a:t>
            </a:r>
            <a:r>
              <a:rPr lang="ru-RU" sz="2600" dirty="0" smtClean="0">
                <a:solidFill>
                  <a:srgbClr val="0070C0"/>
                </a:solidFill>
                <a:latin typeface="Times New Roman" pitchFamily="18" charset="0"/>
                <a:cs typeface="Times New Roman" pitchFamily="18" charset="0"/>
              </a:rPr>
              <a:t>спорта;</a:t>
            </a:r>
            <a:endParaRPr lang="ru-RU" sz="2600" dirty="0">
              <a:solidFill>
                <a:srgbClr val="0070C0"/>
              </a:solidFill>
              <a:latin typeface="Times New Roman" pitchFamily="18" charset="0"/>
              <a:cs typeface="Times New Roman" pitchFamily="18" charset="0"/>
            </a:endParaRPr>
          </a:p>
          <a:p>
            <a:pPr marL="68580" indent="0">
              <a:buNone/>
            </a:pPr>
            <a:r>
              <a:rPr lang="ru-RU" sz="2600" dirty="0">
                <a:solidFill>
                  <a:srgbClr val="7030A0"/>
                </a:solidFill>
                <a:latin typeface="Times New Roman" pitchFamily="18" charset="0"/>
                <a:cs typeface="Times New Roman" pitchFamily="18" charset="0"/>
              </a:rPr>
              <a:t>3)определение прав и регулирование обязанностей, ответственности физ. И </a:t>
            </a:r>
            <a:r>
              <a:rPr lang="ru-RU" sz="2600" dirty="0" err="1">
                <a:solidFill>
                  <a:srgbClr val="7030A0"/>
                </a:solidFill>
                <a:latin typeface="Times New Roman" pitchFamily="18" charset="0"/>
                <a:cs typeface="Times New Roman" pitchFamily="18" charset="0"/>
              </a:rPr>
              <a:t>юр.лиц</a:t>
            </a:r>
            <a:r>
              <a:rPr lang="ru-RU" sz="2600" dirty="0">
                <a:solidFill>
                  <a:srgbClr val="7030A0"/>
                </a:solidFill>
                <a:latin typeface="Times New Roman" pitchFamily="18" charset="0"/>
                <a:cs typeface="Times New Roman" pitchFamily="18" charset="0"/>
              </a:rPr>
              <a:t> в области развития детско-юношеского </a:t>
            </a:r>
            <a:r>
              <a:rPr lang="ru-RU" sz="2600" dirty="0" smtClean="0">
                <a:solidFill>
                  <a:srgbClr val="7030A0"/>
                </a:solidFill>
                <a:latin typeface="Times New Roman" pitchFamily="18" charset="0"/>
                <a:cs typeface="Times New Roman" pitchFamily="18" charset="0"/>
              </a:rPr>
              <a:t>спорта;</a:t>
            </a:r>
            <a:endParaRPr lang="ru-RU" sz="2600" dirty="0">
              <a:solidFill>
                <a:srgbClr val="7030A0"/>
              </a:solidFill>
              <a:latin typeface="Times New Roman" pitchFamily="18" charset="0"/>
              <a:cs typeface="Times New Roman" pitchFamily="18" charset="0"/>
            </a:endParaRPr>
          </a:p>
          <a:p>
            <a:pPr marL="68580" indent="0">
              <a:buNone/>
            </a:pPr>
            <a:r>
              <a:rPr lang="ru-RU" sz="2600" dirty="0">
                <a:solidFill>
                  <a:srgbClr val="0070C0"/>
                </a:solidFill>
                <a:latin typeface="Times New Roman" pitchFamily="18" charset="0"/>
                <a:cs typeface="Times New Roman" pitchFamily="18" charset="0"/>
              </a:rPr>
              <a:t>4)поддержка предприятий всех форм собственности, создающих условия для занятий спортом детей и </a:t>
            </a:r>
            <a:r>
              <a:rPr lang="ru-RU" sz="2600" dirty="0" smtClean="0">
                <a:solidFill>
                  <a:srgbClr val="0070C0"/>
                </a:solidFill>
                <a:latin typeface="Times New Roman" pitchFamily="18" charset="0"/>
                <a:cs typeface="Times New Roman" pitchFamily="18" charset="0"/>
              </a:rPr>
              <a:t>юношей; </a:t>
            </a:r>
            <a:endParaRPr lang="ru-RU" sz="2600" dirty="0">
              <a:solidFill>
                <a:srgbClr val="0070C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976040"/>
            <a:ext cx="2940171" cy="1664248"/>
          </a:xfrm>
          <a:prstGeom prst="rect">
            <a:avLst/>
          </a:prstGeom>
          <a:ln>
            <a:noFill/>
          </a:ln>
          <a:effectLst>
            <a:softEdge rad="112500"/>
          </a:effectLst>
        </p:spPr>
      </p:pic>
    </p:spTree>
    <p:extLst>
      <p:ext uri="{BB962C8B-B14F-4D97-AF65-F5344CB8AC3E}">
        <p14:creationId xmlns:p14="http://schemas.microsoft.com/office/powerpoint/2010/main" val="1902812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08912" cy="1143000"/>
          </a:xfrm>
        </p:spPr>
        <p:txBody>
          <a:bodyPr>
            <a:normAutofit/>
          </a:bodyPr>
          <a:lstStyle/>
          <a:p>
            <a:r>
              <a:rPr lang="ru-RU" sz="2400" dirty="0">
                <a:solidFill>
                  <a:schemeClr val="tx1"/>
                </a:solidFill>
                <a:latin typeface="Times New Roman" pitchFamily="18" charset="0"/>
                <a:cs typeface="Times New Roman" pitchFamily="18" charset="0"/>
              </a:rPr>
              <a:t>5.Правовое регулирование детско-юношеского спорта.</a:t>
            </a:r>
            <a:endParaRPr lang="ru-RU" sz="2400" dirty="0"/>
          </a:p>
        </p:txBody>
      </p:sp>
      <p:sp>
        <p:nvSpPr>
          <p:cNvPr id="3" name="Объект 2"/>
          <p:cNvSpPr>
            <a:spLocks noGrp="1"/>
          </p:cNvSpPr>
          <p:nvPr>
            <p:ph idx="1"/>
          </p:nvPr>
        </p:nvSpPr>
        <p:spPr>
          <a:xfrm>
            <a:off x="467544" y="1268761"/>
            <a:ext cx="8208912" cy="3888432"/>
          </a:xfrm>
        </p:spPr>
        <p:txBody>
          <a:bodyPr/>
          <a:lstStyle/>
          <a:p>
            <a:pPr marL="68580" indent="0">
              <a:buNone/>
            </a:pPr>
            <a:r>
              <a:rPr lang="ru-RU" dirty="0">
                <a:solidFill>
                  <a:srgbClr val="7030A0"/>
                </a:solidFill>
                <a:latin typeface="Times New Roman" pitchFamily="18" charset="0"/>
                <a:cs typeface="Times New Roman" pitchFamily="18" charset="0"/>
              </a:rPr>
              <a:t>5)подготовка, переподготовка и повышение квалификации тренерско-преподавательских и медицинских кадров, работающих в этой сфере;</a:t>
            </a:r>
          </a:p>
          <a:p>
            <a:pPr marL="68580" indent="0">
              <a:buNone/>
            </a:pPr>
            <a:r>
              <a:rPr lang="ru-RU" dirty="0">
                <a:solidFill>
                  <a:srgbClr val="0070C0"/>
                </a:solidFill>
                <a:latin typeface="Times New Roman" pitchFamily="18" charset="0"/>
                <a:cs typeface="Times New Roman" pitchFamily="18" charset="0"/>
              </a:rPr>
              <a:t>6)правовое и организационное признание документов, выдаваемых выпускникам спортивных учебных заведений государств участников; </a:t>
            </a:r>
          </a:p>
          <a:p>
            <a:pPr marL="68580" indent="0">
              <a:buNone/>
            </a:pPr>
            <a:r>
              <a:rPr lang="ru-RU" dirty="0">
                <a:solidFill>
                  <a:srgbClr val="7030A0"/>
                </a:solidFill>
                <a:latin typeface="Times New Roman" pitchFamily="18" charset="0"/>
                <a:cs typeface="Times New Roman" pitchFamily="18" charset="0"/>
              </a:rPr>
              <a:t>7)расширение информационного пространства, обмен опытом работы по подготовке спортсменов и т.д.</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509120"/>
            <a:ext cx="3723878" cy="2098543"/>
          </a:xfrm>
          <a:prstGeom prst="rect">
            <a:avLst/>
          </a:prstGeom>
          <a:ln>
            <a:noFill/>
          </a:ln>
          <a:effectLst>
            <a:softEdge rad="112500"/>
          </a:effectLst>
        </p:spPr>
      </p:pic>
    </p:spTree>
    <p:extLst>
      <p:ext uri="{BB962C8B-B14F-4D97-AF65-F5344CB8AC3E}">
        <p14:creationId xmlns:p14="http://schemas.microsoft.com/office/powerpoint/2010/main" val="193498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676456" cy="1143000"/>
          </a:xfrm>
        </p:spPr>
        <p:txBody>
          <a:bodyPr>
            <a:normAutofit/>
          </a:bodyPr>
          <a:lstStyle/>
          <a:p>
            <a:r>
              <a:rPr lang="ru-RU" sz="2800" dirty="0">
                <a:solidFill>
                  <a:schemeClr val="tx1"/>
                </a:solidFill>
                <a:latin typeface="Times New Roman" pitchFamily="18" charset="0"/>
                <a:cs typeface="Times New Roman" pitchFamily="18" charset="0"/>
              </a:rPr>
              <a:t>5.Правовое регулирование детско-юношеского </a:t>
            </a:r>
            <a:r>
              <a:rPr lang="ru-RU" sz="2800" dirty="0" smtClean="0">
                <a:solidFill>
                  <a:schemeClr val="tx1"/>
                </a:solidFill>
                <a:latin typeface="Times New Roman" pitchFamily="18" charset="0"/>
                <a:cs typeface="Times New Roman" pitchFamily="18" charset="0"/>
              </a:rPr>
              <a:t>спорта.</a:t>
            </a:r>
            <a:endParaRPr lang="ru-RU" sz="2800" dirty="0"/>
          </a:p>
        </p:txBody>
      </p:sp>
      <p:sp>
        <p:nvSpPr>
          <p:cNvPr id="3" name="Объект 2"/>
          <p:cNvSpPr>
            <a:spLocks noGrp="1"/>
          </p:cNvSpPr>
          <p:nvPr>
            <p:ph idx="1"/>
          </p:nvPr>
        </p:nvSpPr>
        <p:spPr>
          <a:xfrm>
            <a:off x="467544" y="1412776"/>
            <a:ext cx="8280920" cy="5112568"/>
          </a:xfrm>
        </p:spPr>
        <p:txBody>
          <a:bodyPr>
            <a:normAutofit/>
          </a:bodyPr>
          <a:lstStyle/>
          <a:p>
            <a:pPr marL="68580" indent="0">
              <a:buNone/>
            </a:pPr>
            <a:r>
              <a:rPr lang="ru-RU" sz="4000" b="1" dirty="0" smtClean="0">
                <a:solidFill>
                  <a:srgbClr val="FFC000"/>
                </a:solidFill>
                <a:latin typeface="Times New Roman" pitchFamily="18" charset="0"/>
                <a:cs typeface="Times New Roman" pitchFamily="18" charset="0"/>
              </a:rPr>
              <a:t>Задачи:</a:t>
            </a:r>
            <a:endParaRPr lang="ru-RU" sz="4000" b="1" dirty="0">
              <a:solidFill>
                <a:srgbClr val="FFC000"/>
              </a:solidFill>
              <a:latin typeface="Times New Roman" pitchFamily="18" charset="0"/>
              <a:cs typeface="Times New Roman" pitchFamily="18" charset="0"/>
            </a:endParaRPr>
          </a:p>
          <a:p>
            <a:pPr marL="68580" indent="0">
              <a:buNone/>
            </a:pPr>
            <a:r>
              <a:rPr lang="ru-RU" dirty="0" smtClean="0">
                <a:solidFill>
                  <a:schemeClr val="accent1">
                    <a:lumMod val="50000"/>
                  </a:schemeClr>
                </a:solidFill>
                <a:latin typeface="Times New Roman" pitchFamily="18" charset="0"/>
                <a:cs typeface="Times New Roman" pitchFamily="18" charset="0"/>
              </a:rPr>
              <a:t>1)обеспечение </a:t>
            </a:r>
            <a:r>
              <a:rPr lang="ru-RU" dirty="0">
                <a:solidFill>
                  <a:schemeClr val="accent1">
                    <a:lumMod val="50000"/>
                  </a:schemeClr>
                </a:solidFill>
                <a:latin typeface="Times New Roman" pitchFamily="18" charset="0"/>
                <a:cs typeface="Times New Roman" pitchFamily="18" charset="0"/>
              </a:rPr>
              <a:t>и защита прав детей и юношества на занятие </a:t>
            </a:r>
            <a:r>
              <a:rPr lang="ru-RU" dirty="0" smtClean="0">
                <a:solidFill>
                  <a:schemeClr val="accent1">
                    <a:lumMod val="50000"/>
                  </a:schemeClr>
                </a:solidFill>
                <a:latin typeface="Times New Roman" pitchFamily="18" charset="0"/>
                <a:cs typeface="Times New Roman" pitchFamily="18" charset="0"/>
              </a:rPr>
              <a:t>ФКС;</a:t>
            </a:r>
            <a:endParaRPr lang="ru-RU" dirty="0">
              <a:solidFill>
                <a:schemeClr val="accent1">
                  <a:lumMod val="50000"/>
                </a:schemeClr>
              </a:solidFill>
              <a:latin typeface="Times New Roman" pitchFamily="18" charset="0"/>
              <a:cs typeface="Times New Roman" pitchFamily="18" charset="0"/>
            </a:endParaRPr>
          </a:p>
          <a:p>
            <a:pPr marL="68580" indent="0">
              <a:buNone/>
            </a:pPr>
            <a:r>
              <a:rPr lang="ru-RU" dirty="0">
                <a:solidFill>
                  <a:srgbClr val="7030A0"/>
                </a:solidFill>
                <a:latin typeface="Times New Roman" pitchFamily="18" charset="0"/>
                <a:cs typeface="Times New Roman" pitchFamily="18" charset="0"/>
              </a:rPr>
              <a:t>2)создание правовых гарантий для функционирования и развития детско-юношеского </a:t>
            </a:r>
            <a:r>
              <a:rPr lang="ru-RU" dirty="0" smtClean="0">
                <a:solidFill>
                  <a:srgbClr val="7030A0"/>
                </a:solidFill>
                <a:latin typeface="Times New Roman" pitchFamily="18" charset="0"/>
                <a:cs typeface="Times New Roman" pitchFamily="18" charset="0"/>
              </a:rPr>
              <a:t>спорта;</a:t>
            </a:r>
            <a:endParaRPr lang="ru-RU" dirty="0">
              <a:solidFill>
                <a:srgbClr val="7030A0"/>
              </a:solidFill>
              <a:latin typeface="Times New Roman" pitchFamily="18" charset="0"/>
              <a:cs typeface="Times New Roman" pitchFamily="18" charset="0"/>
            </a:endParaRPr>
          </a:p>
          <a:p>
            <a:pPr marL="68580" indent="0">
              <a:buNone/>
            </a:pPr>
            <a:r>
              <a:rPr lang="ru-RU" dirty="0">
                <a:solidFill>
                  <a:srgbClr val="002060"/>
                </a:solidFill>
                <a:latin typeface="Times New Roman" pitchFamily="18" charset="0"/>
                <a:cs typeface="Times New Roman" pitchFamily="18" charset="0"/>
              </a:rPr>
              <a:t>3)определение прав и правовое регулирование обязанностей и ответственности в области детско-юношеского </a:t>
            </a:r>
            <a:r>
              <a:rPr lang="ru-RU" dirty="0" smtClean="0">
                <a:solidFill>
                  <a:srgbClr val="002060"/>
                </a:solidFill>
                <a:latin typeface="Times New Roman" pitchFamily="18" charset="0"/>
                <a:cs typeface="Times New Roman" pitchFamily="18" charset="0"/>
              </a:rPr>
              <a:t>спорта.</a:t>
            </a:r>
            <a:endParaRPr lang="ru-RU" dirty="0">
              <a:solidFill>
                <a:srgbClr val="002060"/>
              </a:solidFill>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453128"/>
            <a:ext cx="2679192" cy="2048256"/>
          </a:xfrm>
          <a:prstGeom prst="rect">
            <a:avLst/>
          </a:prstGeom>
          <a:ln>
            <a:noFill/>
          </a:ln>
          <a:effectLst>
            <a:softEdge rad="112500"/>
          </a:effectLst>
        </p:spPr>
      </p:pic>
    </p:spTree>
    <p:extLst>
      <p:ext uri="{BB962C8B-B14F-4D97-AF65-F5344CB8AC3E}">
        <p14:creationId xmlns:p14="http://schemas.microsoft.com/office/powerpoint/2010/main" val="2083457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568952" cy="1143000"/>
          </a:xfrm>
        </p:spPr>
        <p:txBody>
          <a:bodyPr>
            <a:normAutofit/>
          </a:bodyPr>
          <a:lstStyle/>
          <a:p>
            <a:r>
              <a:rPr lang="ru-RU" sz="2800" dirty="0">
                <a:solidFill>
                  <a:schemeClr val="tx1"/>
                </a:solidFill>
                <a:latin typeface="Times New Roman" pitchFamily="18" charset="0"/>
                <a:cs typeface="Times New Roman" pitchFamily="18" charset="0"/>
              </a:rPr>
              <a:t>5.Правовое регулирование детско-юношеского спорта.</a:t>
            </a:r>
            <a:endParaRPr lang="ru-RU" sz="2800" dirty="0"/>
          </a:p>
        </p:txBody>
      </p:sp>
      <p:sp>
        <p:nvSpPr>
          <p:cNvPr id="3" name="Объект 2"/>
          <p:cNvSpPr>
            <a:spLocks noGrp="1"/>
          </p:cNvSpPr>
          <p:nvPr>
            <p:ph idx="1"/>
          </p:nvPr>
        </p:nvSpPr>
        <p:spPr>
          <a:xfrm>
            <a:off x="467544" y="1340768"/>
            <a:ext cx="8208912" cy="5184576"/>
          </a:xfrm>
        </p:spPr>
        <p:txBody>
          <a:bodyPr/>
          <a:lstStyle/>
          <a:p>
            <a:pPr marL="68580" indent="0" algn="ctr">
              <a:buNone/>
            </a:pPr>
            <a:r>
              <a:rPr lang="ru-RU" dirty="0">
                <a:solidFill>
                  <a:srgbClr val="002060"/>
                </a:solidFill>
                <a:latin typeface="Times New Roman" pitchFamily="18" charset="0"/>
                <a:cs typeface="Times New Roman" pitchFamily="18" charset="0"/>
              </a:rPr>
              <a:t>Важный элемент развития </a:t>
            </a:r>
            <a:r>
              <a:rPr lang="ru-RU" dirty="0">
                <a:solidFill>
                  <a:srgbClr val="C00000"/>
                </a:solidFill>
                <a:latin typeface="Times New Roman" pitchFamily="18" charset="0"/>
                <a:cs typeface="Times New Roman" pitchFamily="18" charset="0"/>
              </a:rPr>
              <a:t>детско-юношеского спорта </a:t>
            </a:r>
            <a:r>
              <a:rPr lang="ru-RU" dirty="0">
                <a:solidFill>
                  <a:srgbClr val="002060"/>
                </a:solidFill>
                <a:latin typeface="Times New Roman" pitchFamily="18" charset="0"/>
                <a:cs typeface="Times New Roman" pitchFamily="18" charset="0"/>
              </a:rPr>
              <a:t>– материально-техническое и кадровое обеспечение данной отрасли. На основании указа президента №450 от 1 сентября 2010 года О лицензировании отдельных видов деятельности проводятся мероприятия по аккредитации ДЮСШ и аттестации тренерско-преподавательского состава.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789040"/>
            <a:ext cx="4608542" cy="2688316"/>
          </a:xfrm>
          <a:prstGeom prst="rect">
            <a:avLst/>
          </a:prstGeom>
          <a:ln>
            <a:noFill/>
          </a:ln>
          <a:effectLst>
            <a:softEdge rad="112500"/>
          </a:effectLst>
        </p:spPr>
      </p:pic>
    </p:spTree>
    <p:extLst>
      <p:ext uri="{BB962C8B-B14F-4D97-AF65-F5344CB8AC3E}">
        <p14:creationId xmlns:p14="http://schemas.microsoft.com/office/powerpoint/2010/main" val="21593699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08496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08912" cy="1143000"/>
          </a:xfrm>
        </p:spPr>
        <p:txBody>
          <a:bodyPr>
            <a:noAutofit/>
          </a:bodyPr>
          <a:lstStyle/>
          <a:p>
            <a:pPr lvl="0"/>
            <a:r>
              <a:rPr lang="ru-RU" sz="2800" dirty="0" smtClean="0">
                <a:solidFill>
                  <a:schemeClr val="tx1">
                    <a:lumMod val="95000"/>
                    <a:lumOff val="5000"/>
                  </a:schemeClr>
                </a:solidFill>
                <a:latin typeface="Times New Roman" pitchFamily="18" charset="0"/>
                <a:cs typeface="Times New Roman" pitchFamily="18" charset="0"/>
              </a:rPr>
              <a:t>1. Спортивное </a:t>
            </a:r>
            <a:r>
              <a:rPr lang="ru-RU" sz="28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sz="2800" dirty="0"/>
              <a:t/>
            </a:r>
            <a:br>
              <a:rPr lang="ru-RU" sz="2800" dirty="0"/>
            </a:br>
            <a:endParaRPr lang="ru-RU" sz="2800" dirty="0"/>
          </a:p>
        </p:txBody>
      </p:sp>
      <p:sp>
        <p:nvSpPr>
          <p:cNvPr id="3" name="Объект 2"/>
          <p:cNvSpPr>
            <a:spLocks noGrp="1"/>
          </p:cNvSpPr>
          <p:nvPr>
            <p:ph sz="quarter" idx="13"/>
          </p:nvPr>
        </p:nvSpPr>
        <p:spPr>
          <a:xfrm>
            <a:off x="539552" y="1484784"/>
            <a:ext cx="3922720" cy="4968552"/>
          </a:xfrm>
        </p:spPr>
        <p:txBody>
          <a:bodyPr>
            <a:normAutofit lnSpcReduction="10000"/>
          </a:bodyPr>
          <a:lstStyle/>
          <a:p>
            <a:pPr marL="68580" indent="0">
              <a:buNone/>
            </a:pPr>
            <a:r>
              <a:rPr lang="ru-RU" sz="2800" b="1" dirty="0">
                <a:solidFill>
                  <a:srgbClr val="FF0000"/>
                </a:solidFill>
              </a:rPr>
              <a:t>Спорт </a:t>
            </a:r>
            <a:r>
              <a:rPr lang="ru-RU" sz="2800" dirty="0">
                <a:solidFill>
                  <a:schemeClr val="accent3">
                    <a:lumMod val="75000"/>
                  </a:schemeClr>
                </a:solidFill>
                <a:latin typeface="Times New Roman" pitchFamily="18" charset="0"/>
                <a:cs typeface="Times New Roman" pitchFamily="18" charset="0"/>
              </a:rPr>
              <a:t>– добровольный и устоявшийся культ интенсивных мышечных упражнений, сопряженный с высокими достижениями со стремлением пойти на риск ради таких достижений. </a:t>
            </a:r>
          </a:p>
          <a:p>
            <a:endParaRPr lang="ru-RU" dirty="0"/>
          </a:p>
        </p:txBody>
      </p:sp>
      <p:sp>
        <p:nvSpPr>
          <p:cNvPr id="4" name="Объект 3"/>
          <p:cNvSpPr>
            <a:spLocks noGrp="1"/>
          </p:cNvSpPr>
          <p:nvPr>
            <p:ph sz="quarter" idx="14"/>
          </p:nvPr>
        </p:nvSpPr>
        <p:spPr>
          <a:xfrm>
            <a:off x="4860032" y="1484784"/>
            <a:ext cx="3816424" cy="4968552"/>
          </a:xfrm>
        </p:spPr>
        <p:txBody>
          <a:bodyPr/>
          <a:lstStyle/>
          <a:p>
            <a:pPr marL="68580" indent="0">
              <a:buNone/>
            </a:pPr>
            <a:r>
              <a:rPr lang="ru-RU" sz="3200" b="1" dirty="0">
                <a:solidFill>
                  <a:srgbClr val="FF0000"/>
                </a:solidFill>
                <a:latin typeface="Times New Roman" pitchFamily="18" charset="0"/>
                <a:cs typeface="Times New Roman" pitchFamily="18" charset="0"/>
              </a:rPr>
              <a:t>Спорт</a:t>
            </a:r>
            <a:r>
              <a:rPr lang="ru-RU" sz="3200" dirty="0">
                <a:solidFill>
                  <a:schemeClr val="accent3">
                    <a:lumMod val="75000"/>
                  </a:schemeClr>
                </a:solidFill>
                <a:latin typeface="Times New Roman" pitchFamily="18" charset="0"/>
                <a:cs typeface="Times New Roman" pitchFamily="18" charset="0"/>
              </a:rPr>
              <a:t> – социально-культурная деятельность, осуществляемая в форме соревнований и подготовки к участию в соревновании.</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56700"/>
            <a:ext cx="1686160" cy="1638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621285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08912" cy="1143000"/>
          </a:xfrm>
        </p:spPr>
        <p:txBody>
          <a:bodyPr>
            <a:normAutofit fontScale="90000"/>
          </a:bodyPr>
          <a:lstStyle/>
          <a:p>
            <a:pPr lvl="0"/>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t/>
            </a:r>
            <a:br>
              <a:rPr lang="ru-RU" dirty="0"/>
            </a:br>
            <a:endParaRPr lang="ru-RU" dirty="0"/>
          </a:p>
        </p:txBody>
      </p:sp>
      <p:sp>
        <p:nvSpPr>
          <p:cNvPr id="3" name="Объект 2"/>
          <p:cNvSpPr>
            <a:spLocks noGrp="1"/>
          </p:cNvSpPr>
          <p:nvPr>
            <p:ph idx="1"/>
          </p:nvPr>
        </p:nvSpPr>
        <p:spPr>
          <a:xfrm>
            <a:off x="467544" y="1700808"/>
            <a:ext cx="8208912" cy="4824536"/>
          </a:xfrm>
        </p:spPr>
        <p:txBody>
          <a:bodyPr/>
          <a:lstStyle/>
          <a:p>
            <a:pPr marL="68580" indent="0">
              <a:buNone/>
            </a:pPr>
            <a:r>
              <a:rPr lang="ru-RU" b="1" dirty="0">
                <a:solidFill>
                  <a:srgbClr val="FF0000"/>
                </a:solidFill>
                <a:latin typeface="Times New Roman" pitchFamily="18" charset="0"/>
                <a:cs typeface="Times New Roman" pitchFamily="18" charset="0"/>
              </a:rPr>
              <a:t>Спортивное право </a:t>
            </a:r>
            <a:r>
              <a:rPr lang="ru-RU" dirty="0">
                <a:solidFill>
                  <a:srgbClr val="0070C0"/>
                </a:solidFill>
                <a:latin typeface="Times New Roman" pitchFamily="18" charset="0"/>
                <a:cs typeface="Times New Roman" pitchFamily="18" charset="0"/>
              </a:rPr>
              <a:t>– комплексная отрасль права, поскольку в нем объединяются нормы отдельных самостоятельных отраслей права, что объясняется спецификой общественных отношений, регулируемых спортивным правом. </a:t>
            </a:r>
          </a:p>
          <a:p>
            <a:pPr marL="6858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429000"/>
            <a:ext cx="3444383" cy="2736304"/>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429000"/>
            <a:ext cx="3456384" cy="2592288"/>
          </a:xfrm>
          <a:prstGeom prst="rect">
            <a:avLst/>
          </a:prstGeom>
          <a:ln>
            <a:noFill/>
          </a:ln>
          <a:effectLst>
            <a:softEdge rad="112500"/>
          </a:effectLst>
        </p:spPr>
      </p:pic>
    </p:spTree>
    <p:extLst>
      <p:ext uri="{BB962C8B-B14F-4D97-AF65-F5344CB8AC3E}">
        <p14:creationId xmlns:p14="http://schemas.microsoft.com/office/powerpoint/2010/main" val="3318955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08912" cy="1143000"/>
          </a:xfrm>
        </p:spPr>
        <p:txBody>
          <a:bodyPr>
            <a:normAutofit fontScale="90000"/>
          </a:bodyPr>
          <a:lstStyle/>
          <a:p>
            <a:pPr lvl="0"/>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solidFill>
                  <a:schemeClr val="tx1"/>
                </a:solidFill>
              </a:rPr>
              <a:t/>
            </a:r>
            <a:br>
              <a:rPr lang="ru-RU" dirty="0">
                <a:solidFill>
                  <a:schemeClr val="tx1"/>
                </a:solidFill>
              </a:rPr>
            </a:br>
            <a:endParaRPr lang="ru-RU" dirty="0">
              <a:solidFill>
                <a:schemeClr val="tx1"/>
              </a:solidFill>
            </a:endParaRPr>
          </a:p>
        </p:txBody>
      </p:sp>
      <p:sp>
        <p:nvSpPr>
          <p:cNvPr id="3" name="Объект 2"/>
          <p:cNvSpPr>
            <a:spLocks noGrp="1"/>
          </p:cNvSpPr>
          <p:nvPr>
            <p:ph idx="1"/>
          </p:nvPr>
        </p:nvSpPr>
        <p:spPr>
          <a:xfrm>
            <a:off x="395536" y="1412776"/>
            <a:ext cx="8352928" cy="3528392"/>
          </a:xfrm>
        </p:spPr>
        <p:txBody>
          <a:bodyPr/>
          <a:lstStyle/>
          <a:p>
            <a:pPr marL="68580" indent="0">
              <a:buNone/>
            </a:pPr>
            <a:r>
              <a:rPr lang="ru-RU" sz="2800" b="1" dirty="0">
                <a:solidFill>
                  <a:srgbClr val="FF0000"/>
                </a:solidFill>
                <a:latin typeface="Times New Roman" pitchFamily="18" charset="0"/>
                <a:cs typeface="Times New Roman" pitchFamily="18" charset="0"/>
              </a:rPr>
              <a:t>Предмет спортивного права </a:t>
            </a:r>
            <a:r>
              <a:rPr lang="ru-RU" sz="2800" dirty="0">
                <a:solidFill>
                  <a:srgbClr val="0070C0"/>
                </a:solidFill>
                <a:latin typeface="Times New Roman" pitchFamily="18" charset="0"/>
                <a:cs typeface="Times New Roman" pitchFamily="18" charset="0"/>
              </a:rPr>
              <a:t>– общественные отношения, связанные с различными направлениями физкультурно-спортивной деятельности и возникающее между физкультурно-спортивными организациями и другими субъектами.</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573017"/>
            <a:ext cx="2736304" cy="2942262"/>
          </a:xfrm>
          <a:prstGeom prst="rect">
            <a:avLst/>
          </a:prstGeom>
          <a:ln>
            <a:noFill/>
          </a:ln>
          <a:effectLst>
            <a:softEdge rad="112500"/>
          </a:effectLst>
        </p:spPr>
      </p:pic>
    </p:spTree>
    <p:extLst>
      <p:ext uri="{BB962C8B-B14F-4D97-AF65-F5344CB8AC3E}">
        <p14:creationId xmlns:p14="http://schemas.microsoft.com/office/powerpoint/2010/main" val="554180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84784"/>
            <a:ext cx="8280920" cy="1143000"/>
          </a:xfrm>
        </p:spPr>
        <p:txBody>
          <a:bodyPr>
            <a:normAutofit fontScale="90000"/>
          </a:bodyPr>
          <a:lstStyle/>
          <a:p>
            <a:pPr lvl="0" algn="ctr"/>
            <a:r>
              <a:rPr lang="ru-RU" sz="3100" dirty="0" smtClean="0">
                <a:solidFill>
                  <a:schemeClr val="tx1">
                    <a:lumMod val="95000"/>
                    <a:lumOff val="5000"/>
                  </a:schemeClr>
                </a:solidFill>
                <a:latin typeface="Times New Roman" pitchFamily="18" charset="0"/>
                <a:cs typeface="Times New Roman" pitchFamily="18" charset="0"/>
              </a:rPr>
              <a:t>1. Спортивное </a:t>
            </a:r>
            <a:r>
              <a:rPr lang="ru-RU" sz="3100" dirty="0">
                <a:solidFill>
                  <a:schemeClr val="tx1">
                    <a:lumMod val="95000"/>
                    <a:lumOff val="5000"/>
                  </a:schemeClr>
                </a:solidFill>
                <a:latin typeface="Times New Roman" pitchFamily="18" charset="0"/>
                <a:cs typeface="Times New Roman" pitchFamily="18" charset="0"/>
              </a:rPr>
              <a:t>право как комплексная отрасль белорусского права и учебная дисциплина.</a:t>
            </a:r>
            <a:br>
              <a:rPr lang="ru-RU" sz="3100" dirty="0">
                <a:solidFill>
                  <a:schemeClr val="tx1">
                    <a:lumMod val="95000"/>
                    <a:lumOff val="5000"/>
                  </a:schemeClr>
                </a:solidFill>
                <a:latin typeface="Times New Roman" pitchFamily="18" charset="0"/>
                <a:cs typeface="Times New Roman" pitchFamily="18" charset="0"/>
              </a:rPr>
            </a:br>
            <a:r>
              <a:rPr lang="ru-RU" dirty="0" smtClean="0">
                <a:solidFill>
                  <a:srgbClr val="7030A0"/>
                </a:solidFill>
                <a:latin typeface="Times New Roman" pitchFamily="18" charset="0"/>
                <a:cs typeface="Times New Roman" pitchFamily="18" charset="0"/>
              </a:rPr>
              <a:t>Метод </a:t>
            </a:r>
            <a:r>
              <a:rPr lang="ru-RU" dirty="0">
                <a:solidFill>
                  <a:srgbClr val="7030A0"/>
                </a:solidFill>
                <a:latin typeface="Times New Roman" pitchFamily="18" charset="0"/>
                <a:cs typeface="Times New Roman" pitchFamily="18" charset="0"/>
              </a:rPr>
              <a:t>правового регулирования объединяет в </a:t>
            </a:r>
            <a:r>
              <a:rPr lang="ru-RU" dirty="0" smtClean="0">
                <a:solidFill>
                  <a:srgbClr val="7030A0"/>
                </a:solidFill>
                <a:latin typeface="Times New Roman" pitchFamily="18" charset="0"/>
                <a:cs typeface="Times New Roman" pitchFamily="18" charset="0"/>
              </a:rPr>
              <a:t>себе: </a:t>
            </a:r>
            <a:endParaRPr lang="ru-RU" dirty="0">
              <a:solidFill>
                <a:srgbClr val="7030A0"/>
              </a:solidFill>
              <a:latin typeface="Times New Roman" pitchFamily="18" charset="0"/>
              <a:cs typeface="Times New Roman" pitchFamily="18" charset="0"/>
            </a:endParaRPr>
          </a:p>
        </p:txBody>
      </p:sp>
      <p:sp>
        <p:nvSpPr>
          <p:cNvPr id="3" name="Текст 2"/>
          <p:cNvSpPr>
            <a:spLocks noGrp="1"/>
          </p:cNvSpPr>
          <p:nvPr>
            <p:ph type="body" idx="1"/>
          </p:nvPr>
        </p:nvSpPr>
        <p:spPr>
          <a:xfrm>
            <a:off x="1331640" y="2708920"/>
            <a:ext cx="3057148" cy="639762"/>
          </a:xfrm>
        </p:spPr>
        <p:txBody>
          <a:bodyPr/>
          <a:lstStyle/>
          <a:p>
            <a:r>
              <a:rPr lang="ru-RU" dirty="0">
                <a:solidFill>
                  <a:srgbClr val="00B0F0"/>
                </a:solidFill>
              </a:rPr>
              <a:t>императивное</a:t>
            </a:r>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3501007"/>
            <a:ext cx="3672408" cy="2830815"/>
          </a:xfrm>
          <a:prstGeom prst="rect">
            <a:avLst/>
          </a:prstGeom>
          <a:ln>
            <a:noFill/>
          </a:ln>
          <a:effectLst>
            <a:softEdge rad="112500"/>
          </a:effectLst>
        </p:spPr>
      </p:pic>
      <p:sp>
        <p:nvSpPr>
          <p:cNvPr id="5" name="Текст 4"/>
          <p:cNvSpPr>
            <a:spLocks noGrp="1"/>
          </p:cNvSpPr>
          <p:nvPr>
            <p:ph type="body" sz="quarter" idx="3"/>
          </p:nvPr>
        </p:nvSpPr>
        <p:spPr>
          <a:xfrm>
            <a:off x="5004048" y="2708920"/>
            <a:ext cx="3055717" cy="639762"/>
          </a:xfrm>
        </p:spPr>
        <p:txBody>
          <a:bodyPr/>
          <a:lstStyle/>
          <a:p>
            <a:r>
              <a:rPr lang="ru-RU" dirty="0">
                <a:solidFill>
                  <a:srgbClr val="00B0F0"/>
                </a:solidFill>
              </a:rPr>
              <a:t>диспозитивное</a:t>
            </a:r>
          </a:p>
        </p:txBody>
      </p:sp>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24128" y="3212976"/>
            <a:ext cx="1800200" cy="3243604"/>
          </a:xfrm>
        </p:spPr>
      </p:pic>
      <p:sp>
        <p:nvSpPr>
          <p:cNvPr id="7" name="Стрелка вниз 6"/>
          <p:cNvSpPr/>
          <p:nvPr/>
        </p:nvSpPr>
        <p:spPr>
          <a:xfrm>
            <a:off x="2699792" y="25649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084168" y="25649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186458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08912" cy="1143000"/>
          </a:xfrm>
        </p:spPr>
        <p:txBody>
          <a:bodyPr>
            <a:normAutofit fontScale="90000"/>
          </a:bodyPr>
          <a:lstStyle/>
          <a:p>
            <a:pPr lvl="0"/>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dirty="0"/>
              <a:t/>
            </a:r>
            <a:br>
              <a:rPr lang="ru-RU" dirty="0"/>
            </a:br>
            <a:endParaRPr lang="ru-RU" dirty="0"/>
          </a:p>
        </p:txBody>
      </p:sp>
      <p:sp>
        <p:nvSpPr>
          <p:cNvPr id="3" name="Объект 2"/>
          <p:cNvSpPr>
            <a:spLocks noGrp="1"/>
          </p:cNvSpPr>
          <p:nvPr>
            <p:ph idx="1"/>
          </p:nvPr>
        </p:nvSpPr>
        <p:spPr>
          <a:xfrm>
            <a:off x="539552" y="1988840"/>
            <a:ext cx="8208912" cy="4176464"/>
          </a:xfrm>
        </p:spPr>
        <p:txBody>
          <a:bodyPr/>
          <a:lstStyle/>
          <a:p>
            <a:pPr marL="68580" indent="0">
              <a:buNone/>
            </a:pPr>
            <a:r>
              <a:rPr lang="ru-RU" b="1" dirty="0">
                <a:solidFill>
                  <a:srgbClr val="FF0000"/>
                </a:solidFill>
                <a:latin typeface="Times New Roman" pitchFamily="18" charset="0"/>
                <a:cs typeface="Times New Roman" pitchFamily="18" charset="0"/>
              </a:rPr>
              <a:t>Принципы</a:t>
            </a:r>
            <a:r>
              <a:rPr lang="ru-RU" dirty="0">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 основополагающие начала, ключевые идеи, определяющие и выражающие понятие и сущность права.</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852936"/>
            <a:ext cx="4464496" cy="3604829"/>
          </a:xfrm>
          <a:prstGeom prst="rect">
            <a:avLst/>
          </a:prstGeom>
          <a:ln>
            <a:noFill/>
          </a:ln>
          <a:effectLst>
            <a:softEdge rad="112500"/>
          </a:effectLst>
        </p:spPr>
      </p:pic>
    </p:spTree>
    <p:extLst>
      <p:ext uri="{BB962C8B-B14F-4D97-AF65-F5344CB8AC3E}">
        <p14:creationId xmlns:p14="http://schemas.microsoft.com/office/powerpoint/2010/main" val="3379636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436" y="1556792"/>
            <a:ext cx="8856984" cy="1296144"/>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1. Спортивное </a:t>
            </a:r>
            <a:r>
              <a:rPr lang="ru-RU" sz="3100" dirty="0">
                <a:solidFill>
                  <a:schemeClr val="tx1"/>
                </a:solidFill>
                <a:latin typeface="Times New Roman" pitchFamily="18" charset="0"/>
                <a:cs typeface="Times New Roman" pitchFamily="18" charset="0"/>
              </a:rPr>
              <a:t>право как комплексная отрасль белорусского права и учебная дисциплина</a:t>
            </a:r>
            <a:r>
              <a:rPr lang="ru-RU" sz="3100" dirty="0" smtClean="0">
                <a:solidFill>
                  <a:schemeClr val="tx1"/>
                </a:solidFill>
                <a:latin typeface="Times New Roman" pitchFamily="18" charset="0"/>
                <a:cs typeface="Times New Roman" pitchFamily="18" charset="0"/>
              </a:rPr>
              <a:t>.</a:t>
            </a:r>
            <a:br>
              <a:rPr lang="ru-RU" sz="3100" dirty="0" smtClean="0">
                <a:solidFill>
                  <a:schemeClr val="tx1"/>
                </a:solidFill>
                <a:latin typeface="Times New Roman" pitchFamily="18" charset="0"/>
                <a:cs typeface="Times New Roman" pitchFamily="18" charset="0"/>
              </a:rPr>
            </a:br>
            <a:r>
              <a:rPr lang="ru-RU" sz="3600" b="1" dirty="0">
                <a:solidFill>
                  <a:srgbClr val="002060"/>
                </a:solidFill>
              </a:rPr>
              <a:t>Принципы спортивного права:</a:t>
            </a:r>
            <a:br>
              <a:rPr lang="ru-RU" sz="3600" b="1" dirty="0">
                <a:solidFill>
                  <a:srgbClr val="002060"/>
                </a:solidFill>
              </a:rPr>
            </a:br>
            <a:r>
              <a:rPr lang="ru-RU" sz="3600" b="1" dirty="0">
                <a:solidFill>
                  <a:srgbClr val="002060"/>
                </a:solidFill>
              </a:rPr>
              <a:t/>
            </a:r>
            <a:br>
              <a:rPr lang="ru-RU" sz="3600" b="1" dirty="0">
                <a:solidFill>
                  <a:srgbClr val="002060"/>
                </a:solidFill>
              </a:rPr>
            </a:br>
            <a:endParaRPr lang="ru-RU" sz="3600" b="1" dirty="0">
              <a:solidFill>
                <a:srgbClr val="002060"/>
              </a:solidFill>
            </a:endParaRPr>
          </a:p>
        </p:txBody>
      </p:sp>
      <p:sp>
        <p:nvSpPr>
          <p:cNvPr id="3" name="Объект 2"/>
          <p:cNvSpPr>
            <a:spLocks noGrp="1"/>
          </p:cNvSpPr>
          <p:nvPr>
            <p:ph sz="quarter" idx="13"/>
          </p:nvPr>
        </p:nvSpPr>
        <p:spPr>
          <a:xfrm>
            <a:off x="323528" y="1772816"/>
            <a:ext cx="5472608" cy="5085184"/>
          </a:xfrm>
        </p:spPr>
        <p:txBody>
          <a:bodyPr>
            <a:normAutofit fontScale="85000" lnSpcReduction="20000"/>
          </a:bodyPr>
          <a:lstStyle/>
          <a:p>
            <a:pPr marL="68580" indent="0">
              <a:buNone/>
            </a:pPr>
            <a:r>
              <a:rPr lang="ru-RU" sz="2700" dirty="0">
                <a:solidFill>
                  <a:schemeClr val="bg2">
                    <a:lumMod val="50000"/>
                  </a:schemeClr>
                </a:solidFill>
                <a:latin typeface="Times New Roman" pitchFamily="18" charset="0"/>
                <a:cs typeface="Times New Roman" pitchFamily="18" charset="0"/>
              </a:rPr>
              <a:t>1)законности </a:t>
            </a:r>
          </a:p>
          <a:p>
            <a:pPr marL="68580" indent="0">
              <a:buNone/>
            </a:pPr>
            <a:r>
              <a:rPr lang="ru-RU" sz="2700" dirty="0">
                <a:solidFill>
                  <a:schemeClr val="accent3">
                    <a:lumMod val="50000"/>
                  </a:schemeClr>
                </a:solidFill>
                <a:latin typeface="Times New Roman" pitchFamily="18" charset="0"/>
                <a:cs typeface="Times New Roman" pitchFamily="18" charset="0"/>
              </a:rPr>
              <a:t>2)свободной экономической деятельности </a:t>
            </a:r>
          </a:p>
          <a:p>
            <a:pPr marL="68580" indent="0">
              <a:buNone/>
            </a:pPr>
            <a:r>
              <a:rPr lang="ru-RU" sz="2700" dirty="0">
                <a:solidFill>
                  <a:srgbClr val="0070C0"/>
                </a:solidFill>
                <a:latin typeface="Times New Roman" pitchFamily="18" charset="0"/>
                <a:cs typeface="Times New Roman" pitchFamily="18" charset="0"/>
              </a:rPr>
              <a:t>3)государственного регулирования рыночных отношений </a:t>
            </a:r>
          </a:p>
          <a:p>
            <a:pPr marL="68580" indent="0">
              <a:buNone/>
            </a:pPr>
            <a:r>
              <a:rPr lang="ru-RU" sz="2700" dirty="0">
                <a:solidFill>
                  <a:srgbClr val="FF0000"/>
                </a:solidFill>
                <a:latin typeface="Times New Roman" pitchFamily="18" charset="0"/>
                <a:cs typeface="Times New Roman" pitchFamily="18" charset="0"/>
              </a:rPr>
              <a:t>4)единого экономического пространства </a:t>
            </a:r>
          </a:p>
          <a:p>
            <a:pPr marL="68580" indent="0">
              <a:buNone/>
            </a:pPr>
            <a:r>
              <a:rPr lang="ru-RU" sz="2700" dirty="0">
                <a:solidFill>
                  <a:srgbClr val="405A12"/>
                </a:solidFill>
                <a:latin typeface="Times New Roman" pitchFamily="18" charset="0"/>
                <a:cs typeface="Times New Roman" pitchFamily="18" charset="0"/>
              </a:rPr>
              <a:t>5)многообразия форм собственности, их юридического равенства и защиты </a:t>
            </a:r>
          </a:p>
          <a:p>
            <a:pPr marL="68580" indent="0">
              <a:buNone/>
            </a:pPr>
            <a:r>
              <a:rPr lang="ru-RU" sz="2700" dirty="0">
                <a:solidFill>
                  <a:schemeClr val="tx1">
                    <a:lumMod val="65000"/>
                    <a:lumOff val="35000"/>
                  </a:schemeClr>
                </a:solidFill>
                <a:latin typeface="Times New Roman" pitchFamily="18" charset="0"/>
                <a:cs typeface="Times New Roman" pitchFamily="18" charset="0"/>
              </a:rPr>
              <a:t>6)поддержки добросовестной конкуренции и недопустимости предпринимательской деятельности в сфере физкультуры и спорта, направленную на монополизацию рынка и недобросовестную конкуренцию</a:t>
            </a:r>
          </a:p>
          <a:p>
            <a:pPr marL="68580" indent="0">
              <a:buNone/>
            </a:pPr>
            <a:r>
              <a:rPr lang="ru-RU" sz="2700" dirty="0">
                <a:solidFill>
                  <a:srgbClr val="00B050"/>
                </a:solidFill>
                <a:latin typeface="Times New Roman" pitchFamily="18" charset="0"/>
                <a:cs typeface="Times New Roman" pitchFamily="18" charset="0"/>
              </a:rPr>
              <a:t>7)свободы договора в сфере ФКС</a:t>
            </a:r>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80112" y="1772816"/>
            <a:ext cx="2520280" cy="1890210"/>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645024"/>
            <a:ext cx="2454131" cy="1584176"/>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5237038"/>
            <a:ext cx="2448272" cy="1327648"/>
          </a:xfrm>
          <a:prstGeom prst="rect">
            <a:avLst/>
          </a:prstGeom>
          <a:ln>
            <a:noFill/>
          </a:ln>
          <a:effectLst>
            <a:softEdge rad="112500"/>
          </a:effectLst>
        </p:spPr>
      </p:pic>
    </p:spTree>
    <p:extLst>
      <p:ext uri="{BB962C8B-B14F-4D97-AF65-F5344CB8AC3E}">
        <p14:creationId xmlns:p14="http://schemas.microsoft.com/office/powerpoint/2010/main" val="182257233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156</TotalTime>
  <Words>2017</Words>
  <Application>Microsoft Office PowerPoint</Application>
  <PresentationFormat>Экран (4:3)</PresentationFormat>
  <Paragraphs>157</Paragraphs>
  <Slides>36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Остин</vt:lpstr>
      <vt:lpstr>Основные положения спортивного права.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Метод правового регулирования объединяет в себе: </vt:lpstr>
      <vt:lpstr>1. Спортивное право как комплексная отрасль белорусского права и учебная дисциплина. </vt:lpstr>
      <vt:lpstr>1. Спортивное право как комплексная отрасль белорусского права и учебная дисциплина. Принципы спортивного права:  </vt:lpstr>
      <vt:lpstr>1. Спортивное право как комплексная отрасль белорусского права и учебная дисциплина. Функции: </vt:lpstr>
      <vt:lpstr>1. Спортивное право как комплексная отрасль белорусского права и учебная дисциплина. </vt:lpstr>
      <vt:lpstr>2. Конституционно-правовое регулирование в области физической культуры и спорта (ФКС).  </vt:lpstr>
      <vt:lpstr>2.Конституционно-правовое регулирование в области физической культуры и спорта (ФКС).  </vt:lpstr>
      <vt:lpstr>2.Конституционно-правовое регулирование в области физической культуры и спорта (ФКС).</vt:lpstr>
      <vt:lpstr>3. Правовое регулирование спорта инвалидов. Адаптивный спорт – спорт инвалидов (инваспорт). В мире сложилось 3 направления адаптивного спорта: </vt:lpstr>
      <vt:lpstr>3. Правовое регулирование спорта инвалидов. </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3. Правовое регулирование спорта инвалидов. В зависимости от принятой модели соревновательной деятельности все направления подразделяются на 2 группы: </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3. Правовое регулирование спорта инвалидов.</vt:lpstr>
      <vt:lpstr>4. Правовое регулирование профессионального спорта, его отличие от любительского. Выделяют 2 разновидности современного спорта:</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4. Правовое регулирование профессионального спорта, его отличие от любительского.</vt:lpstr>
      <vt:lpstr>5.Правовое регулирование детско-юношеского спорта. В ст.2 модельного закона О детско-юношеском спорте определены следующие задачи: </vt:lpstr>
      <vt:lpstr>5.Правовое регулирование детско-юношеского спорта.</vt:lpstr>
      <vt:lpstr>5.Правовое регулирование детско-юношеского спорта.</vt:lpstr>
      <vt:lpstr>5.Правовое регулирование детско-юношеского спорта.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положения спортивного права. </dc:title>
  <dc:creator>Надя</dc:creator>
  <cp:lastModifiedBy>Надя</cp:lastModifiedBy>
  <cp:revision>23</cp:revision>
  <dcterms:created xsi:type="dcterms:W3CDTF">2015-03-24T07:13:07Z</dcterms:created>
  <dcterms:modified xsi:type="dcterms:W3CDTF">2015-04-01T19:18:31Z</dcterms:modified>
</cp:coreProperties>
</file>