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10" r:id="rId2"/>
    <p:sldId id="313" r:id="rId3"/>
    <p:sldId id="256" r:id="rId4"/>
    <p:sldId id="257" r:id="rId5"/>
    <p:sldId id="258" r:id="rId6"/>
    <p:sldId id="259" r:id="rId7"/>
    <p:sldId id="260" r:id="rId8"/>
    <p:sldId id="261" r:id="rId9"/>
    <p:sldId id="262" r:id="rId10"/>
    <p:sldId id="306" r:id="rId11"/>
    <p:sldId id="307" r:id="rId12"/>
    <p:sldId id="263" r:id="rId13"/>
    <p:sldId id="264" r:id="rId14"/>
    <p:sldId id="265" r:id="rId15"/>
    <p:sldId id="266" r:id="rId16"/>
    <p:sldId id="267" r:id="rId17"/>
    <p:sldId id="268" r:id="rId18"/>
    <p:sldId id="269" r:id="rId19"/>
    <p:sldId id="308" r:id="rId20"/>
    <p:sldId id="30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314" r:id="rId35"/>
    <p:sldId id="283" r:id="rId36"/>
    <p:sldId id="284" r:id="rId37"/>
    <p:sldId id="315" r:id="rId38"/>
    <p:sldId id="286" r:id="rId39"/>
    <p:sldId id="316" r:id="rId40"/>
    <p:sldId id="289" r:id="rId41"/>
    <p:sldId id="290" r:id="rId42"/>
    <p:sldId id="291" r:id="rId43"/>
    <p:sldId id="292" r:id="rId44"/>
    <p:sldId id="295" r:id="rId45"/>
    <p:sldId id="312" r:id="rId46"/>
    <p:sldId id="298" r:id="rId47"/>
    <p:sldId id="299" r:id="rId48"/>
    <p:sldId id="300" r:id="rId49"/>
    <p:sldId id="301" r:id="rId50"/>
    <p:sldId id="302" r:id="rId51"/>
    <p:sldId id="303" r:id="rId52"/>
    <p:sldId id="311"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D582D231-EDFD-45AE-A885-4361FF6F4CD9}"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D582D231-EDFD-45AE-A885-4361FF6F4CD9}"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D582D231-EDFD-45AE-A885-4361FF6F4CD9}"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582D231-EDFD-45AE-A885-4361FF6F4CD9}" type="slidenum">
              <a:rPr lang="ru-RU" smtClean="0"/>
              <a:pPr/>
              <a:t>‹#›</a:t>
            </a:fld>
            <a:endParaRPr lang="ru-RU" dirty="0"/>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2EE5312-9981-47D1-B9C5-56620529EE66}" type="datetimeFigureOut">
              <a:rPr lang="ru-RU" smtClean="0"/>
              <a:pPr/>
              <a:t>01.04.2016</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D582D231-EDFD-45AE-A885-4361FF6F4CD9}"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EE5312-9981-47D1-B9C5-56620529EE66}" type="datetimeFigureOut">
              <a:rPr lang="ru-RU" smtClean="0"/>
              <a:pPr/>
              <a:t>01.04.2016</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82D231-EDFD-45AE-A885-4361FF6F4CD9}"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pull dir="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928670"/>
            <a:ext cx="7498080" cy="4800600"/>
          </a:xfrm>
        </p:spPr>
        <p:txBody>
          <a:bodyPr/>
          <a:lstStyle/>
          <a:p>
            <a:pPr algn="ctr">
              <a:buNone/>
            </a:pP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Презентация на тему: </a:t>
            </a:r>
          </a:p>
          <a:p>
            <a:pPr algn="ctr">
              <a:buNone/>
            </a:pP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САЙКЛ-АЭРОБИКА</a:t>
            </a:r>
          </a:p>
        </p:txBody>
      </p:sp>
      <p:pic>
        <p:nvPicPr>
          <p:cNvPr id="1026" name="Picture 2" descr="C:\Users\Илья\Desktop\974-original-indoor-cycling1.jpg"/>
          <p:cNvPicPr>
            <a:picLocks noChangeAspect="1" noChangeArrowheads="1"/>
          </p:cNvPicPr>
          <p:nvPr/>
        </p:nvPicPr>
        <p:blipFill>
          <a:blip r:embed="rId2"/>
          <a:srcRect/>
          <a:stretch>
            <a:fillRect/>
          </a:stretch>
        </p:blipFill>
        <p:spPr bwMode="auto">
          <a:xfrm>
            <a:off x="928662" y="2071678"/>
            <a:ext cx="2879725" cy="1944688"/>
          </a:xfrm>
          <a:prstGeom prst="rect">
            <a:avLst/>
          </a:prstGeom>
          <a:noFill/>
        </p:spPr>
      </p:pic>
      <p:pic>
        <p:nvPicPr>
          <p:cNvPr id="1027" name="Picture 3" descr="C:\Users\Илья\Desktop\300.jpg"/>
          <p:cNvPicPr>
            <a:picLocks noChangeAspect="1" noChangeArrowheads="1"/>
          </p:cNvPicPr>
          <p:nvPr/>
        </p:nvPicPr>
        <p:blipFill>
          <a:blip r:embed="rId3"/>
          <a:srcRect/>
          <a:stretch>
            <a:fillRect/>
          </a:stretch>
        </p:blipFill>
        <p:spPr bwMode="auto">
          <a:xfrm>
            <a:off x="2000232" y="4214818"/>
            <a:ext cx="3264182" cy="2182827"/>
          </a:xfrm>
          <a:prstGeom prst="rect">
            <a:avLst/>
          </a:prstGeom>
          <a:noFill/>
        </p:spPr>
      </p:pic>
      <p:pic>
        <p:nvPicPr>
          <p:cNvPr id="1028" name="Picture 4" descr="C:\Users\Илья\Desktop\13194153-lechenie-varikoznoe-rasshirenie-ven-semennogo-kanatika.jpg"/>
          <p:cNvPicPr>
            <a:picLocks noChangeAspect="1" noChangeArrowheads="1"/>
          </p:cNvPicPr>
          <p:nvPr/>
        </p:nvPicPr>
        <p:blipFill>
          <a:blip r:embed="rId4" cstate="print"/>
          <a:srcRect/>
          <a:stretch>
            <a:fillRect/>
          </a:stretch>
        </p:blipFill>
        <p:spPr bwMode="auto">
          <a:xfrm>
            <a:off x="5429256" y="2571744"/>
            <a:ext cx="3429024" cy="1928826"/>
          </a:xfrm>
          <a:prstGeom prst="rect">
            <a:avLst/>
          </a:prstGeom>
          <a:noFill/>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Сайкл-аэробика в Республике Беларусь</a:t>
            </a:r>
            <a:endParaRPr lang="ru-RU" dirty="0"/>
          </a:p>
        </p:txBody>
      </p:sp>
      <p:sp>
        <p:nvSpPr>
          <p:cNvPr id="3" name="Содержимое 2"/>
          <p:cNvSpPr>
            <a:spLocks noGrp="1"/>
          </p:cNvSpPr>
          <p:nvPr>
            <p:ph idx="1"/>
          </p:nvPr>
        </p:nvSpPr>
        <p:spPr/>
        <p:txBody>
          <a:bodyPr>
            <a:noAutofit/>
          </a:bodyPr>
          <a:lstStyle/>
          <a:p>
            <a:r>
              <a:rPr lang="ru-RU" sz="2400" b="1" dirty="0" smtClean="0">
                <a:ln w="12700">
                  <a:solidFill>
                    <a:schemeClr val="tx2">
                      <a:satMod val="155000"/>
                    </a:schemeClr>
                  </a:solidFill>
                  <a:prstDash val="solid"/>
                </a:ln>
                <a:solidFill>
                  <a:schemeClr val="bg2">
                    <a:tint val="85000"/>
                    <a:satMod val="155000"/>
                  </a:schemeClr>
                </a:solidFill>
              </a:rPr>
              <a:t>Не случайно в последние годы этот вид аэробики очень популярен во всем мире. В Беларуси почти в каждом фитнес клубе проводятся занятия по </a:t>
            </a:r>
            <a:r>
              <a:rPr lang="ru-RU" sz="2400" b="1" dirty="0" err="1" smtClean="0">
                <a:ln w="12700">
                  <a:solidFill>
                    <a:schemeClr val="tx2">
                      <a:satMod val="155000"/>
                    </a:schemeClr>
                  </a:solidFill>
                  <a:prstDash val="solid"/>
                </a:ln>
                <a:solidFill>
                  <a:schemeClr val="bg2">
                    <a:tint val="85000"/>
                    <a:satMod val="155000"/>
                  </a:schemeClr>
                </a:solidFill>
              </a:rPr>
              <a:t>сайклу</a:t>
            </a:r>
            <a:r>
              <a:rPr lang="ru-RU" sz="2400" b="1" dirty="0" smtClean="0">
                <a:ln w="12700">
                  <a:solidFill>
                    <a:schemeClr val="tx2">
                      <a:satMod val="155000"/>
                    </a:schemeClr>
                  </a:solidFill>
                  <a:prstDash val="solid"/>
                </a:ln>
                <a:solidFill>
                  <a:schemeClr val="bg2">
                    <a:tint val="85000"/>
                    <a:satMod val="155000"/>
                  </a:schemeClr>
                </a:solidFill>
              </a:rPr>
              <a:t>. Помимо пресловутого эффекта быстрого похудения заслуга </a:t>
            </a:r>
            <a:r>
              <a:rPr lang="ru-RU" sz="2400" b="1" dirty="0" err="1" smtClean="0">
                <a:ln w="12700">
                  <a:solidFill>
                    <a:schemeClr val="tx2">
                      <a:satMod val="155000"/>
                    </a:schemeClr>
                  </a:solidFill>
                  <a:prstDash val="solid"/>
                </a:ln>
                <a:solidFill>
                  <a:schemeClr val="bg2">
                    <a:tint val="85000"/>
                    <a:satMod val="155000"/>
                  </a:schemeClr>
                </a:solidFill>
              </a:rPr>
              <a:t>сайкла</a:t>
            </a:r>
            <a:r>
              <a:rPr lang="ru-RU" sz="2400" b="1" dirty="0" smtClean="0">
                <a:ln w="12700">
                  <a:solidFill>
                    <a:schemeClr val="tx2">
                      <a:satMod val="155000"/>
                    </a:schemeClr>
                  </a:solidFill>
                  <a:prstDash val="solid"/>
                </a:ln>
                <a:solidFill>
                  <a:schemeClr val="bg2">
                    <a:tint val="85000"/>
                    <a:satMod val="155000"/>
                  </a:schemeClr>
                </a:solidFill>
              </a:rPr>
              <a:t> еще и в том, что, занимаясь на нем, совершенно не надо думать, загружать голову. Там не дается никакой хореографии, а значит, можно полностью расслабить мозги и делать только то, что говорит тренер. Отчасти поэтому сайкл хорошо подходит людям с проблемной координацией. Широко распространены два направления в сайкл-аэробике. </a:t>
            </a:r>
            <a:endParaRPr lang="ru-RU" sz="2400" b="1" dirty="0">
              <a:ln w="12700">
                <a:solidFill>
                  <a:schemeClr val="tx2">
                    <a:satMod val="155000"/>
                  </a:schemeClr>
                </a:solidFill>
                <a:prstDash val="solid"/>
              </a:ln>
              <a:solidFill>
                <a:schemeClr val="bg2">
                  <a:tint val="85000"/>
                  <a:satMod val="155000"/>
                </a:schemeClr>
              </a:solidFill>
            </a:endParaRPr>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500570"/>
            <a:ext cx="7929618" cy="2357430"/>
          </a:xfrm>
        </p:spPr>
        <p:txBody>
          <a:bodyPr>
            <a:noAutofit/>
          </a:bodyPr>
          <a:lstStyle/>
          <a:p>
            <a:r>
              <a:rPr lang="ru-RU" sz="2400" b="1" dirty="0" smtClean="0">
                <a:ln w="12700">
                  <a:solidFill>
                    <a:schemeClr val="tx2">
                      <a:satMod val="155000"/>
                    </a:schemeClr>
                  </a:solidFill>
                  <a:prstDash val="solid"/>
                </a:ln>
                <a:solidFill>
                  <a:schemeClr val="bg2">
                    <a:tint val="85000"/>
                    <a:satMod val="155000"/>
                  </a:schemeClr>
                </a:solidFill>
              </a:rPr>
              <a:t>Одно - когда снаряд работает, как собственно велотренажер. И второе - когда занятие имитирует езду на гоночном велосипеде. Разница здесь в положении спины: в первом случае она прямая, во втором расслаблена, как у гонщиков. Нагрузки же в этих видах совершенно одинаковые. </a:t>
            </a:r>
            <a:endParaRPr lang="ru-RU" sz="2400" b="1" dirty="0">
              <a:ln w="12700">
                <a:solidFill>
                  <a:schemeClr val="tx2">
                    <a:satMod val="155000"/>
                  </a:schemeClr>
                </a:solidFill>
                <a:prstDash val="solid"/>
              </a:ln>
              <a:solidFill>
                <a:schemeClr val="bg2">
                  <a:tint val="85000"/>
                  <a:satMod val="155000"/>
                </a:schemeClr>
              </a:solidFill>
            </a:endParaRPr>
          </a:p>
        </p:txBody>
      </p:sp>
      <p:pic>
        <p:nvPicPr>
          <p:cNvPr id="1026" name="Picture 2" descr="C:\Users\Илья\Desktop\02_fit.jpg"/>
          <p:cNvPicPr>
            <a:picLocks noChangeAspect="1" noChangeArrowheads="1"/>
          </p:cNvPicPr>
          <p:nvPr/>
        </p:nvPicPr>
        <p:blipFill>
          <a:blip r:embed="rId2"/>
          <a:srcRect/>
          <a:stretch>
            <a:fillRect/>
          </a:stretch>
        </p:blipFill>
        <p:spPr bwMode="auto">
          <a:xfrm>
            <a:off x="1000100" y="214290"/>
            <a:ext cx="8001024" cy="4286280"/>
          </a:xfrm>
          <a:prstGeom prst="rect">
            <a:avLst/>
          </a:prstGeom>
          <a:noFill/>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357290" y="785794"/>
            <a:ext cx="7498080" cy="4800600"/>
          </a:xfrm>
        </p:spPr>
        <p:txBody>
          <a:bodyPr>
            <a:normAutofit lnSpcReduction="10000"/>
          </a:bodyPr>
          <a:lstStyle/>
          <a:p>
            <a:r>
              <a:rPr lang="ru-RU" sz="2400" b="1" dirty="0" smtClean="0">
                <a:ln w="12700">
                  <a:solidFill>
                    <a:schemeClr val="tx2">
                      <a:satMod val="155000"/>
                    </a:schemeClr>
                  </a:solidFill>
                  <a:prstDash val="solid"/>
                </a:ln>
                <a:solidFill>
                  <a:schemeClr val="bg2">
                    <a:tint val="85000"/>
                    <a:satMod val="155000"/>
                  </a:schemeClr>
                </a:solidFill>
              </a:rPr>
              <a:t>На данный момент в Республике Беларусь существует очень много фитнес центров, как в областных городах (Минск, Гомель, Витебск, Брест, Могилев, Гродно), так и в провинциях (Бобруйск, Барановичи, Пинск, Мозырь, Жлобин, Светлогорск и др.). Во многих из этих фитнес центров достаточное внимание уделяется сайкл-аэробике, однако преимущественно в областных центрах, таких как Минск, Витебск, Гродно. Зачастую в фитнес центрах не хватает материальной базы для приобретения нужных тренажеров, а так же специализированных специалистов по данному виду аэробики. </a:t>
            </a:r>
            <a:endParaRPr lang="ru-RU" sz="2400" b="1"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11288"/>
          </a:xfrm>
        </p:spPr>
        <p:txBody>
          <a:bodyPr>
            <a:normAutofit fontScale="90000"/>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Цель и задачи физкультурно-оздоровительной системы сайкл аэробики</a:t>
            </a:r>
            <a:endParaRPr lang="ru-RU" sz="4000" dirty="0"/>
          </a:p>
        </p:txBody>
      </p:sp>
      <p:sp>
        <p:nvSpPr>
          <p:cNvPr id="3" name="Содержимое 2"/>
          <p:cNvSpPr>
            <a:spLocks noGrp="1"/>
          </p:cNvSpPr>
          <p:nvPr>
            <p:ph idx="1"/>
          </p:nvPr>
        </p:nvSpPr>
        <p:spPr>
          <a:xfrm>
            <a:off x="1281850" y="1928802"/>
            <a:ext cx="7862150" cy="4572032"/>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 первое место в сайкл-аэробике выдвигается активное сжигание калорий .</a:t>
            </a:r>
          </a:p>
          <a:p>
            <a:r>
              <a:rPr lang="ru-RU" sz="2400" b="1" dirty="0" smtClean="0">
                <a:ln w="12700">
                  <a:solidFill>
                    <a:schemeClr val="tx2">
                      <a:satMod val="155000"/>
                    </a:schemeClr>
                  </a:solidFill>
                  <a:prstDash val="solid"/>
                </a:ln>
                <a:solidFill>
                  <a:schemeClr val="bg2">
                    <a:tint val="85000"/>
                    <a:satMod val="155000"/>
                  </a:schemeClr>
                </a:solidFill>
              </a:rPr>
              <a:t>За получасовое занятие на </a:t>
            </a:r>
            <a:r>
              <a:rPr lang="ru-RU" sz="2400" b="1" dirty="0" err="1" smtClean="0">
                <a:ln w="12700">
                  <a:solidFill>
                    <a:schemeClr val="tx2">
                      <a:satMod val="155000"/>
                    </a:schemeClr>
                  </a:solidFill>
                  <a:prstDash val="solid"/>
                </a:ln>
                <a:solidFill>
                  <a:schemeClr val="bg2">
                    <a:tint val="85000"/>
                    <a:satMod val="155000"/>
                  </a:schemeClr>
                </a:solidFill>
              </a:rPr>
              <a:t>сайкле</a:t>
            </a:r>
            <a:r>
              <a:rPr lang="ru-RU" sz="2400" b="1" dirty="0" smtClean="0">
                <a:ln w="12700">
                  <a:solidFill>
                    <a:schemeClr val="tx2">
                      <a:satMod val="155000"/>
                    </a:schemeClr>
                  </a:solidFill>
                  <a:prstDash val="solid"/>
                </a:ln>
                <a:solidFill>
                  <a:schemeClr val="bg2">
                    <a:tint val="85000"/>
                    <a:satMod val="155000"/>
                  </a:schemeClr>
                </a:solidFill>
              </a:rPr>
              <a:t> количество сжигаемых калорий в два раза больше, чем на беговых дорожках. Разумеется, подобные нагрузки далеко не всем под силу, поэтому фитнес клубы предлагают 2 программы: для новичков и опытных </a:t>
            </a:r>
            <a:r>
              <a:rPr lang="ru-RU" sz="2400" b="1" dirty="0" err="1" smtClean="0">
                <a:ln w="12700">
                  <a:solidFill>
                    <a:schemeClr val="tx2">
                      <a:satMod val="155000"/>
                    </a:schemeClr>
                  </a:solidFill>
                  <a:prstDash val="solid"/>
                </a:ln>
                <a:solidFill>
                  <a:schemeClr val="bg2">
                    <a:tint val="85000"/>
                    <a:satMod val="155000"/>
                  </a:schemeClr>
                </a:solidFill>
              </a:rPr>
              <a:t>сайклеров</a:t>
            </a:r>
            <a:r>
              <a:rPr lang="ru-RU" sz="2400" b="1" dirty="0" smtClean="0">
                <a:ln w="12700">
                  <a:solidFill>
                    <a:schemeClr val="tx2">
                      <a:satMod val="155000"/>
                    </a:schemeClr>
                  </a:solidFill>
                  <a:prstDash val="solid"/>
                </a:ln>
                <a:solidFill>
                  <a:schemeClr val="bg2">
                    <a:tint val="85000"/>
                    <a:satMod val="155000"/>
                  </a:schemeClr>
                </a:solidFill>
              </a:rPr>
              <a:t>. При скорости 9 км/ч расход энергии в среднем на 1 кг веса составляет 2,8 ккал в час, при скорости 15 км/ч – на 1 кг веса 4,8 ккал в час. Разогнавшись до скорости 20 км/ч, на 1 кг веса вы теряете 8 ккал в час.</a:t>
            </a:r>
            <a:endParaRPr lang="ru-RU" sz="2400" b="1" dirty="0">
              <a:ln w="12700">
                <a:solidFill>
                  <a:schemeClr val="tx2">
                    <a:satMod val="155000"/>
                  </a:schemeClr>
                </a:solidFill>
                <a:prstDash val="solid"/>
              </a:ln>
              <a:solidFill>
                <a:schemeClr val="bg2">
                  <a:tint val="85000"/>
                  <a:satMod val="155000"/>
                </a:schemeClr>
              </a:solidFill>
            </a:endParaRPr>
          </a:p>
        </p:txBody>
      </p:sp>
      <p:pic>
        <p:nvPicPr>
          <p:cNvPr id="2050" name="Picture 2" descr="C:\Users\Илья\Desktop\v-fit-sc1-p-aerobic-training-bike-144-p.jpg"/>
          <p:cNvPicPr>
            <a:picLocks noChangeAspect="1" noChangeArrowheads="1"/>
          </p:cNvPicPr>
          <p:nvPr/>
        </p:nvPicPr>
        <p:blipFill>
          <a:blip r:embed="rId2" cstate="print"/>
          <a:srcRect/>
          <a:stretch>
            <a:fillRect/>
          </a:stretch>
        </p:blipFill>
        <p:spPr bwMode="auto">
          <a:xfrm>
            <a:off x="0" y="1000108"/>
            <a:ext cx="1357289" cy="2214554"/>
          </a:xfrm>
          <a:prstGeom prst="rect">
            <a:avLst/>
          </a:prstGeom>
          <a:noFill/>
        </p:spPr>
      </p:pic>
      <p:pic>
        <p:nvPicPr>
          <p:cNvPr id="2053" name="Picture 5" descr="C:\Users\Илья\Desktop\dermosonic1.jpg"/>
          <p:cNvPicPr>
            <a:picLocks noChangeAspect="1" noChangeArrowheads="1"/>
          </p:cNvPicPr>
          <p:nvPr/>
        </p:nvPicPr>
        <p:blipFill>
          <a:blip r:embed="rId3" cstate="print"/>
          <a:srcRect/>
          <a:stretch>
            <a:fillRect/>
          </a:stretch>
        </p:blipFill>
        <p:spPr bwMode="auto">
          <a:xfrm>
            <a:off x="0" y="3357562"/>
            <a:ext cx="1357322" cy="2717813"/>
          </a:xfrm>
          <a:prstGeom prst="rect">
            <a:avLst/>
          </a:prstGeom>
          <a:noFill/>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642918"/>
            <a:ext cx="7498080" cy="5857916"/>
          </a:xfrm>
        </p:spPr>
        <p:txBody>
          <a:bodyPr>
            <a:normAutofit lnSpcReduction="10000"/>
          </a:bodyPr>
          <a:lstStyle/>
          <a:p>
            <a:r>
              <a:rPr lang="ru-RU" sz="2400" b="1" dirty="0" smtClean="0">
                <a:ln w="12700">
                  <a:solidFill>
                    <a:schemeClr val="tx2">
                      <a:satMod val="155000"/>
                    </a:schemeClr>
                  </a:solidFill>
                  <a:prstDash val="solid"/>
                </a:ln>
                <a:solidFill>
                  <a:schemeClr val="bg2">
                    <a:tint val="85000"/>
                    <a:satMod val="155000"/>
                  </a:schemeClr>
                </a:solidFill>
              </a:rPr>
              <a:t>Заниматься </a:t>
            </a:r>
            <a:r>
              <a:rPr lang="ru-RU" sz="2400" b="1" dirty="0" err="1" smtClean="0">
                <a:ln w="12700">
                  <a:solidFill>
                    <a:schemeClr val="tx2">
                      <a:satMod val="155000"/>
                    </a:schemeClr>
                  </a:solidFill>
                  <a:prstDash val="solid"/>
                </a:ln>
                <a:solidFill>
                  <a:schemeClr val="bg2">
                    <a:tint val="85000"/>
                    <a:satMod val="155000"/>
                  </a:schemeClr>
                </a:solidFill>
              </a:rPr>
              <a:t>сайклом</a:t>
            </a:r>
            <a:r>
              <a:rPr lang="ru-RU" sz="2400" b="1" dirty="0" smtClean="0">
                <a:ln w="12700">
                  <a:solidFill>
                    <a:schemeClr val="tx2">
                      <a:satMod val="155000"/>
                    </a:schemeClr>
                  </a:solidFill>
                  <a:prstDash val="solid"/>
                </a:ln>
                <a:solidFill>
                  <a:schemeClr val="bg2">
                    <a:tint val="85000"/>
                    <a:satMod val="155000"/>
                  </a:schemeClr>
                </a:solidFill>
              </a:rPr>
              <a:t> можно от двух до пяти раз в неделю.</a:t>
            </a:r>
          </a:p>
          <a:p>
            <a:r>
              <a:rPr lang="ru-RU" sz="2400" b="1" dirty="0" smtClean="0">
                <a:ln w="12700">
                  <a:solidFill>
                    <a:schemeClr val="tx2">
                      <a:satMod val="155000"/>
                    </a:schemeClr>
                  </a:solidFill>
                  <a:prstDash val="solid"/>
                </a:ln>
                <a:solidFill>
                  <a:schemeClr val="bg2">
                    <a:tint val="85000"/>
                    <a:satMod val="155000"/>
                  </a:schemeClr>
                </a:solidFill>
              </a:rPr>
              <a:t>Если ждете от своей фигуры быстрых изменений, первые три месяца жмите педали пять дней в неделю. Впоследствии сможете поддерживать ранее наработанную форму, посещая класс </a:t>
            </a:r>
            <a:r>
              <a:rPr lang="ru-RU" sz="2400" b="1" dirty="0" err="1" smtClean="0">
                <a:ln w="12700">
                  <a:solidFill>
                    <a:schemeClr val="tx2">
                      <a:satMod val="155000"/>
                    </a:schemeClr>
                  </a:solidFill>
                  <a:prstDash val="solid"/>
                </a:ln>
                <a:solidFill>
                  <a:schemeClr val="bg2">
                    <a:tint val="85000"/>
                    <a:satMod val="155000"/>
                  </a:schemeClr>
                </a:solidFill>
              </a:rPr>
              <a:t>сайкла</a:t>
            </a:r>
            <a:r>
              <a:rPr lang="ru-RU" sz="2400" b="1" dirty="0" smtClean="0">
                <a:ln w="12700">
                  <a:solidFill>
                    <a:schemeClr val="tx2">
                      <a:satMod val="155000"/>
                    </a:schemeClr>
                  </a:solidFill>
                  <a:prstDash val="solid"/>
                </a:ln>
                <a:solidFill>
                  <a:schemeClr val="bg2">
                    <a:tint val="85000"/>
                    <a:satMod val="155000"/>
                  </a:schemeClr>
                </a:solidFill>
              </a:rPr>
              <a:t> для продвинутых по два раза в неделю.</a:t>
            </a:r>
            <a:br>
              <a:rPr lang="ru-RU" sz="2400" b="1" dirty="0" smtClean="0">
                <a:ln w="12700">
                  <a:solidFill>
                    <a:schemeClr val="tx2">
                      <a:satMod val="155000"/>
                    </a:schemeClr>
                  </a:solidFill>
                  <a:prstDash val="solid"/>
                </a:ln>
                <a:solidFill>
                  <a:schemeClr val="bg2">
                    <a:tint val="85000"/>
                    <a:satMod val="155000"/>
                  </a:schemeClr>
                </a:solidFill>
              </a:rPr>
            </a:br>
            <a:r>
              <a:rPr lang="ru-RU" sz="2400" b="1" dirty="0" smtClean="0">
                <a:ln w="12700">
                  <a:solidFill>
                    <a:schemeClr val="tx2">
                      <a:satMod val="155000"/>
                    </a:schemeClr>
                  </a:solidFill>
                  <a:prstDash val="solid"/>
                </a:ln>
                <a:solidFill>
                  <a:schemeClr val="bg2">
                    <a:tint val="85000"/>
                    <a:satMod val="155000"/>
                  </a:schemeClr>
                </a:solidFill>
              </a:rPr>
              <a:t>Оздоровительный эффект:</a:t>
            </a:r>
            <a:br>
              <a:rPr lang="ru-RU" sz="2400" b="1" dirty="0" smtClean="0">
                <a:ln w="12700">
                  <a:solidFill>
                    <a:schemeClr val="tx2">
                      <a:satMod val="155000"/>
                    </a:schemeClr>
                  </a:solidFill>
                  <a:prstDash val="solid"/>
                </a:ln>
                <a:solidFill>
                  <a:schemeClr val="bg2">
                    <a:tint val="85000"/>
                    <a:satMod val="155000"/>
                  </a:schemeClr>
                </a:solidFill>
              </a:rPr>
            </a:br>
            <a:r>
              <a:rPr lang="ru-RU" sz="2400" b="1" dirty="0" smtClean="0">
                <a:ln w="12700">
                  <a:solidFill>
                    <a:schemeClr val="tx2">
                      <a:satMod val="155000"/>
                    </a:schemeClr>
                  </a:solidFill>
                  <a:prstDash val="solid"/>
                </a:ln>
                <a:solidFill>
                  <a:schemeClr val="bg2">
                    <a:tint val="85000"/>
                    <a:satMod val="155000"/>
                  </a:schemeClr>
                </a:solidFill>
              </a:rPr>
              <a:t>Тренировка органов сердечнососудистой системы, системы дыхания, улучшение метаболизма, улучшение подвижности суставов, повышение закалки организма, укрепление мышц нижних конечностей, рук, живота, снижение веса, повышению общей выносливости, улучшение деятельности ОДА – эти все задачи решаются с помощью регулярных занятий </a:t>
            </a:r>
            <a:r>
              <a:rPr lang="ru-RU" sz="2400" b="1" dirty="0" err="1" smtClean="0">
                <a:ln w="12700">
                  <a:solidFill>
                    <a:schemeClr val="tx2">
                      <a:satMod val="155000"/>
                    </a:schemeClr>
                  </a:solidFill>
                  <a:prstDash val="solid"/>
                </a:ln>
                <a:solidFill>
                  <a:schemeClr val="bg2">
                    <a:tint val="85000"/>
                    <a:satMod val="155000"/>
                  </a:schemeClr>
                </a:solidFill>
              </a:rPr>
              <a:t>сайклом</a:t>
            </a:r>
            <a:r>
              <a:rPr lang="ru-RU" sz="2400" b="1" dirty="0" smtClean="0">
                <a:ln w="12700">
                  <a:solidFill>
                    <a:schemeClr val="tx2">
                      <a:satMod val="155000"/>
                    </a:schemeClr>
                  </a:solidFill>
                  <a:prstDash val="solid"/>
                </a:ln>
                <a:solidFill>
                  <a:schemeClr val="bg2">
                    <a:tint val="85000"/>
                    <a:satMod val="155000"/>
                  </a:schemeClr>
                </a:solidFill>
              </a:rPr>
              <a:t>. </a:t>
            </a:r>
            <a:endParaRPr lang="ru-RU" sz="2400" b="1" dirty="0">
              <a:ln w="12700">
                <a:solidFill>
                  <a:schemeClr val="tx2">
                    <a:satMod val="155000"/>
                  </a:schemeClr>
                </a:solidFill>
                <a:prstDash val="solid"/>
              </a:ln>
              <a:solidFill>
                <a:schemeClr val="bg2">
                  <a:tint val="85000"/>
                  <a:satMod val="155000"/>
                </a:schemeClr>
              </a:solidFill>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000100" y="4143380"/>
            <a:ext cx="7498080" cy="2390772"/>
          </a:xfrm>
        </p:spPr>
        <p:txBody>
          <a:bodyPr>
            <a:normAutofit lnSpcReduction="10000"/>
          </a:bodyPr>
          <a:lstStyle/>
          <a:p>
            <a:r>
              <a:rPr lang="ru-RU" sz="2400" b="1" dirty="0" smtClean="0">
                <a:ln w="12700">
                  <a:solidFill>
                    <a:schemeClr val="tx2">
                      <a:satMod val="155000"/>
                    </a:schemeClr>
                  </a:solidFill>
                  <a:prstDash val="solid"/>
                </a:ln>
                <a:solidFill>
                  <a:schemeClr val="bg2">
                    <a:tint val="85000"/>
                    <a:satMod val="155000"/>
                  </a:schemeClr>
                </a:solidFill>
              </a:rPr>
              <a:t>Также этот вид физической активности прекрасно подходит для реабилитации после травм и болезней. Работая с небольшой интенсивностью, вы улучшаете кровообращение, сокращаете вероятность болей в мышцах после интенсивных нагрузок</a:t>
            </a:r>
            <a:r>
              <a:rPr lang="ru-RU" dirty="0" smtClean="0"/>
              <a:t>.</a:t>
            </a:r>
            <a:endParaRPr lang="ru-RU" dirty="0"/>
          </a:p>
        </p:txBody>
      </p:sp>
      <p:pic>
        <p:nvPicPr>
          <p:cNvPr id="1026" name="Picture 2" descr="C:\Users\Илья\Desktop\Cycling.jpg"/>
          <p:cNvPicPr>
            <a:picLocks noChangeAspect="1" noChangeArrowheads="1"/>
          </p:cNvPicPr>
          <p:nvPr/>
        </p:nvPicPr>
        <p:blipFill>
          <a:blip r:embed="rId2"/>
          <a:srcRect/>
          <a:stretch>
            <a:fillRect/>
          </a:stretch>
        </p:blipFill>
        <p:spPr bwMode="auto">
          <a:xfrm>
            <a:off x="1000100" y="214290"/>
            <a:ext cx="8001024" cy="3763966"/>
          </a:xfrm>
          <a:prstGeom prst="rect">
            <a:avLst/>
          </a:prstGeom>
          <a:noFill/>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Основные понятия и разновидности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endParaRPr lang="ru-RU" sz="4000" dirty="0"/>
          </a:p>
        </p:txBody>
      </p:sp>
      <p:sp>
        <p:nvSpPr>
          <p:cNvPr id="3" name="Содержимое 2"/>
          <p:cNvSpPr>
            <a:spLocks noGrp="1"/>
          </p:cNvSpPr>
          <p:nvPr>
            <p:ph idx="1"/>
          </p:nvPr>
        </p:nvSpPr>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Spin</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Весёлый эмоциональный урок под энергичную музыку на специальных велотренажёрах. Урок для начинающих. Продолжительность - 30 мин.</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Reebok</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это занятия для начинающих по программе Сайкл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Рибок</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на велотренажерах, которые имитируют гоночные велосипеды. На этих занятиях происходит разучивание основных базовых техник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педалирования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часть занимает около 20 минут. Эту группу можно отнести к занятиям средней интенсивности.</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214422"/>
            <a:ext cx="7498080" cy="4800600"/>
          </a:xfrm>
        </p:spPr>
        <p:txBody>
          <a:bodyPr>
            <a:normAutofit fontScale="77500" lnSpcReduction="20000"/>
          </a:bodyPr>
          <a:lstStyle/>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 занятия для подготовленных. В этой системе применяется чередование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и силовой нагрузки в одном уроке. Таким образом достигается укрепление мышц всего тела и снижение веса. </a:t>
            </a:r>
          </a:p>
          <a:p>
            <a:endPar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Tour</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это занятия для подготовленных и прошедших курс занятий для начинающих (не менее тридцати уроков) на велотренажерах, напоминающих гоночные велосипеды. Это увлекательные упражнения, на которых можно ощутить вкус победы на высокоинтенсивном занятии.</a:t>
            </a:r>
            <a:r>
              <a:rPr lang="ru-RU" dirty="0" smtClean="0"/>
              <a:t/>
            </a:r>
            <a:br>
              <a:rPr lang="ru-RU" dirty="0" smtClean="0"/>
            </a:br>
            <a:endParaRPr lang="ru-RU" dirty="0"/>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42852"/>
            <a:ext cx="7498080" cy="6500858"/>
          </a:xfrm>
        </p:spPr>
        <p:txBody>
          <a:bodyPr>
            <a:normAutofit lnSpcReduction="10000"/>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Bike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Trial</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занятие для подготовленных на велотренажерах, напоминающих гоночные велосипеды.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Кардио-часть</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занимает 30 минут. Занятие средневысокой интенсивности.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Bike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Race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комплекс занятий для подготовленных на велотренажерах. Проводятся уроки высокой интенсивности,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часть составляет 35-40 минут.</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Reebok</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Interval</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занятие для подготовленных, на велотренажерах. На этих уроках сочетаются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кардио-компоненты</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средней и высокой интенсивности.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часть равна 40 минутам, занятие высокой интенсивности.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Night</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Ride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зажигательный урок, имитирующий велогонку по ночному шоссе. Специальное освещение и светомузыка создают нужное настроение. Продолжительность занятия – 45 мин. Класс рекомендован для подготовленных.</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786322"/>
            <a:ext cx="7498080" cy="1819268"/>
          </a:xfrm>
        </p:spPr>
        <p:txBody>
          <a:bodyPr>
            <a:normAutofit/>
          </a:bodyPr>
          <a:lstStyle/>
          <a:p>
            <a:pPr algn="ct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Сайклы</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разных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вижов</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для разных типов тренировки</a:t>
            </a:r>
            <a:endParaRPr lang="ru-RU" sz="2400" dirty="0"/>
          </a:p>
        </p:txBody>
      </p:sp>
      <p:pic>
        <p:nvPicPr>
          <p:cNvPr id="2050" name="Picture 2" descr="C:\Users\Илья\Desktop\i.jpg"/>
          <p:cNvPicPr>
            <a:picLocks noChangeAspect="1" noChangeArrowheads="1"/>
          </p:cNvPicPr>
          <p:nvPr/>
        </p:nvPicPr>
        <p:blipFill>
          <a:blip r:embed="rId2"/>
          <a:srcRect/>
          <a:stretch>
            <a:fillRect/>
          </a:stretch>
        </p:blipFill>
        <p:spPr bwMode="auto">
          <a:xfrm>
            <a:off x="1071538" y="500042"/>
            <a:ext cx="3714808" cy="2755358"/>
          </a:xfrm>
          <a:prstGeom prst="rect">
            <a:avLst/>
          </a:prstGeom>
          <a:noFill/>
        </p:spPr>
      </p:pic>
      <p:pic>
        <p:nvPicPr>
          <p:cNvPr id="2051" name="Picture 3" descr="C:\Users\Илья\Desktop\1110bike-form.jpg"/>
          <p:cNvPicPr>
            <a:picLocks noChangeAspect="1" noChangeArrowheads="1"/>
          </p:cNvPicPr>
          <p:nvPr/>
        </p:nvPicPr>
        <p:blipFill>
          <a:blip r:embed="rId3"/>
          <a:srcRect/>
          <a:stretch>
            <a:fillRect/>
          </a:stretch>
        </p:blipFill>
        <p:spPr bwMode="auto">
          <a:xfrm>
            <a:off x="4429124" y="428604"/>
            <a:ext cx="4714876" cy="2936876"/>
          </a:xfrm>
          <a:prstGeom prst="rect">
            <a:avLst/>
          </a:prstGeom>
          <a:noFill/>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85728"/>
            <a:ext cx="7498080" cy="1143000"/>
          </a:xfrm>
        </p:spPr>
        <p:txBody>
          <a:bodyPr>
            <a:normAutofit/>
          </a:bodyPr>
          <a:lstStyle/>
          <a:p>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Перечень подлежащих разработке вопросов:</a:t>
            </a:r>
            <a:endParaRPr lang="ru-RU" sz="3200" dirty="0"/>
          </a:p>
        </p:txBody>
      </p:sp>
      <p:sp>
        <p:nvSpPr>
          <p:cNvPr id="3" name="Содержимое 2"/>
          <p:cNvSpPr>
            <a:spLocks noGrp="1"/>
          </p:cNvSpPr>
          <p:nvPr>
            <p:ph idx="1"/>
          </p:nvPr>
        </p:nvSpPr>
        <p:spPr>
          <a:xfrm>
            <a:off x="1000100" y="1428736"/>
            <a:ext cx="7498080" cy="5429264"/>
          </a:xfrm>
        </p:spPr>
        <p:txBody>
          <a:bodyPr>
            <a:normAutofit fontScale="92500"/>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Понятие о сайкл-аэробике. История возникновения и развития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Сайкл-аэробика в Республике Беларусь. Цель и задачи физкультурно-оздоровительной системы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Основные понятия и разновидности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 Теоретические 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организационнаые</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основы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 Структура и содержание занятий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Средства, методы и методика проведения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Врачебно-педагогический контроль</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7.Программы и комплексы упражнений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2400" dirty="0"/>
          </a:p>
        </p:txBody>
      </p:sp>
    </p:spTree>
  </p:cSld>
  <p:clrMapOvr>
    <a:masterClrMapping/>
  </p:clrMapOvr>
  <p:transition>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00100" y="4857760"/>
            <a:ext cx="7498080" cy="1604954"/>
          </a:xfrm>
        </p:spPr>
        <p:txBody>
          <a:bodyPr>
            <a:normAutofit/>
          </a:bodyPr>
          <a:lstStyle/>
          <a:p>
            <a:pPr algn="ct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 который имитирует как спуск, так и подъем.</a:t>
            </a:r>
          </a:p>
          <a:p>
            <a:pPr algn="ct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Имитация виражей, спуск по горным склонам и.т.п.</a:t>
            </a:r>
            <a:endParaRPr lang="ru-RU" sz="2400" dirty="0"/>
          </a:p>
        </p:txBody>
      </p:sp>
      <p:pic>
        <p:nvPicPr>
          <p:cNvPr id="3074" name="Picture 2" descr="C:\Users\Илья\Desktop\stationary_bike_indoor_cycling_realryder_spin_bike.jpg"/>
          <p:cNvPicPr>
            <a:picLocks noChangeAspect="1" noChangeArrowheads="1"/>
          </p:cNvPicPr>
          <p:nvPr/>
        </p:nvPicPr>
        <p:blipFill>
          <a:blip r:embed="rId2"/>
          <a:srcRect/>
          <a:stretch>
            <a:fillRect/>
          </a:stretch>
        </p:blipFill>
        <p:spPr bwMode="auto">
          <a:xfrm>
            <a:off x="1000100" y="0"/>
            <a:ext cx="8143900" cy="4572008"/>
          </a:xfrm>
          <a:prstGeom prst="rect">
            <a:avLst/>
          </a:prstGeom>
          <a:noFill/>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Теоретические и организационные основы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endParaRPr lang="ru-RU" sz="4000" dirty="0"/>
          </a:p>
        </p:txBody>
      </p:sp>
      <p:sp>
        <p:nvSpPr>
          <p:cNvPr id="3" name="Содержимое 2"/>
          <p:cNvSpPr>
            <a:spLocks noGrp="1"/>
          </p:cNvSpPr>
          <p:nvPr>
            <p:ph idx="1"/>
          </p:nvPr>
        </p:nvSpPr>
        <p:spPr>
          <a:xfrm>
            <a:off x="1428728" y="1785926"/>
            <a:ext cx="7498080" cy="480060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rPr>
              <a:t>Перед тем, как приступить к занятиям, необходимо получить консультацию у опытного специалиста. Он поможет освоить базовую методику, а также научиться чередовать </a:t>
            </a:r>
            <a:r>
              <a:rPr lang="ru-RU" sz="2400" b="1" dirty="0" err="1" smtClean="0">
                <a:ln w="12700">
                  <a:solidFill>
                    <a:schemeClr val="tx2">
                      <a:satMod val="155000"/>
                    </a:schemeClr>
                  </a:solidFill>
                  <a:prstDash val="solid"/>
                </a:ln>
                <a:solidFill>
                  <a:schemeClr val="bg2">
                    <a:tint val="85000"/>
                    <a:satMod val="155000"/>
                  </a:schemeClr>
                </a:solidFill>
              </a:rPr>
              <a:t>кардио</a:t>
            </a:r>
            <a:r>
              <a:rPr lang="ru-RU" sz="2400" b="1" dirty="0" smtClean="0">
                <a:ln w="12700">
                  <a:solidFill>
                    <a:schemeClr val="tx2">
                      <a:satMod val="155000"/>
                    </a:schemeClr>
                  </a:solidFill>
                  <a:prstDash val="solid"/>
                </a:ln>
                <a:solidFill>
                  <a:schemeClr val="bg2">
                    <a:tint val="85000"/>
                    <a:satMod val="155000"/>
                  </a:schemeClr>
                </a:solidFill>
              </a:rPr>
              <a:t>- и силовую нагрузки. </a:t>
            </a:r>
            <a:br>
              <a:rPr lang="ru-RU" sz="2400" b="1" dirty="0" smtClean="0">
                <a:ln w="12700">
                  <a:solidFill>
                    <a:schemeClr val="tx2">
                      <a:satMod val="155000"/>
                    </a:schemeClr>
                  </a:solidFill>
                  <a:prstDash val="solid"/>
                </a:ln>
                <a:solidFill>
                  <a:schemeClr val="bg2">
                    <a:tint val="85000"/>
                    <a:satMod val="155000"/>
                  </a:schemeClr>
                </a:solidFill>
              </a:rPr>
            </a:br>
            <a:r>
              <a:rPr lang="ru-RU" sz="2400" b="1" dirty="0" err="1" smtClean="0">
                <a:ln w="12700">
                  <a:solidFill>
                    <a:schemeClr val="tx2">
                      <a:satMod val="155000"/>
                    </a:schemeClr>
                  </a:solidFill>
                  <a:prstDash val="solid"/>
                </a:ln>
                <a:solidFill>
                  <a:schemeClr val="bg2">
                    <a:tint val="85000"/>
                    <a:satMod val="155000"/>
                  </a:schemeClr>
                </a:solidFill>
              </a:rPr>
              <a:t>Сайкл-тренировка</a:t>
            </a:r>
            <a:r>
              <a:rPr lang="ru-RU" sz="2400" b="1" dirty="0" smtClean="0">
                <a:ln w="12700">
                  <a:solidFill>
                    <a:schemeClr val="tx2">
                      <a:satMod val="155000"/>
                    </a:schemeClr>
                  </a:solidFill>
                  <a:prstDash val="solid"/>
                </a:ln>
                <a:solidFill>
                  <a:schemeClr val="bg2">
                    <a:tint val="85000"/>
                    <a:satMod val="155000"/>
                  </a:schemeClr>
                </a:solidFill>
              </a:rPr>
              <a:t> обычно проводится в формате группового занятия и предусматривает обязательную разминку, которая включает в себя свободное кручение педалей, наклон корпуса, сгибание локтей в стороны и вниз, ускорения, упражнения в положении стоя.</a:t>
            </a:r>
            <a:endParaRPr lang="ru-RU" sz="2400" b="1" dirty="0">
              <a:ln w="12700">
                <a:solidFill>
                  <a:schemeClr val="tx2">
                    <a:satMod val="155000"/>
                  </a:schemeClr>
                </a:solidFill>
                <a:prstDash val="solid"/>
              </a:ln>
              <a:solidFill>
                <a:schemeClr val="bg2">
                  <a:tint val="85000"/>
                  <a:satMod val="155000"/>
                </a:schemeClr>
              </a:solidFill>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143512"/>
            <a:ext cx="7933588" cy="1319202"/>
          </a:xfrm>
        </p:spPr>
        <p:txBody>
          <a:bodyPr>
            <a:normAutofit/>
          </a:bodyPr>
          <a:lstStyle/>
          <a:p>
            <a:pPr algn="ct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Групповые занятия по сайкл-аэробике</a:t>
            </a:r>
            <a:endParaRPr lang="ru-RU" sz="2400" dirty="0"/>
          </a:p>
        </p:txBody>
      </p:sp>
      <p:pic>
        <p:nvPicPr>
          <p:cNvPr id="2050" name="Picture 2" descr="C:\Users\Илья\Desktop\photo_10219_4562597.jpg"/>
          <p:cNvPicPr>
            <a:picLocks noChangeAspect="1" noChangeArrowheads="1"/>
          </p:cNvPicPr>
          <p:nvPr/>
        </p:nvPicPr>
        <p:blipFill>
          <a:blip r:embed="rId2"/>
          <a:srcRect/>
          <a:stretch>
            <a:fillRect/>
          </a:stretch>
        </p:blipFill>
        <p:spPr bwMode="auto">
          <a:xfrm>
            <a:off x="1000100" y="357166"/>
            <a:ext cx="7929618" cy="4568271"/>
          </a:xfrm>
          <a:prstGeom prst="rect">
            <a:avLst/>
          </a:prstGeom>
          <a:noFill/>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3857628"/>
            <a:ext cx="7929618" cy="285752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Затем идет постепенное увеличение интенсивности нагрузки и увеличение нагрузки на педали – имитируется езда по песку, болоту, равнине, подъем в гору и спуск с горы. В заключительную часть занятия входят дыхательные упражнения, растяжки верхней части тела мышц бедер и голени на велотренажере.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C:\Users\Илья\Desktop\dih_posled_2.jpg"/>
          <p:cNvPicPr>
            <a:picLocks noChangeAspect="1" noChangeArrowheads="1"/>
          </p:cNvPicPr>
          <p:nvPr/>
        </p:nvPicPr>
        <p:blipFill>
          <a:blip r:embed="rId2"/>
          <a:srcRect/>
          <a:stretch>
            <a:fillRect/>
          </a:stretch>
        </p:blipFill>
        <p:spPr bwMode="auto">
          <a:xfrm>
            <a:off x="214282" y="642918"/>
            <a:ext cx="4848225" cy="2847975"/>
          </a:xfrm>
          <a:prstGeom prst="rect">
            <a:avLst/>
          </a:prstGeom>
          <a:noFill/>
        </p:spPr>
      </p:pic>
      <p:pic>
        <p:nvPicPr>
          <p:cNvPr id="3075" name="Picture 3" descr="C:\Users\Илья\Desktop\D_41gDOKeCFfxn9zS.jpg"/>
          <p:cNvPicPr>
            <a:picLocks noChangeAspect="1" noChangeArrowheads="1"/>
          </p:cNvPicPr>
          <p:nvPr/>
        </p:nvPicPr>
        <p:blipFill>
          <a:blip r:embed="rId3"/>
          <a:srcRect/>
          <a:stretch>
            <a:fillRect/>
          </a:stretch>
        </p:blipFill>
        <p:spPr bwMode="auto">
          <a:xfrm>
            <a:off x="5286380" y="214290"/>
            <a:ext cx="3609367" cy="3389306"/>
          </a:xfrm>
          <a:prstGeom prst="rect">
            <a:avLst/>
          </a:prstGeom>
          <a:noFill/>
        </p:spPr>
      </p:pic>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Структура и содержание занятий сайкл-аэробикой</a:t>
            </a:r>
            <a:endParaRPr lang="ru-RU" sz="4000" dirty="0"/>
          </a:p>
        </p:txBody>
      </p:sp>
      <p:sp>
        <p:nvSpPr>
          <p:cNvPr id="3" name="Содержимое 2"/>
          <p:cNvSpPr>
            <a:spLocks noGrp="1"/>
          </p:cNvSpPr>
          <p:nvPr>
            <p:ph idx="1"/>
          </p:nvPr>
        </p:nvSpPr>
        <p:spPr>
          <a:xfrm>
            <a:off x="1000100" y="1928802"/>
            <a:ext cx="7498080" cy="4105284"/>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rPr>
              <a:t>Сайкл - это веселое коллективное времяпрепровождение. Группа из нескольких человек, все сидят на велотренажерах, прикрепленных к полу. И под чутким руководством инструктора путешествуют по </a:t>
            </a:r>
            <a:r>
              <a:rPr lang="ru-RU" sz="2400" b="1" dirty="0" err="1" smtClean="0">
                <a:ln w="12700">
                  <a:solidFill>
                    <a:schemeClr val="tx2">
                      <a:satMod val="155000"/>
                    </a:schemeClr>
                  </a:solidFill>
                  <a:prstDash val="solid"/>
                </a:ln>
                <a:solidFill>
                  <a:schemeClr val="bg2">
                    <a:tint val="85000"/>
                    <a:satMod val="155000"/>
                  </a:schemeClr>
                </a:solidFill>
              </a:rPr>
              <a:t>горам-по</a:t>
            </a:r>
            <a:r>
              <a:rPr lang="ru-RU" sz="2400" b="1" dirty="0" smtClean="0">
                <a:ln w="12700">
                  <a:solidFill>
                    <a:schemeClr val="tx2">
                      <a:satMod val="155000"/>
                    </a:schemeClr>
                  </a:solidFill>
                  <a:prstDash val="solid"/>
                </a:ln>
                <a:solidFill>
                  <a:schemeClr val="bg2">
                    <a:tint val="85000"/>
                    <a:satMod val="155000"/>
                  </a:schemeClr>
                </a:solidFill>
              </a:rPr>
              <a:t> долам. Клиенты иногда рассказывают, насколько туго им приходится: мышцы напряжены, пот течет градом, хочется встать и уйти. </a:t>
            </a:r>
            <a:endParaRPr lang="ru-RU" sz="2400" dirty="0"/>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785794"/>
            <a:ext cx="7498080" cy="5214974"/>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подобной ситуации остановить их может только инструктор. Последний должен эмоционально зарядить группу и так щедро &lt;поделиться&gt; с учениками собственной энергией, чтобы никто не захотел сойти с дистанции и улизнуть в раздевалку раньше времени. Именно в чувстве локтя и взаимодействии с тренером, который задает ритм, ставит задачи, следит за грамотностью их выполнения, преимущество занятий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сайклом</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 клубе. Можно крутить педали и дома. Но для этого надо обладать недюжинной силой воли, иначе при первых признаках усталости можно &lt;сорваться&gt; в отдых. А значит, не выполнить программу целиком.</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000100" y="4500570"/>
            <a:ext cx="7933588" cy="174783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Тренер задает ритм, темп, указывает на ошибки и рассказывает о правильности действий. Занимающиеся рассказывают о напряжении мышц, усталости и.т.д.</a:t>
            </a:r>
            <a:endParaRPr lang="ru-RU" sz="2400" dirty="0"/>
          </a:p>
        </p:txBody>
      </p:sp>
      <p:pic>
        <p:nvPicPr>
          <p:cNvPr id="4098" name="Picture 2" descr="C:\Users\Илья\Desktop\cycle-survival-595.gif"/>
          <p:cNvPicPr>
            <a:picLocks noChangeAspect="1" noChangeArrowheads="1"/>
          </p:cNvPicPr>
          <p:nvPr/>
        </p:nvPicPr>
        <p:blipFill>
          <a:blip r:embed="rId2"/>
          <a:srcRect/>
          <a:stretch>
            <a:fillRect/>
          </a:stretch>
        </p:blipFill>
        <p:spPr bwMode="auto">
          <a:xfrm>
            <a:off x="1000101" y="285729"/>
            <a:ext cx="7929618" cy="4205310"/>
          </a:xfrm>
          <a:prstGeom prst="rect">
            <a:avLst/>
          </a:prstGeom>
          <a:noFill/>
        </p:spPr>
      </p:pic>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00042"/>
            <a:ext cx="7498080" cy="5643602"/>
          </a:xfrm>
        </p:spPr>
        <p:txBody>
          <a:bodyPr>
            <a:no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Любопытно, что обычный, классический велосипед по степени нагрузок несопоставим с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сайклом</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Потому что у тренажера есть возможность задать тип езды даже практически по вертикальной поверхности. Скорости, с которыми вы мчитесь на своем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сайкле</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переключаются с помощью рычага. </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Контингент занимающихся: люди зрелого возраста и далее.</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Обычно занятия проходят под музыку. Оригинальность и основная особенность тренировок по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сайклу</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заключается в наличии перед глазами тренирующихся специального экрана, на котором сменяют друг друга разные пейзажи.</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1500174"/>
            <a:ext cx="4075936" cy="357190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 со специальным экраном, который показывает интенсивность нагрузки, частоту сердечных сокращений а так же меняет пейзажи по которым якобы едет занимающийся и.т.д.</a:t>
            </a:r>
            <a:endParaRPr lang="ru-RU" sz="2400" dirty="0"/>
          </a:p>
        </p:txBody>
      </p:sp>
      <p:pic>
        <p:nvPicPr>
          <p:cNvPr id="1026" name="Picture 2" descr="C:\Users\Илья\Desktop\eSpinner-2.jpg"/>
          <p:cNvPicPr>
            <a:picLocks noChangeAspect="1" noChangeArrowheads="1"/>
          </p:cNvPicPr>
          <p:nvPr/>
        </p:nvPicPr>
        <p:blipFill>
          <a:blip r:embed="rId2"/>
          <a:srcRect/>
          <a:stretch>
            <a:fillRect/>
          </a:stretch>
        </p:blipFill>
        <p:spPr bwMode="auto">
          <a:xfrm>
            <a:off x="1000100" y="357166"/>
            <a:ext cx="3851292" cy="5698919"/>
          </a:xfrm>
          <a:prstGeom prst="rect">
            <a:avLst/>
          </a:prstGeom>
          <a:noFill/>
        </p:spPr>
      </p:pic>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00042"/>
            <a:ext cx="7498080" cy="571504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Например, если на экране изображение гор – тогда нужно нажимать на педали, пейзаж долины сообщает о том, что можно немножко передохнуть. Таким образом, не выходя из помещения, можно за сорок пять минут езды преодолеть большой путь по “красивой местности”. </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 является настоящей велогонкой в спортзале. Благодаря нему можно быстро сбросить лишние килограммы вашего веса. К тому же ваши суставы, как при аэробике или беге не нагружаются. Заниматься на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сайкле</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безопасно в смысле травматизма, поскольку не происходит удара стопы об опору.</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783086"/>
          </a:xfrm>
        </p:spPr>
        <p:txBody>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Понятие о сайкл-аэробике</a:t>
            </a:r>
            <a:endParaRPr lang="ru-RU" dirty="0"/>
          </a:p>
        </p:txBody>
      </p:sp>
      <p:sp>
        <p:nvSpPr>
          <p:cNvPr id="3" name="Подзаголовок 2"/>
          <p:cNvSpPr>
            <a:spLocks noGrp="1"/>
          </p:cNvSpPr>
          <p:nvPr>
            <p:ph type="subTitle" idx="1"/>
          </p:nvPr>
        </p:nvSpPr>
        <p:spPr>
          <a:xfrm>
            <a:off x="1000100" y="1850064"/>
            <a:ext cx="7839100" cy="465077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 сегодняшний день существует множество видов аэробики, но большую популярность завоевала сайкл-аэробика. Этот вид аэробики представляет собой тренировку на специальном велотренажере под названием сайкл.</a:t>
            </a:r>
          </a:p>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 счет своей высокой интенсивности данный вид аэробики подходит не всем. В первую очередь занятия противопоказаны людям с заболеваниями сердечно-сосудистой системы, при варикозном расширении вен и людям, имеющим проблемы с коленными суставами.</a:t>
            </a:r>
          </a:p>
          <a:p>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dirty="0"/>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28604"/>
            <a:ext cx="7498080" cy="5857916"/>
          </a:xfrm>
        </p:spPr>
        <p:txBody>
          <a:bodyPr>
            <a:normAutofit fontScale="92500"/>
          </a:bodyPr>
          <a:lstStyle/>
          <a:p>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Сайкл-аэробика позволяет вместе с главным видом тренировочной работы – </a:t>
            </a:r>
            <a:r>
              <a:rPr lang="ru-RU" sz="2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педалированием</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выполнять разные упражнения при участии мышц плечевого пояса и туловища, что содействует развитию выносливости, динамической и статической силы, скоростных качеств, способности быстро переключаться с одного режима тренировочной работы на другой. Упражнения выполняются в широком диапазоне нагрузок аэробного, анаэробного, скоростно-силового характера с соответствующим ритмическим сопровождением, которое программирует характер основных компонентов тренировки (продолжительность активных фаз, смена темпа, паузы активного отдыха).</a:t>
            </a:r>
            <a:r>
              <a:rPr lang="ru-RU" dirty="0" smtClean="0"/>
              <a:t> </a:t>
            </a:r>
            <a:endParaRPr lang="ru-RU" dirty="0"/>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Средства методы и методика проведения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endParaRPr lang="ru-RU" sz="4000" dirty="0"/>
          </a:p>
        </p:txBody>
      </p:sp>
      <p:sp>
        <p:nvSpPr>
          <p:cNvPr id="3" name="Содержимое 2"/>
          <p:cNvSpPr>
            <a:spLocks noGrp="1"/>
          </p:cNvSpPr>
          <p:nvPr>
            <p:ph idx="1"/>
          </p:nvPr>
        </p:nvSpPr>
        <p:spPr>
          <a:xfrm>
            <a:off x="1000100" y="1857364"/>
            <a:ext cx="7498080" cy="4857784"/>
          </a:xfrm>
        </p:spPr>
        <p:txBody>
          <a:bodyPr>
            <a:normAutofit fontScale="77500" lnSpcReduction="20000"/>
          </a:bodyPr>
          <a:lstStyle/>
          <a:p>
            <a:r>
              <a:rPr lang="ru-RU" sz="2800" b="1" dirty="0" smtClean="0">
                <a:ln w="12700">
                  <a:solidFill>
                    <a:schemeClr val="tx2">
                      <a:satMod val="155000"/>
                    </a:schemeClr>
                  </a:solidFill>
                  <a:prstDash val="solid"/>
                </a:ln>
                <a:solidFill>
                  <a:schemeClr val="bg2">
                    <a:tint val="85000"/>
                    <a:satMod val="155000"/>
                  </a:schemeClr>
                </a:solidFill>
              </a:rPr>
              <a:t>Для поддержания интереса к занятиям сайкл-аэробикой, тренеру необходимо соблюдать определенную стратегию обучения и усложнения в соответствии с двигательным опытом, подготовленностью и возрастом занимающихся.К средствам </a:t>
            </a:r>
            <a:r>
              <a:rPr lang="ru-RU" sz="2800" b="1" dirty="0" err="1" smtClean="0">
                <a:ln w="12700">
                  <a:solidFill>
                    <a:schemeClr val="tx2">
                      <a:satMod val="155000"/>
                    </a:schemeClr>
                  </a:solidFill>
                  <a:prstDash val="solid"/>
                </a:ln>
                <a:solidFill>
                  <a:schemeClr val="bg2">
                    <a:tint val="85000"/>
                    <a:satMod val="155000"/>
                  </a:schemeClr>
                </a:solidFill>
              </a:rPr>
              <a:t>сайкл-аэробики</a:t>
            </a:r>
            <a:r>
              <a:rPr lang="ru-RU" sz="2800" b="1" dirty="0" smtClean="0">
                <a:ln w="12700">
                  <a:solidFill>
                    <a:schemeClr val="tx2">
                      <a:satMod val="155000"/>
                    </a:schemeClr>
                  </a:solidFill>
                  <a:prstDash val="solid"/>
                </a:ln>
                <a:solidFill>
                  <a:schemeClr val="bg2">
                    <a:tint val="85000"/>
                    <a:satMod val="155000"/>
                  </a:schemeClr>
                </a:solidFill>
              </a:rPr>
              <a:t> можно отнести сам сайкл, занятия по </a:t>
            </a:r>
            <a:r>
              <a:rPr lang="ru-RU" sz="2800" b="1" dirty="0" err="1" smtClean="0">
                <a:ln w="12700">
                  <a:solidFill>
                    <a:schemeClr val="tx2">
                      <a:satMod val="155000"/>
                    </a:schemeClr>
                  </a:solidFill>
                  <a:prstDash val="solid"/>
                </a:ln>
                <a:solidFill>
                  <a:schemeClr val="bg2">
                    <a:tint val="85000"/>
                    <a:satMod val="155000"/>
                  </a:schemeClr>
                </a:solidFill>
              </a:rPr>
              <a:t>сайклу</a:t>
            </a:r>
            <a:r>
              <a:rPr lang="ru-RU" sz="2800" b="1" dirty="0" smtClean="0">
                <a:ln w="12700">
                  <a:solidFill>
                    <a:schemeClr val="tx2">
                      <a:satMod val="155000"/>
                    </a:schemeClr>
                  </a:solidFill>
                  <a:prstDash val="solid"/>
                </a:ln>
                <a:solidFill>
                  <a:schemeClr val="bg2">
                    <a:tint val="85000"/>
                    <a:satMod val="155000"/>
                  </a:schemeClr>
                </a:solidFill>
              </a:rPr>
              <a:t>, физические упражнения. В связи со сказанным, при проведении занятий сайкл-аэробикой широко применяются специфичные методы, обеспечивающие разнообразие (вариативность) движений. К ним относятся:</a:t>
            </a:r>
          </a:p>
          <a:p>
            <a:r>
              <a:rPr lang="ru-RU" sz="2800" b="1" dirty="0" smtClean="0">
                <a:ln w="12700">
                  <a:solidFill>
                    <a:schemeClr val="tx2">
                      <a:satMod val="155000"/>
                    </a:schemeClr>
                  </a:solidFill>
                  <a:prstDash val="solid"/>
                </a:ln>
                <a:solidFill>
                  <a:schemeClr val="bg2">
                    <a:tint val="85000"/>
                    <a:satMod val="155000"/>
                  </a:schemeClr>
                </a:solidFill>
              </a:rPr>
              <a:t>1. </a:t>
            </a:r>
            <a:r>
              <a:rPr lang="ru-RU"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однократная непрерывная работа (равномерная или переменная)</a:t>
            </a:r>
            <a:endParaRPr lang="ru-RU" sz="3100" b="1" dirty="0" smtClean="0">
              <a:ln w="12700">
                <a:solidFill>
                  <a:schemeClr val="tx2">
                    <a:satMod val="155000"/>
                  </a:schemeClr>
                </a:solidFill>
                <a:prstDash val="solid"/>
              </a:ln>
              <a:solidFill>
                <a:schemeClr val="bg2">
                  <a:tint val="85000"/>
                  <a:satMod val="155000"/>
                </a:schemeClr>
              </a:solidFill>
            </a:endParaRPr>
          </a:p>
          <a:p>
            <a:r>
              <a:rPr lang="ru-RU" sz="2800" b="1" dirty="0" smtClean="0">
                <a:ln w="12700">
                  <a:solidFill>
                    <a:schemeClr val="tx2">
                      <a:satMod val="155000"/>
                    </a:schemeClr>
                  </a:solidFill>
                  <a:prstDash val="solid"/>
                </a:ln>
                <a:solidFill>
                  <a:schemeClr val="bg2">
                    <a:tint val="85000"/>
                    <a:satMod val="155000"/>
                  </a:schemeClr>
                </a:solidFill>
              </a:rPr>
              <a:t>2.</a:t>
            </a:r>
            <a:r>
              <a:rPr lang="ru-RU" sz="2400" dirty="0" smtClean="0"/>
              <a:t> </a:t>
            </a:r>
            <a:r>
              <a:rPr lang="ru-RU" sz="3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прерывистая работа, повторяющаяся через определенные интервалы отдыха.</a:t>
            </a:r>
            <a:endParaRPr lang="ru-RU" sz="3100" b="1" dirty="0" smtClean="0">
              <a:ln w="12700">
                <a:solidFill>
                  <a:schemeClr val="tx2">
                    <a:satMod val="155000"/>
                  </a:schemeClr>
                </a:solidFill>
                <a:prstDash val="solid"/>
              </a:ln>
              <a:solidFill>
                <a:schemeClr val="bg2">
                  <a:tint val="85000"/>
                  <a:satMod val="155000"/>
                </a:schemeClr>
              </a:solidFill>
            </a:endParaRPr>
          </a:p>
          <a:p>
            <a:endParaRPr lang="ru-RU" sz="3400" dirty="0"/>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00042"/>
            <a:ext cx="7498080" cy="6143668"/>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Рассмотрим особенности реализации этих методов.</a:t>
            </a:r>
          </a:p>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 первой группе относятся: метод равномерных усилий (метод равномерной скорости). Для них наиболее характерен умеренный темп выполнения упражнений, который поддерживается на протяжении большого промежутка времени (25 мин. и более). </a:t>
            </a:r>
          </a:p>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Метод равномерных усилий характеризуется прохождением дистанции или ее части с постоянной интенсивностью. Применяется для постепенного втягивания в работу, воспитания выносливости, восстановления.</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285728"/>
            <a:ext cx="7498080" cy="6286544"/>
          </a:xfrm>
        </p:spPr>
        <p:txBody>
          <a:bodyPr>
            <a:normAutofit lnSpcReduction="10000"/>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Занятия с равномерной скоростью можно применять в течение всей круглогодичной тренировки, но скорость на разных ее этапах различна. Этот метод применяется не только в тренировках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Основная сложность применения равномерного метода – выбор скорости прохождения дистанции. Скорость должна быть критической или близкой к ней. В практике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пользуются способом приближенного определения скорости – по частоте пульса. Максимум потребления кислорода достигается обычно при пульсе около 180 уд/мин. Эта частота соответствует критической скорости. Поэтому при использовании равномерного метода исходить надо из частоты пульса, а не из скорости, которая по мере тренированности, несомненно, будет повышаться.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28604"/>
            <a:ext cx="7498080" cy="6143668"/>
          </a:xfrm>
        </p:spPr>
        <p:txBody>
          <a:bodyPr>
            <a:normAutofit lnSpcReduction="10000"/>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Переменный метод характеризуется прохождением дистанции или ее частей с переменной скоростью. Применяется для повышения выносливости, особенно на длинных и средних дистанциях. При этом занимающийся одновременно повышает скоростные качества и специальную выносливость. </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 повышением тренированности отрезки дистанции, проходимые в медленном темпе, сокращаются, а дистанции с быстрой скоростью – увеличиваются. </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Если последние отрезки занимающийся проходит с той же скоростью, что и первые, значит, отрезки и скорость определены правильно. Своеобразным вариантом данного метода в сайкл-аэробике является прохождение длинных и средних дистанций. </a:t>
            </a:r>
          </a:p>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00042"/>
            <a:ext cx="7498080" cy="5357826"/>
          </a:xfrm>
        </p:spPr>
        <p:txBody>
          <a:bodyPr>
            <a:normAutofit/>
          </a:bodyPr>
          <a:lstStyle/>
          <a:p>
            <a:pPr>
              <a:buNone/>
            </a:pP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 второй группе относятся: метод ускорений, повторный и интервальный методы тренировки, а также различные варианты их сочетаний. Эти методы основываются на одном и том же принципе – разделении всей работы на несколько отдельных периодов, выполняемых с определенными интервалами отдыха. Характер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физио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логического воздействия определяется исключительно самим упражнением – длиной дистанции и скоростью ее прохождения.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71480"/>
            <a:ext cx="7498080" cy="5786478"/>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Повторный метод характеризуется прохождением отрезков со скоростью, превышающей среднюю, и отдыхом между отрезками до полного восстановления работоспособности. </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Скорость повторно проходимых отрезков не должна значительно падать (90 – 95% от предельной). Если это будет наблюдаться, значит, неправильно определены длина отрезков, скорость их прохождения и интервалы отдыха. По мере тренированности отрезки дистанции должны увеличиваться, а интервалы отдыха уменьшаться.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214314"/>
            <a:ext cx="7498080" cy="6643686"/>
          </a:xfrm>
        </p:spPr>
        <p:txBody>
          <a:bodyPr>
            <a:noAutofit/>
          </a:bodyPr>
          <a:lstStyle/>
          <a:p>
            <a: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Интервальный метод характеризуется прохождением различного количества отрезков со средней дистанционной скоростью, с ограниченным временем отдыха между ними. </a:t>
            </a:r>
          </a:p>
          <a:p>
            <a: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Этот метод тренировки напоминает повторный, но он более жесткий и вызывает более заметные сдвиги в организме. </a:t>
            </a:r>
            <a:b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 мере развития тренированности длина отрезков увеличивается с уменьшением их числа, а время отдыха сокращается. Дистанцию можно разделить на два, три и более отрезков, различных или одинаковых по длине. </a:t>
            </a:r>
          </a:p>
          <a:p>
            <a: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Этот метод применяется на последнем этапе занятия, предшествуя соревнованию. </a:t>
            </a:r>
            <a:b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Интервальный метод тренировки по сравнению с другими более эффективен, но это не значит, что остальные методы применять не следует. Они создают как бы фундамент для интервального метода.</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0"/>
            <a:ext cx="7498080" cy="6858000"/>
          </a:xfrm>
        </p:spPr>
        <p:txBody>
          <a:bodyPr>
            <a:normAutofit fontScale="70000" lnSpcReduction="20000"/>
          </a:bodyPr>
          <a:lstStyle/>
          <a:p>
            <a:r>
              <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Методика проведения </a:t>
            </a:r>
            <a:r>
              <a:rPr lang="ru-RU" sz="4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сайкл-аэробики</a:t>
            </a:r>
            <a:r>
              <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a:p>
            <a:endPar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начале занятия с начинающими проводится обязательный инструктаж по технике безопасности.</a:t>
            </a:r>
          </a:p>
          <a:p>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Структура занятия</a:t>
            </a:r>
          </a:p>
          <a:p>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Продолжительность занятия – 45-60 мин.</a:t>
            </a:r>
          </a:p>
          <a:p>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Разминка обычно длится около 10 мин. Нагрузка начинается с легкого сопротивления и вращения педалей в медленном темпе.</a:t>
            </a:r>
          </a:p>
          <a:p>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Основная часть продолжается 20 – 40 мин – в зависимости от подготовленности занимающихся и включает в себя нагрузку с более высоким сопротивлением и интервалами отдыха.</a:t>
            </a:r>
          </a:p>
          <a:p>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заключительной части, около 10 мин, нагрузка снижается, что приводит к снижению ЧСС. Кроме того, в заключительной части занятия выполняются упражнения на растягивание с использованием велосипеда в виде опоры.</a:t>
            </a:r>
          </a:p>
          <a:p>
            <a:endParaRPr lang="ru-RU" dirty="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0"/>
            <a:ext cx="7498080" cy="6858000"/>
          </a:xfrm>
        </p:spPr>
        <p:txBody>
          <a:bodyPr>
            <a:normAutofit fontScale="92500" lnSpcReduction="20000"/>
          </a:bodyPr>
          <a:lstStyle/>
          <a:p>
            <a:pPr>
              <a:buNone/>
            </a:pP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600" b="1" dirty="0" smtClean="0">
                <a:ln w="12700">
                  <a:solidFill>
                    <a:schemeClr val="tx2">
                      <a:satMod val="155000"/>
                    </a:schemeClr>
                  </a:solidFill>
                  <a:prstDash val="solid"/>
                </a:ln>
                <a:solidFill>
                  <a:schemeClr val="bg2">
                    <a:tint val="85000"/>
                    <a:satMod val="155000"/>
                  </a:schemeClr>
                </a:solidFill>
              </a:rPr>
              <a:t>Групповые </a:t>
            </a:r>
            <a:r>
              <a:rPr lang="ru-RU" sz="2600" b="1" dirty="0" smtClean="0">
                <a:ln w="12700">
                  <a:solidFill>
                    <a:schemeClr val="tx2">
                      <a:satMod val="155000"/>
                    </a:schemeClr>
                  </a:solidFill>
                  <a:prstDash val="solid"/>
                </a:ln>
                <a:solidFill>
                  <a:schemeClr val="bg2">
                    <a:tint val="85000"/>
                    <a:satMod val="155000"/>
                  </a:schemeClr>
                </a:solidFill>
              </a:rPr>
              <a:t>тренировки, как </a:t>
            </a:r>
            <a:r>
              <a:rPr lang="ru-RU" sz="2600" b="1" dirty="0" smtClean="0">
                <a:ln w="12700">
                  <a:solidFill>
                    <a:schemeClr val="tx2">
                      <a:satMod val="155000"/>
                    </a:schemeClr>
                  </a:solidFill>
                  <a:prstDash val="solid"/>
                </a:ln>
                <a:solidFill>
                  <a:schemeClr val="bg2">
                    <a:tint val="85000"/>
                    <a:satMod val="155000"/>
                  </a:schemeClr>
                </a:solidFill>
              </a:rPr>
              <a:t>правило, проводятся в сайкл студиях . </a:t>
            </a:r>
            <a:r>
              <a:rPr lang="ru-RU" sz="2600" b="1" dirty="0" smtClean="0">
                <a:ln w="12700">
                  <a:solidFill>
                    <a:schemeClr val="tx2">
                      <a:satMod val="155000"/>
                    </a:schemeClr>
                  </a:solidFill>
                  <a:prstDash val="solid"/>
                </a:ln>
                <a:solidFill>
                  <a:schemeClr val="bg2">
                    <a:tint val="85000"/>
                    <a:satMod val="155000"/>
                  </a:schemeClr>
                </a:solidFill>
              </a:rPr>
              <a:t>Индивидуальные тренировки с разрешения </a:t>
            </a:r>
            <a:r>
              <a:rPr lang="ru-RU" sz="2600" b="1" dirty="0" smtClean="0">
                <a:ln w="12700">
                  <a:solidFill>
                    <a:schemeClr val="tx2">
                      <a:satMod val="155000"/>
                    </a:schemeClr>
                  </a:solidFill>
                  <a:prstDash val="solid"/>
                </a:ln>
                <a:solidFill>
                  <a:schemeClr val="bg2">
                    <a:tint val="85000"/>
                    <a:satMod val="155000"/>
                  </a:schemeClr>
                </a:solidFill>
              </a:rPr>
              <a:t>руководителя </a:t>
            </a:r>
            <a:r>
              <a:rPr lang="ru-RU" sz="2600" b="1" dirty="0" smtClean="0">
                <a:ln w="12700">
                  <a:solidFill>
                    <a:schemeClr val="tx2">
                      <a:satMod val="155000"/>
                    </a:schemeClr>
                  </a:solidFill>
                  <a:prstDash val="solid"/>
                </a:ln>
                <a:solidFill>
                  <a:schemeClr val="bg2">
                    <a:tint val="85000"/>
                    <a:satMod val="155000"/>
                  </a:schemeClr>
                </a:solidFill>
              </a:rPr>
              <a:t>если этому не препятствует загруженность </a:t>
            </a:r>
            <a:r>
              <a:rPr lang="ru-RU" sz="2600" b="1" dirty="0" smtClean="0">
                <a:ln w="12700">
                  <a:solidFill>
                    <a:schemeClr val="tx2">
                      <a:satMod val="155000"/>
                    </a:schemeClr>
                  </a:solidFill>
                  <a:prstDash val="solid"/>
                </a:ln>
                <a:solidFill>
                  <a:schemeClr val="bg2">
                    <a:tint val="85000"/>
                    <a:satMod val="155000"/>
                  </a:schemeClr>
                </a:solidFill>
              </a:rPr>
              <a:t>занимающихся </a:t>
            </a:r>
            <a:r>
              <a:rPr lang="ru-RU" sz="2600" b="1" dirty="0" smtClean="0">
                <a:ln w="12700">
                  <a:solidFill>
                    <a:schemeClr val="tx2">
                      <a:satMod val="155000"/>
                    </a:schemeClr>
                  </a:solidFill>
                  <a:prstDash val="solid"/>
                </a:ln>
                <a:solidFill>
                  <a:schemeClr val="bg2">
                    <a:tint val="85000"/>
                    <a:satMod val="155000"/>
                  </a:schemeClr>
                </a:solidFill>
              </a:rPr>
              <a:t>и </a:t>
            </a:r>
            <a:r>
              <a:rPr lang="ru-RU" sz="2600" b="1" dirty="0" smtClean="0">
                <a:ln w="12700">
                  <a:solidFill>
                    <a:schemeClr val="tx2">
                      <a:satMod val="155000"/>
                    </a:schemeClr>
                  </a:solidFill>
                  <a:prstDash val="solid"/>
                </a:ln>
                <a:solidFill>
                  <a:schemeClr val="bg2">
                    <a:tint val="85000"/>
                    <a:satMod val="155000"/>
                  </a:schemeClr>
                </a:solidFill>
              </a:rPr>
              <a:t>обстановка.</a:t>
            </a:r>
            <a:endParaRPr lang="ru-RU" sz="2600" b="1" dirty="0" smtClean="0">
              <a:ln w="12700">
                <a:solidFill>
                  <a:schemeClr val="tx2">
                    <a:satMod val="155000"/>
                  </a:schemeClr>
                </a:solidFill>
                <a:prstDash val="solid"/>
              </a:ln>
              <a:solidFill>
                <a:schemeClr val="bg2">
                  <a:tint val="85000"/>
                  <a:satMod val="155000"/>
                </a:schemeClr>
              </a:solidFill>
            </a:endParaRPr>
          </a:p>
          <a:p>
            <a:r>
              <a:rPr lang="ru-RU" sz="2600" b="1" dirty="0" smtClean="0">
                <a:ln w="12700">
                  <a:solidFill>
                    <a:schemeClr val="tx2">
                      <a:satMod val="155000"/>
                    </a:schemeClr>
                  </a:solidFill>
                  <a:prstDash val="solid"/>
                </a:ln>
                <a:solidFill>
                  <a:schemeClr val="bg2">
                    <a:tint val="85000"/>
                    <a:satMod val="155000"/>
                  </a:schemeClr>
                </a:solidFill>
              </a:rPr>
              <a:t>При </a:t>
            </a:r>
            <a:r>
              <a:rPr lang="ru-RU" sz="2600" b="1" dirty="0" smtClean="0">
                <a:ln w="12700">
                  <a:solidFill>
                    <a:schemeClr val="tx2">
                      <a:satMod val="155000"/>
                    </a:schemeClr>
                  </a:solidFill>
                  <a:prstDash val="solid"/>
                </a:ln>
                <a:solidFill>
                  <a:schemeClr val="bg2">
                    <a:tint val="85000"/>
                    <a:satMod val="155000"/>
                  </a:schemeClr>
                </a:solidFill>
              </a:rPr>
              <a:t>проведении тренировок </a:t>
            </a:r>
            <a:r>
              <a:rPr lang="ru-RU" sz="2600" b="1" dirty="0" smtClean="0">
                <a:ln w="12700">
                  <a:solidFill>
                    <a:schemeClr val="tx2">
                      <a:satMod val="155000"/>
                    </a:schemeClr>
                  </a:solidFill>
                  <a:prstDash val="solid"/>
                </a:ln>
                <a:solidFill>
                  <a:schemeClr val="bg2">
                    <a:tint val="85000"/>
                    <a:satMod val="155000"/>
                  </a:schemeClr>
                </a:solidFill>
              </a:rPr>
              <a:t>занимающимися </a:t>
            </a:r>
            <a:r>
              <a:rPr lang="ru-RU" sz="2600" b="1" dirty="0" smtClean="0">
                <a:ln w="12700">
                  <a:solidFill>
                    <a:schemeClr val="tx2">
                      <a:satMod val="155000"/>
                    </a:schemeClr>
                  </a:solidFill>
                  <a:prstDash val="solid"/>
                </a:ln>
                <a:solidFill>
                  <a:schemeClr val="bg2">
                    <a:tint val="85000"/>
                    <a:satMod val="155000"/>
                  </a:schemeClr>
                </a:solidFill>
              </a:rPr>
              <a:t>должны строго соблюдаться правила техники безопасности.</a:t>
            </a:r>
          </a:p>
          <a:p>
            <a:r>
              <a:rPr lang="ru-RU" sz="2600" b="1" dirty="0" smtClean="0">
                <a:ln w="12700">
                  <a:solidFill>
                    <a:schemeClr val="tx2">
                      <a:satMod val="155000"/>
                    </a:schemeClr>
                  </a:solidFill>
                  <a:prstDash val="solid"/>
                </a:ln>
                <a:solidFill>
                  <a:schemeClr val="bg2">
                    <a:tint val="85000"/>
                    <a:satMod val="155000"/>
                  </a:schemeClr>
                </a:solidFill>
              </a:rPr>
              <a:t>Непосредственно </a:t>
            </a:r>
            <a:r>
              <a:rPr lang="ru-RU" sz="2600" b="1" dirty="0" smtClean="0">
                <a:ln w="12700">
                  <a:solidFill>
                    <a:schemeClr val="tx2">
                      <a:satMod val="155000"/>
                    </a:schemeClr>
                  </a:solidFill>
                  <a:prstDash val="solid"/>
                </a:ln>
                <a:solidFill>
                  <a:schemeClr val="bg2">
                    <a:tint val="85000"/>
                    <a:satMod val="155000"/>
                  </a:schemeClr>
                </a:solidFill>
              </a:rPr>
              <a:t>перед началом тренировки должна быть проверена готовность </a:t>
            </a:r>
            <a:r>
              <a:rPr lang="ru-RU" sz="2600" b="1" dirty="0" smtClean="0">
                <a:ln w="12700">
                  <a:solidFill>
                    <a:schemeClr val="tx2">
                      <a:satMod val="155000"/>
                    </a:schemeClr>
                  </a:solidFill>
                  <a:prstDash val="solid"/>
                </a:ln>
                <a:solidFill>
                  <a:schemeClr val="bg2">
                    <a:tint val="85000"/>
                    <a:satMod val="155000"/>
                  </a:schemeClr>
                </a:solidFill>
              </a:rPr>
              <a:t>технических средств</a:t>
            </a:r>
            <a:r>
              <a:rPr lang="ru-RU" sz="2600" b="1" dirty="0" smtClean="0">
                <a:ln w="12700">
                  <a:solidFill>
                    <a:schemeClr val="tx2">
                      <a:satMod val="155000"/>
                    </a:schemeClr>
                  </a:solidFill>
                  <a:prstDash val="solid"/>
                </a:ln>
                <a:solidFill>
                  <a:schemeClr val="bg2">
                    <a:tint val="85000"/>
                    <a:satMod val="155000"/>
                  </a:schemeClr>
                </a:solidFill>
              </a:rPr>
              <a:t>, организована </a:t>
            </a:r>
            <a:r>
              <a:rPr lang="ru-RU" sz="2600" b="1" dirty="0" smtClean="0">
                <a:ln w="12700">
                  <a:solidFill>
                    <a:schemeClr val="tx2">
                      <a:satMod val="155000"/>
                    </a:schemeClr>
                  </a:solidFill>
                  <a:prstDash val="solid"/>
                </a:ln>
                <a:solidFill>
                  <a:schemeClr val="bg2">
                    <a:tint val="85000"/>
                    <a:satMod val="155000"/>
                  </a:schemeClr>
                </a:solidFill>
              </a:rPr>
              <a:t>телефонная связь </a:t>
            </a:r>
            <a:r>
              <a:rPr lang="ru-RU" sz="2600" b="1" dirty="0" smtClean="0">
                <a:ln w="12700">
                  <a:solidFill>
                    <a:schemeClr val="tx2">
                      <a:satMod val="155000"/>
                    </a:schemeClr>
                  </a:solidFill>
                  <a:prstDash val="solid"/>
                </a:ln>
                <a:solidFill>
                  <a:schemeClr val="bg2">
                    <a:tint val="85000"/>
                    <a:satMod val="155000"/>
                  </a:schemeClr>
                </a:solidFill>
              </a:rPr>
              <a:t>между ее участниками и уточнена методика проведения тренировки </a:t>
            </a:r>
            <a:r>
              <a:rPr lang="ru-RU" sz="2600" b="1" dirty="0" smtClean="0">
                <a:ln w="12700">
                  <a:solidFill>
                    <a:schemeClr val="tx2">
                      <a:satMod val="155000"/>
                    </a:schemeClr>
                  </a:solidFill>
                  <a:prstDash val="solid"/>
                </a:ln>
                <a:solidFill>
                  <a:schemeClr val="bg2">
                    <a:tint val="85000"/>
                    <a:satMod val="155000"/>
                  </a:schemeClr>
                </a:solidFill>
              </a:rPr>
              <a:t>, </a:t>
            </a:r>
            <a:r>
              <a:rPr lang="ru-RU" sz="2600" b="1" dirty="0" smtClean="0">
                <a:ln w="12700">
                  <a:solidFill>
                    <a:schemeClr val="tx2">
                      <a:satMod val="155000"/>
                    </a:schemeClr>
                  </a:solidFill>
                  <a:prstDash val="solid"/>
                </a:ln>
                <a:solidFill>
                  <a:schemeClr val="bg2">
                    <a:tint val="85000"/>
                    <a:satMod val="155000"/>
                  </a:schemeClr>
                </a:solidFill>
              </a:rPr>
              <a:t>с учетом особенностей тренировок по схемам, с условными действиями персонала, с управляющими действиями на неработающем оборудовании, с использованием технических средств обучения и комбинированных тренировок.</a:t>
            </a:r>
          </a:p>
          <a:p>
            <a:r>
              <a:rPr lang="ru-RU" sz="2600" b="1" dirty="0" smtClean="0">
                <a:ln w="12700">
                  <a:solidFill>
                    <a:schemeClr val="tx2">
                      <a:satMod val="155000"/>
                    </a:schemeClr>
                  </a:solidFill>
                  <a:prstDash val="solid"/>
                </a:ln>
                <a:solidFill>
                  <a:schemeClr val="bg2">
                    <a:tint val="85000"/>
                    <a:satMod val="155000"/>
                  </a:schemeClr>
                </a:solidFill>
              </a:rPr>
              <a:t>Все виды </a:t>
            </a:r>
            <a:r>
              <a:rPr lang="ru-RU" sz="2600" b="1" dirty="0" err="1" smtClean="0">
                <a:ln w="12700">
                  <a:solidFill>
                    <a:schemeClr val="tx2">
                      <a:satMod val="155000"/>
                    </a:schemeClr>
                  </a:solidFill>
                  <a:prstDash val="solid"/>
                </a:ln>
                <a:solidFill>
                  <a:schemeClr val="bg2">
                    <a:tint val="85000"/>
                    <a:satMod val="155000"/>
                  </a:schemeClr>
                </a:solidFill>
              </a:rPr>
              <a:t>сайкл-тренировок</a:t>
            </a:r>
            <a:r>
              <a:rPr lang="ru-RU" sz="2600" b="1" dirty="0" smtClean="0">
                <a:ln w="12700">
                  <a:solidFill>
                    <a:schemeClr val="tx2">
                      <a:satMod val="155000"/>
                    </a:schemeClr>
                  </a:solidFill>
                  <a:prstDash val="solid"/>
                </a:ln>
                <a:solidFill>
                  <a:schemeClr val="bg2">
                    <a:tint val="85000"/>
                    <a:satMod val="155000"/>
                  </a:schemeClr>
                </a:solidFill>
              </a:rPr>
              <a:t> </a:t>
            </a:r>
            <a:r>
              <a:rPr lang="ru-RU" sz="2600" b="1" dirty="0" smtClean="0">
                <a:ln w="12700">
                  <a:solidFill>
                    <a:schemeClr val="tx2">
                      <a:satMod val="155000"/>
                    </a:schemeClr>
                  </a:solidFill>
                  <a:prstDash val="solid"/>
                </a:ln>
                <a:solidFill>
                  <a:schemeClr val="bg2">
                    <a:tint val="85000"/>
                    <a:satMod val="155000"/>
                  </a:schemeClr>
                </a:solidFill>
              </a:rPr>
              <a:t>тренировок начинаются с вводной части и завершаются разбором и подведением итогов.</a:t>
            </a:r>
            <a:r>
              <a:rPr lang="ru-RU" sz="2400" dirty="0" smtClean="0"/>
              <a:t/>
            </a:r>
            <a:br>
              <a:rPr lang="ru-RU" sz="2400" dirty="0" smtClean="0"/>
            </a:br>
            <a:endParaRPr lang="ru-RU" sz="2400" dirty="0" smtClean="0"/>
          </a:p>
          <a:p>
            <a:endParaRPr lang="ru-RU" sz="2400" dirty="0" smtClean="0"/>
          </a:p>
          <a:p>
            <a:endParaRPr lang="ru-RU" dirty="0"/>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572008"/>
            <a:ext cx="7643866" cy="1962144"/>
          </a:xfrm>
        </p:spPr>
        <p:txBody>
          <a:bodyPr>
            <a:normAutofit fontScale="62500" lnSpcReduction="20000"/>
          </a:bodyPr>
          <a:lstStyle/>
          <a:p>
            <a:pPr>
              <a:buNone/>
            </a:pPr>
            <a:endParaRPr lang="ru-RU" sz="37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3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Зато очень полезно заниматься сайкл-аэробикой людям, страдающим пониженным давлением. По своей сути она представляет имитацию велогонки по пересеченной местности.</a:t>
            </a:r>
          </a:p>
          <a:p>
            <a:endParaRPr lang="ru-RU" dirty="0" smtClean="0"/>
          </a:p>
          <a:p>
            <a:endParaRPr lang="ru-RU" dirty="0" smtClean="0"/>
          </a:p>
          <a:p>
            <a:endParaRPr lang="ru-RU" dirty="0" smtClean="0"/>
          </a:p>
          <a:p>
            <a:endParaRPr lang="ru-RU" dirty="0" smtClean="0"/>
          </a:p>
          <a:p>
            <a:endParaRPr lang="ru-RU" dirty="0"/>
          </a:p>
        </p:txBody>
      </p:sp>
      <p:pic>
        <p:nvPicPr>
          <p:cNvPr id="1026" name="Picture 2" descr="C:\Users\Илья\Desktop\055ab496dd5cd048927070520769d4e7.jpg"/>
          <p:cNvPicPr>
            <a:picLocks noChangeAspect="1" noChangeArrowheads="1"/>
          </p:cNvPicPr>
          <p:nvPr/>
        </p:nvPicPr>
        <p:blipFill>
          <a:blip r:embed="rId2"/>
          <a:srcRect/>
          <a:stretch>
            <a:fillRect/>
          </a:stretch>
        </p:blipFill>
        <p:spPr bwMode="auto">
          <a:xfrm>
            <a:off x="1000100" y="285728"/>
            <a:ext cx="7643866" cy="4310084"/>
          </a:xfrm>
          <a:prstGeom prst="rect">
            <a:avLst/>
          </a:prstGeom>
          <a:noFill/>
        </p:spPr>
      </p:pic>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0"/>
            <a:ext cx="7498080" cy="1357298"/>
          </a:xfrm>
        </p:spPr>
        <p:txBody>
          <a:bodyPr>
            <a:normAutofit/>
          </a:bodyPr>
          <a:lstStyle/>
          <a:p>
            <a:pPr algn="ct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Врачебно-педагогический контроль при занятиях сайкл-аэробикой</a:t>
            </a:r>
            <a:endParaRPr lang="ru-RU" sz="3200" dirty="0"/>
          </a:p>
        </p:txBody>
      </p:sp>
      <p:sp>
        <p:nvSpPr>
          <p:cNvPr id="3" name="Содержимое 2"/>
          <p:cNvSpPr>
            <a:spLocks noGrp="1"/>
          </p:cNvSpPr>
          <p:nvPr>
            <p:ph idx="1"/>
          </p:nvPr>
        </p:nvSpPr>
        <p:spPr>
          <a:xfrm>
            <a:off x="1000100" y="1857364"/>
            <a:ext cx="7498080" cy="4500570"/>
          </a:xfrm>
        </p:spPr>
        <p:txBody>
          <a:bodyPr>
            <a:no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Занятия сайкл-аэробикой оказывают на организм человека необычайно сильные, сложные и многообразные воздей­ствия. Только правильно организованные занятия под наблюде­нием врача, с соблюдением принципов спортивной тренировки укрепляют здоровье, улучшают физическое развитие, повышают физическую подготовленность и работоспособность организма, способствуют росту спортивного мастерства.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28604"/>
            <a:ext cx="7498080" cy="607223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Неправильная орга­низация занятий, пренебрежение методическими указаниями, вы­полнение объема и интенсивности физической нагрузки без учета состояния здоровья и индивидуальных особенностей занимаю­щихся, отсутствие регулярного медицинского контроля могут на­нести вред здоровью.</a:t>
            </a: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Массовое привлечение к занятиям сайкл-аэробикой людей старшего и пожилого возраста требует особенно углубленного врачебного контроля за ними. По состоянию и физической подготовленности, полу и возрасту, а также и другим показателям эту группу занимающихся распределяют по следующим медицин­ским группам:</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785794"/>
            <a:ext cx="7498080" cy="5429288"/>
          </a:xfrm>
        </p:spPr>
        <p:txBody>
          <a:bodyPr>
            <a:normAutofit fontScale="70000" lnSpcReduction="20000"/>
          </a:bodyPr>
          <a:lstStyle/>
          <a:p>
            <a:pPr fontAlgn="base"/>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1-я — практически здоровые люди, не обращающиеся с жалобами к врачам, обладающие достаточной для сво­его возраста физической подготовленностью.</a:t>
            </a:r>
          </a:p>
          <a:p>
            <a:pPr fontAlgn="base"/>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2-я — лица с возрастными изменениями, сопровож­дающимися небольшими отклонениями функционального характера при достаточной компенсации, или начальны­ми формами заболеваний, часто свойственными процессу старения, а также практически здоровые люди с недо­статочной физической подготовленностью.</a:t>
            </a:r>
          </a:p>
          <a:p>
            <a:pPr fontAlgn="base"/>
            <a:r>
              <a:rPr lang="ru-RU"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3-я — лица со сниженной функциональной адаптаци­ей, отклонениями в состоянии здоровья постоянного или временного характера, со слабой физической подготов­ленностью.</a:t>
            </a:r>
          </a:p>
          <a:p>
            <a:endParaRPr lang="ru-RU" dirty="0"/>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071546"/>
            <a:ext cx="7498080" cy="4410092"/>
          </a:xfrm>
        </p:spPr>
        <p:txBody>
          <a:bodyPr>
            <a:normAutofit fontScale="85000" lnSpcReduction="20000"/>
          </a:bodyPr>
          <a:lstStyle/>
          <a:p>
            <a:pPr fontAlgn="base"/>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Лица старшего и пожилого возраста со значительны­ми отклонениями и старше 75 лет могут быть направлены в кабинеты лечебной физкультуры лечебно-профилакти­ческих учреждений для занятий под наблюдением врачей.</a:t>
            </a:r>
          </a:p>
          <a:p>
            <a:pPr fontAlgn="base"/>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При отсутствии противопоказаний обследуемому вы­дается справка, дающая право заниматься физическими упражнениями в физкультурно-оздоровительной группе. В зависимости от динамики состояния здоровья и физической подготовленности в процессе регулярных занятий занимающийся может быть переведен в ту или иную медицинскую группу.</a:t>
            </a:r>
          </a:p>
          <a:p>
            <a:endParaRPr lang="ru-RU" dirty="0"/>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285860"/>
            <a:ext cx="7498080" cy="4267216"/>
          </a:xfrm>
        </p:spPr>
        <p:txBody>
          <a:bodyPr>
            <a:normAutofit/>
          </a:bodyPr>
          <a:lstStyle/>
          <a:p>
            <a:pPr fontAlgn="base"/>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Важной составной частью медицинских обследований являются врачебно-педагогические наблюдения и конт­роль за нагрузками. Кроме того, проводится санитарно-гигиенический контроль за местами занятий, ведется санитарно-просветительная работа среди занимающихся.</a:t>
            </a:r>
          </a:p>
          <a:p>
            <a:pPr fontAlgn="base"/>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Врач принимает участие в методической работе, дает соответствующие рекомендации, проводит консультации. При этом он должен руко­водствоваться таблицей ограничений и противопока­заний.</a:t>
            </a:r>
          </a:p>
          <a:p>
            <a:endParaRPr lang="ru-RU" sz="2400" dirty="0"/>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000108"/>
            <a:ext cx="7498080" cy="480060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Все студенты, занимающиеся сайкл-аэробикой, должны проходить медицинские обследования. Дополни­тельные медицинские осмотры проводятся после перенесенных заболеваний, при неблагоприятных субъектив­ных ощущениях, по направлению преподавателя физического вос­питания.</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Программы и комплексы упражнений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endParaRPr lang="ru-RU" sz="4000" dirty="0"/>
          </a:p>
        </p:txBody>
      </p:sp>
      <p:sp>
        <p:nvSpPr>
          <p:cNvPr id="3" name="Содержимое 2"/>
          <p:cNvSpPr>
            <a:spLocks noGrp="1"/>
          </p:cNvSpPr>
          <p:nvPr>
            <p:ph idx="1"/>
          </p:nvPr>
        </p:nvSpPr>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Разновидности программ:</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этой программе тренировок есть комплексы, рассчитанные на определенный уровень, что дает возможность каждому тренирующемуся в процессе продвижения регулировать себе нагрузку, ориентируясь на степень подготовки. </a:t>
            </a:r>
          </a:p>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Spin</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Весёлый эмоциональный урок под энергичную музыку на специальных велотренажёрах. Урок для начинающих. Продолжительность - 30 мин.</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785794"/>
            <a:ext cx="7498080" cy="5214974"/>
          </a:xfrm>
        </p:spPr>
        <p:txBody>
          <a:bodyPr>
            <a:normAutofit/>
          </a:bodyPr>
          <a:lstStyle/>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Reebok</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это занятия для начинающих по программе Сайкл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Рибок</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на велотренажерах, которые имитируют гоночные велосипеды. На этих занятиях происходит разучивание основных базовых техник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педалирования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часть занимает около 20 минут. Эту группу можно отнести к занятиям средней интенсивности.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 занятия для подготовленных. В этой системе применяется чередование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и силовой нагрузки в одном уроке. Таким образом достигается укрепление мышц всего тела и снижение веса.</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71480"/>
            <a:ext cx="7498080" cy="5643602"/>
          </a:xfrm>
        </p:spPr>
        <p:txBody>
          <a:bodyPr>
            <a:noAutofit/>
          </a:bodyPr>
          <a:lstStyle/>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Tour</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это занятия для подготовленных и прошедших курс занятий для начинающих (не менее тридцати уроков) на велотренажерах, напоминающих гоночные велосипеды. Это увлекательные упражнения, на которых можно ощутить вкус победы на высокоинтенсивном занятии.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5</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Bike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Trial</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занятие для подготовленных на велотренажерах, напоминающих гоночные велосипеды.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Кардио-часть</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занимает 30 минут. Занятие средневысокой интенсивности.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6</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Bike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Race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комплекс занятий для подготовленных на велотренажерах. Проводятся уроки высокой интенсивности,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часть составляет 35-40 минут.</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928670"/>
            <a:ext cx="7498080" cy="4800600"/>
          </a:xfrm>
        </p:spPr>
        <p:txBody>
          <a:bodyPr>
            <a:normAutofit/>
          </a:bodyPr>
          <a:lstStyle/>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7</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Reebok</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Cycle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Interval</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занятие для подготовленных, на велотренажерах. На этих уроках сочетаются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кардио-компоненты</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средней и высокой интенсивности.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Кардио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часть равна 40 минутам, занятие высокой интенсивности.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8</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Night</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Ride</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зажигательный урок, имитирующий велогонку по ночному шоссе. Специальное освещение и светомузыка создают нужное настроение. Продолжительность занятия – 45 мин. Класс рекомендован для подготовленных.</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0"/>
            <a:ext cx="7933588" cy="6858000"/>
          </a:xfrm>
        </p:spPr>
        <p:txBody>
          <a:bodyPr>
            <a:noAutofit/>
          </a:bodyPr>
          <a:lstStyle/>
          <a:p>
            <a:r>
              <a:rPr lang="ru-RU" sz="2400" b="1" dirty="0" smtClean="0">
                <a:ln w="12700">
                  <a:solidFill>
                    <a:schemeClr val="tx2">
                      <a:satMod val="155000"/>
                    </a:schemeClr>
                  </a:solidFill>
                  <a:prstDash val="solid"/>
                </a:ln>
                <a:solidFill>
                  <a:schemeClr val="bg2">
                    <a:tint val="85000"/>
                    <a:satMod val="155000"/>
                  </a:schemeClr>
                </a:solidFill>
              </a:rPr>
              <a:t>Для начала следует пройти медицинское тестирование, после которого опытные инструкторы оформят вас в соответствующую вашей физической подготовке группу. Существует три вида занятий: </a:t>
            </a:r>
            <a:br>
              <a:rPr lang="ru-RU" sz="2400" b="1" dirty="0" smtClean="0">
                <a:ln w="12700">
                  <a:solidFill>
                    <a:schemeClr val="tx2">
                      <a:satMod val="155000"/>
                    </a:schemeClr>
                  </a:solidFill>
                  <a:prstDash val="solid"/>
                </a:ln>
                <a:solidFill>
                  <a:schemeClr val="bg2">
                    <a:tint val="85000"/>
                    <a:satMod val="155000"/>
                  </a:schemeClr>
                </a:solidFill>
              </a:rPr>
            </a:br>
            <a:r>
              <a:rPr lang="ru-RU" sz="2400" b="1" dirty="0" smtClean="0">
                <a:ln w="12700">
                  <a:solidFill>
                    <a:schemeClr val="tx2">
                      <a:satMod val="155000"/>
                    </a:schemeClr>
                  </a:solidFill>
                  <a:prstDash val="solid"/>
                </a:ln>
                <a:solidFill>
                  <a:srgbClr val="FF0000"/>
                </a:solidFill>
              </a:rPr>
              <a:t>1</a:t>
            </a:r>
            <a:r>
              <a:rPr lang="ru-RU" sz="2400" dirty="0" smtClean="0">
                <a:ln w="12700">
                  <a:solidFill>
                    <a:schemeClr val="tx2">
                      <a:satMod val="155000"/>
                    </a:schemeClr>
                  </a:solidFill>
                  <a:prstDash val="solid"/>
                </a:ln>
                <a:solidFill>
                  <a:schemeClr val="bg2">
                    <a:tint val="85000"/>
                    <a:satMod val="155000"/>
                  </a:schemeClr>
                </a:solidFill>
              </a:rPr>
              <a:t>.</a:t>
            </a:r>
            <a:r>
              <a:rPr lang="ru-RU" sz="2400" b="1" dirty="0" smtClean="0">
                <a:ln w="12700">
                  <a:solidFill>
                    <a:schemeClr val="tx2">
                      <a:satMod val="155000"/>
                    </a:schemeClr>
                  </a:solidFill>
                  <a:prstDash val="solid"/>
                </a:ln>
                <a:solidFill>
                  <a:schemeClr val="bg2">
                    <a:tint val="85000"/>
                    <a:satMod val="155000"/>
                  </a:schemeClr>
                </a:solidFill>
              </a:rPr>
              <a:t> SPIN BEGIN подходит новичкам для освоения техники </a:t>
            </a:r>
            <a:r>
              <a:rPr lang="ru-RU" sz="2400" b="1" dirty="0" err="1" smtClean="0">
                <a:ln w="12700">
                  <a:solidFill>
                    <a:schemeClr val="tx2">
                      <a:satMod val="155000"/>
                    </a:schemeClr>
                  </a:solidFill>
                  <a:prstDash val="solid"/>
                </a:ln>
                <a:solidFill>
                  <a:schemeClr val="bg2">
                    <a:tint val="85000"/>
                    <a:satMod val="155000"/>
                  </a:schemeClr>
                </a:solidFill>
              </a:rPr>
              <a:t>велоезды</a:t>
            </a:r>
            <a:r>
              <a:rPr lang="ru-RU" sz="2400" b="1" dirty="0" smtClean="0">
                <a:ln w="12700">
                  <a:solidFill>
                    <a:schemeClr val="tx2">
                      <a:satMod val="155000"/>
                    </a:schemeClr>
                  </a:solidFill>
                  <a:prstDash val="solid"/>
                </a:ln>
                <a:solidFill>
                  <a:schemeClr val="bg2">
                    <a:tint val="85000"/>
                    <a:satMod val="155000"/>
                  </a:schemeClr>
                </a:solidFill>
              </a:rPr>
              <a:t>.</a:t>
            </a:r>
            <a:br>
              <a:rPr lang="ru-RU" sz="2400" b="1" dirty="0" smtClean="0">
                <a:ln w="12700">
                  <a:solidFill>
                    <a:schemeClr val="tx2">
                      <a:satMod val="155000"/>
                    </a:schemeClr>
                  </a:solidFill>
                  <a:prstDash val="solid"/>
                </a:ln>
                <a:solidFill>
                  <a:schemeClr val="bg2">
                    <a:tint val="85000"/>
                    <a:satMod val="155000"/>
                  </a:schemeClr>
                </a:solidFill>
              </a:rPr>
            </a:br>
            <a:r>
              <a:rPr lang="ru-RU" sz="2400" b="1" dirty="0" smtClean="0">
                <a:ln w="12700">
                  <a:solidFill>
                    <a:schemeClr val="tx2">
                      <a:satMod val="155000"/>
                    </a:schemeClr>
                  </a:solidFill>
                  <a:prstDash val="solid"/>
                </a:ln>
                <a:solidFill>
                  <a:srgbClr val="FF0000"/>
                </a:solidFill>
              </a:rPr>
              <a:t>2</a:t>
            </a:r>
            <a:r>
              <a:rPr lang="ru-RU" sz="2400" b="1" dirty="0" smtClean="0">
                <a:ln w="12700">
                  <a:solidFill>
                    <a:schemeClr val="tx2">
                      <a:satMod val="155000"/>
                    </a:schemeClr>
                  </a:solidFill>
                  <a:prstDash val="solid"/>
                </a:ln>
                <a:solidFill>
                  <a:schemeClr val="bg2">
                    <a:tint val="85000"/>
                    <a:satMod val="155000"/>
                  </a:schemeClr>
                </a:solidFill>
              </a:rPr>
              <a:t>. SPIN FORCE подходит людям с любым уровнем подготовленности. Этот вид помогает развивать силовую выносливость и тонус мышц.</a:t>
            </a:r>
            <a:br>
              <a:rPr lang="ru-RU" sz="2400" b="1" dirty="0" smtClean="0">
                <a:ln w="12700">
                  <a:solidFill>
                    <a:schemeClr val="tx2">
                      <a:satMod val="155000"/>
                    </a:schemeClr>
                  </a:solidFill>
                  <a:prstDash val="solid"/>
                </a:ln>
                <a:solidFill>
                  <a:schemeClr val="bg2">
                    <a:tint val="85000"/>
                    <a:satMod val="155000"/>
                  </a:schemeClr>
                </a:solidFill>
              </a:rPr>
            </a:br>
            <a:r>
              <a:rPr lang="ru-RU" sz="2400" b="1" dirty="0" smtClean="0">
                <a:ln w="12700">
                  <a:solidFill>
                    <a:schemeClr val="tx2">
                      <a:satMod val="155000"/>
                    </a:schemeClr>
                  </a:solidFill>
                  <a:prstDash val="solid"/>
                </a:ln>
                <a:solidFill>
                  <a:srgbClr val="FF0000"/>
                </a:solidFill>
              </a:rPr>
              <a:t>3</a:t>
            </a:r>
            <a:r>
              <a:rPr lang="ru-RU" sz="2400" b="1" dirty="0" smtClean="0">
                <a:ln w="12700">
                  <a:solidFill>
                    <a:schemeClr val="tx2">
                      <a:satMod val="155000"/>
                    </a:schemeClr>
                  </a:solidFill>
                  <a:prstDash val="solid"/>
                </a:ln>
                <a:solidFill>
                  <a:schemeClr val="bg2">
                    <a:tint val="85000"/>
                    <a:satMod val="155000"/>
                  </a:schemeClr>
                </a:solidFill>
              </a:rPr>
              <a:t>. INTER SPIN подходит также людям с любым уровнем подготовленности. Этот вид нужен для тренировки ССС в интервальном режиме.</a:t>
            </a:r>
          </a:p>
          <a:p>
            <a:r>
              <a:rPr lang="ru-RU" sz="2400" b="1" dirty="0" smtClean="0">
                <a:ln w="12700">
                  <a:solidFill>
                    <a:schemeClr val="tx2">
                      <a:satMod val="155000"/>
                    </a:schemeClr>
                  </a:solidFill>
                  <a:prstDash val="solid"/>
                </a:ln>
                <a:solidFill>
                  <a:schemeClr val="bg2">
                    <a:tint val="85000"/>
                    <a:satMod val="155000"/>
                  </a:schemeClr>
                </a:solidFill>
              </a:rPr>
              <a:t>Каждая группа формируется из клиентов, прошедших подготовку. Но могут быть и смешанными. Смешанные группы в свою очередь делятся на сильную команду и слабую. Процесс тренировки одинаковый для всех, но есть и индивидуальный подход в случае необходимости.</a:t>
            </a:r>
          </a:p>
          <a:p>
            <a:endParaRPr lang="ru-RU" sz="2600" b="1" dirty="0">
              <a:ln w="12700">
                <a:solidFill>
                  <a:schemeClr val="tx2">
                    <a:satMod val="155000"/>
                  </a:schemeClr>
                </a:solidFill>
                <a:prstDash val="solid"/>
              </a:ln>
              <a:solidFill>
                <a:schemeClr val="bg2">
                  <a:tint val="85000"/>
                  <a:satMod val="155000"/>
                </a:schemeClr>
              </a:solidFill>
            </a:endParaRPr>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357166"/>
            <a:ext cx="7498080" cy="5929354"/>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классическом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сайкле</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существуют четыре техники:</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Домашняя техника. Вы крутите педали, но делаете это исключительно в свое удовольствие. Без излишнего напряжения. Сопротивление педалей велотренажера настраивается на каждый урок в зависимости от положительных изменений в уровне тренированности. Выполняется сидя, руки скрещены на центре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 перерывах между занятиями отдыхайте.</a:t>
            </a:r>
          </a:p>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Техника сидя. Здесь уже начинается серьезная работа с преодолением разных уровней сопротивления, настраиваемых по команде инструктора. Выполняется сидя, руки широко расставлены на руле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1000108"/>
            <a:ext cx="7498080" cy="480060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Техника стоя. Нагрузка на мышцы при такой технике увеличивается автоматически. Выполняется стоя, руки на руле - на ширине плеч.</a:t>
            </a:r>
            <a:b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Агрессивная техника стоя. Здесь вы имеете самое большое сопротивление педалей и как следствие наивысшую нагрузку и сложность. Выполняется опять же стоя, руки на руле расставлены максимально широко.</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1357298"/>
            <a:ext cx="7498080" cy="4800600"/>
          </a:xfrm>
        </p:spPr>
        <p:txBody>
          <a:bodyPr/>
          <a:lstStyle/>
          <a:p>
            <a:pPr algn="ctr"/>
            <a:endParaRPr lang="ru-RU" dirty="0" smtClean="0"/>
          </a:p>
          <a:p>
            <a:pPr algn="ctr"/>
            <a:endParaRPr lang="ru-RU" dirty="0" smtClean="0"/>
          </a:p>
          <a:p>
            <a:pPr algn="ctr"/>
            <a:endParaRPr lang="ru-RU" dirty="0" smtClean="0"/>
          </a:p>
          <a:p>
            <a:pPr algn="ctr">
              <a:buNone/>
            </a:pP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СПАСИБО ЗА ВНИМАНИЕ!!!</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4143380"/>
            <a:ext cx="7933588" cy="2571768"/>
          </a:xfrm>
        </p:spPr>
        <p:txBody>
          <a:bodyPr>
            <a:normAutofit fontScale="92500" lnSpcReduction="10000"/>
          </a:bodyPr>
          <a:lstStyle/>
          <a:p>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Занятия проходят в неделю от двух до пяти раз. Если вам необходимо быстро привести свою фигуру в порядок, то занятия рекомендуется проводить в неделю пять раз. После достижения желаемого результата достаточно для поддержки ранее наработанной формы заниматься аэробикой для продвинутых всего лишь пару раз в неделю.</a:t>
            </a:r>
          </a:p>
          <a:p>
            <a:endParaRPr lang="ru-RU" dirty="0"/>
          </a:p>
        </p:txBody>
      </p:sp>
      <p:pic>
        <p:nvPicPr>
          <p:cNvPr id="2050" name="Picture 2" descr="C:\Users\Илья\Desktop\aerobika_saikl.gif"/>
          <p:cNvPicPr>
            <a:picLocks noChangeAspect="1" noChangeArrowheads="1"/>
          </p:cNvPicPr>
          <p:nvPr/>
        </p:nvPicPr>
        <p:blipFill>
          <a:blip r:embed="rId2"/>
          <a:srcRect/>
          <a:stretch>
            <a:fillRect/>
          </a:stretch>
        </p:blipFill>
        <p:spPr bwMode="auto">
          <a:xfrm>
            <a:off x="2357422" y="0"/>
            <a:ext cx="5159074" cy="4143381"/>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История возникновения и развитие </a:t>
            </a:r>
            <a:r>
              <a:rPr lang="ru-RU" sz="4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сайкл-аэробики</a:t>
            </a:r>
            <a:r>
              <a:rPr lang="ru-RU"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3857620" y="1447800"/>
            <a:ext cx="5076068" cy="4800600"/>
          </a:xfrm>
        </p:spPr>
        <p:txBody>
          <a:bodyPr>
            <a:normAutofit/>
          </a:bodyPr>
          <a:lstStyle/>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2400" b="1" dirty="0" smtClean="0">
                <a:ln w="12700">
                  <a:solidFill>
                    <a:schemeClr val="tx2">
                      <a:satMod val="155000"/>
                    </a:schemeClr>
                  </a:solidFill>
                  <a:prstDash val="solid"/>
                </a:ln>
                <a:solidFill>
                  <a:schemeClr val="bg2">
                    <a:tint val="85000"/>
                    <a:satMod val="155000"/>
                  </a:schemeClr>
                </a:solidFill>
              </a:rPr>
              <a:t>Американец Джонни </a:t>
            </a:r>
            <a:r>
              <a:rPr lang="ru-RU" sz="2400" b="1" dirty="0" err="1" smtClean="0">
                <a:ln w="12700">
                  <a:solidFill>
                    <a:schemeClr val="tx2">
                      <a:satMod val="155000"/>
                    </a:schemeClr>
                  </a:solidFill>
                  <a:prstDash val="solid"/>
                </a:ln>
                <a:solidFill>
                  <a:schemeClr val="bg2">
                    <a:tint val="85000"/>
                    <a:satMod val="155000"/>
                  </a:schemeClr>
                </a:solidFill>
              </a:rPr>
              <a:t>Голдберг</a:t>
            </a:r>
            <a:r>
              <a:rPr lang="ru-RU" sz="2400" b="1" dirty="0" smtClean="0">
                <a:ln w="12700">
                  <a:solidFill>
                    <a:schemeClr val="tx2">
                      <a:satMod val="155000"/>
                    </a:schemeClr>
                  </a:solidFill>
                  <a:prstDash val="solid"/>
                </a:ln>
                <a:solidFill>
                  <a:schemeClr val="bg2">
                    <a:tint val="85000"/>
                    <a:satMod val="155000"/>
                  </a:schemeClr>
                </a:solidFill>
              </a:rPr>
              <a:t>, занимаясь ездой на велосипеде, для тренировок создал специальный велотренажер. Данное устройство активно стало применяться людьми для занятий физической культурой. Результатом этой истории стало появление направления в фитнесе - </a:t>
            </a:r>
            <a:r>
              <a:rPr lang="ru-RU" sz="2400" b="1" dirty="0" err="1" smtClean="0">
                <a:ln w="12700">
                  <a:solidFill>
                    <a:schemeClr val="tx2">
                      <a:satMod val="155000"/>
                    </a:schemeClr>
                  </a:solidFill>
                  <a:prstDash val="solid"/>
                </a:ln>
                <a:solidFill>
                  <a:schemeClr val="bg2">
                    <a:tint val="85000"/>
                    <a:satMod val="155000"/>
                  </a:schemeClr>
                </a:solidFill>
              </a:rPr>
              <a:t>cайкл</a:t>
            </a:r>
            <a:r>
              <a:rPr lang="ru-RU" sz="2400" b="1" dirty="0" smtClean="0">
                <a:ln w="12700">
                  <a:solidFill>
                    <a:schemeClr val="tx2">
                      <a:satMod val="155000"/>
                    </a:schemeClr>
                  </a:solidFill>
                  <a:prstDash val="solid"/>
                </a:ln>
                <a:solidFill>
                  <a:schemeClr val="bg2">
                    <a:tint val="85000"/>
                    <a:satMod val="155000"/>
                  </a:schemeClr>
                </a:solidFill>
              </a:rPr>
              <a:t>- аэробика, или по-другому спиннинг.</a:t>
            </a:r>
          </a:p>
          <a:p>
            <a:endParaRPr lang="ru-RU" dirty="0"/>
          </a:p>
        </p:txBody>
      </p:sp>
      <p:pic>
        <p:nvPicPr>
          <p:cNvPr id="3074" name="Picture 2" descr="C:\Users\Илья\Desktop\new-johnny_medium.jpg"/>
          <p:cNvPicPr>
            <a:picLocks noChangeAspect="1" noChangeArrowheads="1"/>
          </p:cNvPicPr>
          <p:nvPr/>
        </p:nvPicPr>
        <p:blipFill>
          <a:blip r:embed="rId2"/>
          <a:srcRect/>
          <a:stretch>
            <a:fillRect/>
          </a:stretch>
        </p:blipFill>
        <p:spPr bwMode="auto">
          <a:xfrm>
            <a:off x="1000100" y="1643050"/>
            <a:ext cx="2857500" cy="4286250"/>
          </a:xfrm>
          <a:prstGeom prst="rect">
            <a:avLst/>
          </a:prstGeom>
          <a:noFill/>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4214818"/>
            <a:ext cx="7498080" cy="2033582"/>
          </a:xfrm>
        </p:spPr>
        <p:txBody>
          <a:bodyPr>
            <a:normAutofit/>
          </a:bodyPr>
          <a:lstStyle/>
          <a:p>
            <a:pPr algn="ct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ru-RU" sz="2400" b="1" dirty="0" smtClean="0">
                <a:ln w="12700">
                  <a:solidFill>
                    <a:schemeClr val="tx2">
                      <a:satMod val="155000"/>
                    </a:schemeClr>
                  </a:solidFill>
                  <a:prstDash val="solid"/>
                </a:ln>
                <a:solidFill>
                  <a:schemeClr val="bg2">
                    <a:tint val="85000"/>
                    <a:satMod val="155000"/>
                  </a:schemeClr>
                </a:solidFill>
              </a:rPr>
              <a:t>Джон </a:t>
            </a:r>
            <a:r>
              <a:rPr lang="ru-RU" sz="2400" b="1" dirty="0" err="1" smtClean="0">
                <a:ln w="12700">
                  <a:solidFill>
                    <a:schemeClr val="tx2">
                      <a:satMod val="155000"/>
                    </a:schemeClr>
                  </a:solidFill>
                  <a:prstDash val="solid"/>
                </a:ln>
                <a:solidFill>
                  <a:schemeClr val="bg2">
                    <a:tint val="85000"/>
                    <a:satMod val="155000"/>
                  </a:schemeClr>
                </a:solidFill>
              </a:rPr>
              <a:t>Голдберг</a:t>
            </a:r>
            <a:r>
              <a:rPr lang="ru-RU" sz="2400" b="1" dirty="0" smtClean="0">
                <a:ln w="12700">
                  <a:solidFill>
                    <a:schemeClr val="tx2">
                      <a:satMod val="155000"/>
                    </a:schemeClr>
                  </a:solidFill>
                  <a:prstDash val="solid"/>
                </a:ln>
                <a:solidFill>
                  <a:schemeClr val="bg2">
                    <a:tint val="85000"/>
                    <a:satMod val="155000"/>
                  </a:schemeClr>
                </a:solidFill>
              </a:rPr>
              <a:t> на индивидуальных занятиях по сайкл-аэробике</a:t>
            </a:r>
            <a:endParaRPr lang="ru-RU" sz="2400" dirty="0"/>
          </a:p>
        </p:txBody>
      </p:sp>
      <p:pic>
        <p:nvPicPr>
          <p:cNvPr id="4098" name="Picture 2" descr="C:\Users\Илья\Desktop\JGBIKE1.jpg"/>
          <p:cNvPicPr>
            <a:picLocks noChangeAspect="1" noChangeArrowheads="1"/>
          </p:cNvPicPr>
          <p:nvPr/>
        </p:nvPicPr>
        <p:blipFill>
          <a:blip r:embed="rId2"/>
          <a:srcRect/>
          <a:stretch>
            <a:fillRect/>
          </a:stretch>
        </p:blipFill>
        <p:spPr bwMode="auto">
          <a:xfrm>
            <a:off x="2428860" y="285728"/>
            <a:ext cx="5214974" cy="3929090"/>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71480"/>
            <a:ext cx="7933588" cy="5357850"/>
          </a:xfrm>
        </p:spPr>
        <p:txBody>
          <a:bodyPr>
            <a:normAutofit/>
          </a:bodyPr>
          <a:lstStyle/>
          <a:p>
            <a:r>
              <a:rPr lang="ru-RU" sz="2400" b="1" dirty="0" smtClean="0">
                <a:ln w="12700">
                  <a:solidFill>
                    <a:schemeClr val="tx2">
                      <a:satMod val="155000"/>
                    </a:schemeClr>
                  </a:solidFill>
                  <a:prstDash val="solid"/>
                </a:ln>
                <a:solidFill>
                  <a:schemeClr val="bg2">
                    <a:tint val="85000"/>
                    <a:satMod val="155000"/>
                  </a:schemeClr>
                </a:solidFill>
              </a:rPr>
              <a:t>Сайкл-аэробика</a:t>
            </a:r>
          </a:p>
          <a:p>
            <a:r>
              <a:rPr lang="ru-RU" sz="2400" b="1" dirty="0" smtClean="0">
                <a:ln w="12700">
                  <a:solidFill>
                    <a:schemeClr val="tx2">
                      <a:satMod val="155000"/>
                    </a:schemeClr>
                  </a:solidFill>
                  <a:prstDash val="solid"/>
                </a:ln>
                <a:solidFill>
                  <a:schemeClr val="bg2">
                    <a:tint val="85000"/>
                    <a:satMod val="155000"/>
                  </a:schemeClr>
                </a:solidFill>
              </a:rPr>
              <a:t>Сайкл - это велогонка в пределах спортивного зала. Во время тренировки под активную музыку инструктор проводит быструю виртуальную прогулку. При этом прогулка может соответствовать езде по пересеченной местности, по отвесной стене или по горам. Такие тренировки дают большую нагрузку на мышцы и сердечно - сосудистую систему, развивают выносливость и помогают сбросить вес.</a:t>
            </a:r>
          </a:p>
          <a:p>
            <a:r>
              <a:rPr lang="ru-RU" sz="2400" b="1" dirty="0" smtClean="0">
                <a:ln w="12700">
                  <a:solidFill>
                    <a:schemeClr val="tx2">
                      <a:satMod val="155000"/>
                    </a:schemeClr>
                  </a:solidFill>
                  <a:prstDash val="solid"/>
                </a:ln>
                <a:solidFill>
                  <a:schemeClr val="bg2">
                    <a:tint val="85000"/>
                    <a:satMod val="155000"/>
                  </a:schemeClr>
                </a:solidFill>
              </a:rPr>
              <a:t>Эффективность сайкл- аэробики в два раза выше, чем занятия на беговой дорожке.</a:t>
            </a:r>
          </a:p>
          <a:p>
            <a:endParaRPr lang="ru-RU" sz="2400"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583</TotalTime>
  <Words>2219</Words>
  <Application>Microsoft Office PowerPoint</Application>
  <PresentationFormat>Экран (4:3)</PresentationFormat>
  <Paragraphs>123</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Солнцестояние</vt:lpstr>
      <vt:lpstr>Слайд 1</vt:lpstr>
      <vt:lpstr>Перечень подлежащих разработке вопросов:</vt:lpstr>
      <vt:lpstr>Понятие о сайкл-аэробике</vt:lpstr>
      <vt:lpstr>Слайд 4</vt:lpstr>
      <vt:lpstr>Слайд 5</vt:lpstr>
      <vt:lpstr>Слайд 6</vt:lpstr>
      <vt:lpstr>История возникновения и развитие сайкл-аэробики </vt:lpstr>
      <vt:lpstr>Слайд 8</vt:lpstr>
      <vt:lpstr>Слайд 9</vt:lpstr>
      <vt:lpstr>Сайкл-аэробика в Республике Беларусь</vt:lpstr>
      <vt:lpstr>Слайд 11</vt:lpstr>
      <vt:lpstr>Слайд 12</vt:lpstr>
      <vt:lpstr>Цель и задачи физкультурно-оздоровительной системы сайкл аэробики</vt:lpstr>
      <vt:lpstr>Слайд 14</vt:lpstr>
      <vt:lpstr>Слайд 15</vt:lpstr>
      <vt:lpstr>Основные понятия и разновидности сайкл-аэробики</vt:lpstr>
      <vt:lpstr>Слайд 17</vt:lpstr>
      <vt:lpstr>Слайд 18</vt:lpstr>
      <vt:lpstr>Слайд 19</vt:lpstr>
      <vt:lpstr>Слайд 20</vt:lpstr>
      <vt:lpstr>Теоретические и организационные основы сайкл-аэробики</vt:lpstr>
      <vt:lpstr>Слайд 22</vt:lpstr>
      <vt:lpstr>Слайд 23</vt:lpstr>
      <vt:lpstr>Структура и содержание занятий сайкл-аэробикой</vt:lpstr>
      <vt:lpstr>Слайд 25</vt:lpstr>
      <vt:lpstr>Слайд 26</vt:lpstr>
      <vt:lpstr>Слайд 27</vt:lpstr>
      <vt:lpstr>Слайд 28</vt:lpstr>
      <vt:lpstr>Слайд 29</vt:lpstr>
      <vt:lpstr>Слайд 30</vt:lpstr>
      <vt:lpstr>Средства методы и методика проведения сайкл-аэробики</vt:lpstr>
      <vt:lpstr>Слайд 32</vt:lpstr>
      <vt:lpstr>Слайд 33</vt:lpstr>
      <vt:lpstr>Слайд 34</vt:lpstr>
      <vt:lpstr>Слайд 35</vt:lpstr>
      <vt:lpstr>Слайд 36</vt:lpstr>
      <vt:lpstr>Слайд 37</vt:lpstr>
      <vt:lpstr>Слайд 38</vt:lpstr>
      <vt:lpstr>Слайд 39</vt:lpstr>
      <vt:lpstr>Врачебно-педагогический контроль при занятиях сайкл-аэробикой</vt:lpstr>
      <vt:lpstr>Слайд 41</vt:lpstr>
      <vt:lpstr>Слайд 42</vt:lpstr>
      <vt:lpstr>Слайд 43</vt:lpstr>
      <vt:lpstr>Слайд 44</vt:lpstr>
      <vt:lpstr>Слайд 45</vt:lpstr>
      <vt:lpstr>Программы и комплексы упражнений сайкл-аэробики</vt:lpstr>
      <vt:lpstr>Слайд 47</vt:lpstr>
      <vt:lpstr>Слайд 48</vt:lpstr>
      <vt:lpstr>Слайд 49</vt:lpstr>
      <vt:lpstr>Слайд 50</vt:lpstr>
      <vt:lpstr>Слайд 51</vt:lpstr>
      <vt:lpstr>Слайд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Понятие о сайкл-аэробике</dc:title>
  <dc:creator>Илья</dc:creator>
  <cp:lastModifiedBy>Илья</cp:lastModifiedBy>
  <cp:revision>63</cp:revision>
  <dcterms:created xsi:type="dcterms:W3CDTF">2016-03-29T18:05:24Z</dcterms:created>
  <dcterms:modified xsi:type="dcterms:W3CDTF">2016-04-01T09:35:32Z</dcterms:modified>
</cp:coreProperties>
</file>