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D0345391-4B24-4F9B-A8EB-0739B35546E5}" type="datetimeFigureOut">
              <a:rPr lang="ru-RU" smtClean="0"/>
              <a:t>30.03.2016</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5EA2F2FC-373A-417C-A9B9-0BB983E42054}"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0345391-4B24-4F9B-A8EB-0739B35546E5}" type="datetimeFigureOut">
              <a:rPr lang="ru-RU" smtClean="0"/>
              <a:t>30.03.2016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A2F2FC-373A-417C-A9B9-0BB983E42054}"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0345391-4B24-4F9B-A8EB-0739B35546E5}" type="datetimeFigureOut">
              <a:rPr lang="ru-RU" smtClean="0"/>
              <a:t>30.03.2016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A2F2FC-373A-417C-A9B9-0BB983E42054}"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Объект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D0345391-4B24-4F9B-A8EB-0739B35546E5}" type="datetimeFigureOut">
              <a:rPr lang="ru-RU" smtClean="0"/>
              <a:t>30.03.2016</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5EA2F2FC-373A-417C-A9B9-0BB983E42054}"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D0345391-4B24-4F9B-A8EB-0739B35546E5}" type="datetimeFigureOut">
              <a:rPr lang="ru-RU" smtClean="0"/>
              <a:t>30.03.2016</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5EA2F2FC-373A-417C-A9B9-0BB983E42054}" type="slidenum">
              <a:rPr lang="ru-RU" smtClean="0"/>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Объект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D0345391-4B24-4F9B-A8EB-0739B35546E5}" type="datetimeFigureOut">
              <a:rPr lang="ru-RU" smtClean="0"/>
              <a:t>30.03.2016</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5EA2F2FC-373A-417C-A9B9-0BB983E42054}"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D0345391-4B24-4F9B-A8EB-0739B35546E5}" type="datetimeFigureOut">
              <a:rPr lang="ru-RU" smtClean="0"/>
              <a:t>30.03.2016</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5EA2F2FC-373A-417C-A9B9-0BB983E42054}"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D0345391-4B24-4F9B-A8EB-0739B35546E5}" type="datetimeFigureOut">
              <a:rPr lang="ru-RU" smtClean="0"/>
              <a:t>30.03.2016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A2F2FC-373A-417C-A9B9-0BB983E42054}"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D0345391-4B24-4F9B-A8EB-0739B35546E5}" type="datetimeFigureOut">
              <a:rPr lang="ru-RU" smtClean="0"/>
              <a:t>30.03.2016</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5EA2F2FC-373A-417C-A9B9-0BB983E42054}"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D0345391-4B24-4F9B-A8EB-0739B35546E5}" type="datetimeFigureOut">
              <a:rPr lang="ru-RU" smtClean="0"/>
              <a:t>30.03.2016</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5EA2F2FC-373A-417C-A9B9-0BB983E42054}"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D0345391-4B24-4F9B-A8EB-0739B35546E5}" type="datetimeFigureOut">
              <a:rPr lang="ru-RU" smtClean="0"/>
              <a:t>30.03.2016</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5EA2F2FC-373A-417C-A9B9-0BB983E42054}"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0345391-4B24-4F9B-A8EB-0739B35546E5}" type="datetimeFigureOut">
              <a:rPr lang="ru-RU" smtClean="0"/>
              <a:t>30.03.2016</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5EA2F2FC-373A-417C-A9B9-0BB983E42054}"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1340768"/>
            <a:ext cx="8062912" cy="1470025"/>
          </a:xfrm>
        </p:spPr>
        <p:txBody>
          <a:bodyPr>
            <a:normAutofit fontScale="90000"/>
          </a:bodyPr>
          <a:lstStyle/>
          <a:p>
            <a:pPr algn="ctr"/>
            <a:r>
              <a:rPr lang="ru-RU" b="1" dirty="0" smtClean="0"/>
              <a:t> </a:t>
            </a:r>
            <a:r>
              <a:rPr lang="ru-RU" b="1" dirty="0"/>
              <a:t>Физкультурно-оздоровительная система-</a:t>
            </a:r>
            <a:r>
              <a:rPr lang="ru-RU" b="1" dirty="0" err="1"/>
              <a:t>пилатес</a:t>
            </a:r>
            <a:endParaRPr lang="ru-RU" dirty="0"/>
          </a:p>
        </p:txBody>
      </p:sp>
      <p:sp>
        <p:nvSpPr>
          <p:cNvPr id="6" name="Подзаголовок 5"/>
          <p:cNvSpPr>
            <a:spLocks noGrp="1"/>
          </p:cNvSpPr>
          <p:nvPr>
            <p:ph type="subTitle" idx="1"/>
          </p:nvPr>
        </p:nvSpPr>
        <p:spPr>
          <a:xfrm>
            <a:off x="539552" y="4653136"/>
            <a:ext cx="8062912" cy="1752600"/>
          </a:xfrm>
        </p:spPr>
        <p:txBody>
          <a:bodyPr>
            <a:normAutofit fontScale="85000" lnSpcReduction="20000"/>
          </a:bodyPr>
          <a:lstStyle/>
          <a:p>
            <a:pPr algn="l"/>
            <a:r>
              <a:rPr lang="ru-RU" dirty="0" smtClean="0"/>
              <a:t>Подготовила студентка                  Проверил</a:t>
            </a:r>
          </a:p>
          <a:p>
            <a:pPr algn="l"/>
            <a:r>
              <a:rPr lang="ru-RU" dirty="0" smtClean="0"/>
              <a:t>факультета физической               Иванов С. А.</a:t>
            </a:r>
          </a:p>
          <a:p>
            <a:pPr algn="l"/>
            <a:r>
              <a:rPr lang="ru-RU" dirty="0" smtClean="0"/>
              <a:t> культуры</a:t>
            </a:r>
          </a:p>
          <a:p>
            <a:pPr algn="l"/>
            <a:r>
              <a:rPr lang="ru-RU" dirty="0" err="1" smtClean="0"/>
              <a:t>Балбушева</a:t>
            </a:r>
            <a:r>
              <a:rPr lang="ru-RU" dirty="0" smtClean="0"/>
              <a:t> А.А.</a:t>
            </a:r>
          </a:p>
          <a:p>
            <a:pPr algn="l"/>
            <a:r>
              <a:rPr lang="ru-RU" dirty="0" smtClean="0"/>
              <a:t>Группа ФК-41</a:t>
            </a:r>
            <a:endParaRPr lang="ru-RU" dirty="0"/>
          </a:p>
        </p:txBody>
      </p:sp>
    </p:spTree>
    <p:extLst>
      <p:ext uri="{BB962C8B-B14F-4D97-AF65-F5344CB8AC3E}">
        <p14:creationId xmlns:p14="http://schemas.microsoft.com/office/powerpoint/2010/main" val="1772979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924944"/>
            <a:ext cx="8229600" cy="1399032"/>
          </a:xfrm>
        </p:spPr>
        <p:txBody>
          <a:bodyPr>
            <a:normAutofit fontScale="90000"/>
          </a:bodyPr>
          <a:lstStyle/>
          <a:p>
            <a:pPr algn="ctr"/>
            <a:r>
              <a:rPr lang="ru-RU" dirty="0" smtClean="0">
                <a:effectLst/>
              </a:rPr>
              <a:t>«</a:t>
            </a:r>
            <a:r>
              <a:rPr lang="ru-RU" dirty="0">
                <a:effectLst/>
              </a:rPr>
              <a:t>Здоровье-первая составляющая счастья»</a:t>
            </a:r>
            <a:br>
              <a:rPr lang="ru-RU" dirty="0">
                <a:effectLst/>
              </a:rPr>
            </a:br>
            <a:r>
              <a:rPr lang="ru-RU" dirty="0">
                <a:effectLst/>
              </a:rPr>
              <a:t>(Джозеф </a:t>
            </a:r>
            <a:r>
              <a:rPr lang="ru-RU" dirty="0" err="1">
                <a:effectLst/>
              </a:rPr>
              <a:t>Пилатес</a:t>
            </a:r>
            <a:r>
              <a:rPr lang="ru-RU" dirty="0">
                <a:effectLst/>
              </a:rPr>
              <a:t>)</a:t>
            </a:r>
            <a:endParaRPr lang="ru-RU" dirty="0"/>
          </a:p>
        </p:txBody>
      </p:sp>
    </p:spTree>
    <p:extLst>
      <p:ext uri="{BB962C8B-B14F-4D97-AF65-F5344CB8AC3E}">
        <p14:creationId xmlns:p14="http://schemas.microsoft.com/office/powerpoint/2010/main" val="3942142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64008" indent="0">
              <a:buNone/>
            </a:pPr>
            <a:r>
              <a:rPr lang="ru-RU" dirty="0"/>
              <a:t>В 1926 году Джозеф иммигрировал в Америку. В Нью-Йорке новый вид спорта приобрел особую популярность в балетных кругах. К началу 60-х годов известные танцоры считали за честь попасть на мастер-класс </a:t>
            </a:r>
            <a:r>
              <a:rPr lang="ru-RU" dirty="0" err="1"/>
              <a:t>Пилатеса</a:t>
            </a:r>
            <a:r>
              <a:rPr lang="ru-RU" dirty="0"/>
              <a:t>.</a:t>
            </a:r>
            <a:endParaRPr lang="ru-RU" dirty="0"/>
          </a:p>
        </p:txBody>
      </p:sp>
    </p:spTree>
    <p:extLst>
      <p:ext uri="{BB962C8B-B14F-4D97-AF65-F5344CB8AC3E}">
        <p14:creationId xmlns:p14="http://schemas.microsoft.com/office/powerpoint/2010/main" val="2960259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effectLst/>
              </a:rPr>
              <a:t>Философия </a:t>
            </a:r>
            <a:r>
              <a:rPr lang="ru-RU" dirty="0" err="1">
                <a:effectLst/>
              </a:rPr>
              <a:t>пилатеса</a:t>
            </a:r>
            <a:r>
              <a:rPr lang="ru-RU" dirty="0">
                <a:effectLst/>
              </a:rPr>
              <a:t> базируется на 11 основных принципах</a:t>
            </a:r>
            <a:r>
              <a:rPr lang="be-BY" dirty="0">
                <a:effectLst/>
              </a:rPr>
              <a:t>:</a:t>
            </a:r>
            <a:endParaRPr lang="ru-RU" dirty="0"/>
          </a:p>
        </p:txBody>
      </p:sp>
      <p:sp>
        <p:nvSpPr>
          <p:cNvPr id="3" name="Объект 2"/>
          <p:cNvSpPr>
            <a:spLocks noGrp="1"/>
          </p:cNvSpPr>
          <p:nvPr>
            <p:ph idx="1"/>
          </p:nvPr>
        </p:nvSpPr>
        <p:spPr>
          <a:xfrm>
            <a:off x="467544" y="2060848"/>
            <a:ext cx="8229600" cy="4572000"/>
          </a:xfrm>
        </p:spPr>
        <p:txBody>
          <a:bodyPr>
            <a:normAutofit fontScale="85000" lnSpcReduction="20000"/>
          </a:bodyPr>
          <a:lstStyle/>
          <a:p>
            <a:pPr marL="578358" lvl="0" indent="-514350">
              <a:buFont typeface="+mj-lt"/>
              <a:buAutoNum type="arabicPeriod"/>
            </a:pPr>
            <a:r>
              <a:rPr lang="ru-RU" dirty="0" smtClean="0"/>
              <a:t>Расслабленность </a:t>
            </a:r>
            <a:r>
              <a:rPr lang="ru-RU" dirty="0"/>
              <a:t>(релаксация);</a:t>
            </a:r>
          </a:p>
          <a:p>
            <a:pPr marL="578358" lvl="0" indent="-514350">
              <a:buFont typeface="+mj-lt"/>
              <a:buAutoNum type="arabicPeriod"/>
            </a:pPr>
            <a:r>
              <a:rPr lang="ru-RU" dirty="0"/>
              <a:t>Осознанность (концентрация);</a:t>
            </a:r>
          </a:p>
          <a:p>
            <a:pPr marL="578358" lvl="0" indent="-514350">
              <a:buFont typeface="+mj-lt"/>
              <a:buAutoNum type="arabicPeriod"/>
            </a:pPr>
            <a:r>
              <a:rPr lang="ru-RU" dirty="0"/>
              <a:t>Правильность (выравнивание);</a:t>
            </a:r>
          </a:p>
          <a:p>
            <a:pPr marL="578358" lvl="0" indent="-514350">
              <a:buFont typeface="+mj-lt"/>
              <a:buAutoNum type="arabicPeriod"/>
            </a:pPr>
            <a:r>
              <a:rPr lang="ru-RU" dirty="0"/>
              <a:t>Дыхание;</a:t>
            </a:r>
          </a:p>
          <a:p>
            <a:pPr marL="578358" lvl="0" indent="-514350">
              <a:buFont typeface="+mj-lt"/>
              <a:buAutoNum type="arabicPeriod"/>
            </a:pPr>
            <a:r>
              <a:rPr lang="ru-RU" dirty="0"/>
              <a:t>Центрирование;</a:t>
            </a:r>
          </a:p>
          <a:p>
            <a:pPr marL="578358" lvl="0" indent="-514350">
              <a:buFont typeface="+mj-lt"/>
              <a:buAutoNum type="arabicPeriod"/>
            </a:pPr>
            <a:r>
              <a:rPr lang="ru-RU" dirty="0"/>
              <a:t>Контроль (координация);</a:t>
            </a:r>
          </a:p>
          <a:p>
            <a:pPr marL="578358" lvl="0" indent="-514350">
              <a:buFont typeface="+mj-lt"/>
              <a:buAutoNum type="arabicPeriod"/>
            </a:pPr>
            <a:r>
              <a:rPr lang="ru-RU" dirty="0"/>
              <a:t>Грация (плавность);</a:t>
            </a:r>
          </a:p>
          <a:p>
            <a:pPr marL="578358" lvl="0" indent="-514350">
              <a:buFont typeface="+mj-lt"/>
              <a:buAutoNum type="arabicPeriod"/>
            </a:pPr>
            <a:r>
              <a:rPr lang="ru-RU" dirty="0"/>
              <a:t>Выносливость;</a:t>
            </a:r>
          </a:p>
          <a:p>
            <a:pPr marL="578358" lvl="0" indent="-514350">
              <a:buFont typeface="+mj-lt"/>
              <a:buAutoNum type="arabicPeriod"/>
            </a:pPr>
            <a:r>
              <a:rPr lang="ru-RU" dirty="0"/>
              <a:t>Точность;</a:t>
            </a:r>
          </a:p>
          <a:p>
            <a:pPr marL="578358" lvl="0" indent="-514350">
              <a:buFont typeface="+mj-lt"/>
              <a:buAutoNum type="arabicPeriod"/>
            </a:pPr>
            <a:r>
              <a:rPr lang="ru-RU" dirty="0"/>
              <a:t>Визуализация;</a:t>
            </a:r>
          </a:p>
          <a:p>
            <a:pPr marL="578358" lvl="0" indent="-514350">
              <a:buFont typeface="+mj-lt"/>
              <a:buAutoNum type="arabicPeriod"/>
            </a:pPr>
            <a:r>
              <a:rPr lang="ru-RU" dirty="0"/>
              <a:t>Регулярность</a:t>
            </a:r>
            <a:r>
              <a:rPr lang="ru-RU" dirty="0" smtClean="0"/>
              <a:t>.</a:t>
            </a:r>
            <a:endParaRPr lang="ru-RU" dirty="0"/>
          </a:p>
          <a:p>
            <a:pPr marL="64008" indent="0">
              <a:buNone/>
            </a:pPr>
            <a:endParaRPr lang="ru-RU" dirty="0"/>
          </a:p>
        </p:txBody>
      </p:sp>
    </p:spTree>
    <p:extLst>
      <p:ext uri="{BB962C8B-B14F-4D97-AF65-F5344CB8AC3E}">
        <p14:creationId xmlns:p14="http://schemas.microsoft.com/office/powerpoint/2010/main" val="1524906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420888"/>
            <a:ext cx="8229600" cy="1399032"/>
          </a:xfrm>
        </p:spPr>
        <p:txBody>
          <a:bodyPr>
            <a:normAutofit fontScale="90000"/>
          </a:bodyPr>
          <a:lstStyle/>
          <a:p>
            <a:pPr algn="ctr"/>
            <a:r>
              <a:rPr lang="en-US" b="1" dirty="0">
                <a:effectLst/>
              </a:rPr>
              <a:t>II</a:t>
            </a:r>
            <a:r>
              <a:rPr lang="ru-RU" b="1" dirty="0">
                <a:effectLst/>
              </a:rPr>
              <a:t> Раздел Теоретические и организационные основы </a:t>
            </a:r>
            <a:r>
              <a:rPr lang="ru-RU" b="1" dirty="0" err="1">
                <a:effectLst/>
              </a:rPr>
              <a:t>пилатеса</a:t>
            </a:r>
            <a:r>
              <a:rPr lang="ru-RU" b="1" dirty="0">
                <a:effectLst/>
              </a:rPr>
              <a:t>.</a:t>
            </a:r>
            <a:endParaRPr lang="ru-RU" dirty="0"/>
          </a:p>
        </p:txBody>
      </p:sp>
    </p:spTree>
    <p:extLst>
      <p:ext uri="{BB962C8B-B14F-4D97-AF65-F5344CB8AC3E}">
        <p14:creationId xmlns:p14="http://schemas.microsoft.com/office/powerpoint/2010/main" val="2369562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564904"/>
            <a:ext cx="8229600" cy="1399032"/>
          </a:xfrm>
        </p:spPr>
        <p:txBody>
          <a:bodyPr>
            <a:normAutofit fontScale="90000"/>
          </a:bodyPr>
          <a:lstStyle/>
          <a:p>
            <a:pPr algn="ctr"/>
            <a:r>
              <a:rPr lang="ru-RU" b="1" dirty="0">
                <a:effectLst/>
              </a:rPr>
              <a:t>1 тема</a:t>
            </a:r>
            <a:r>
              <a:rPr lang="ru-RU" b="1" dirty="0" smtClean="0">
                <a:effectLst/>
              </a:rPr>
              <a:t>: Структура </a:t>
            </a:r>
            <a:r>
              <a:rPr lang="ru-RU" b="1" dirty="0">
                <a:effectLst/>
              </a:rPr>
              <a:t>и содержание занятий </a:t>
            </a:r>
            <a:r>
              <a:rPr lang="ru-RU" b="1" dirty="0" err="1">
                <a:effectLst/>
              </a:rPr>
              <a:t>пилатесом</a:t>
            </a:r>
            <a:r>
              <a:rPr lang="ru-RU" b="1" dirty="0">
                <a:effectLst/>
              </a:rPr>
              <a:t>.</a:t>
            </a:r>
            <a:endParaRPr lang="ru-RU" dirty="0"/>
          </a:p>
        </p:txBody>
      </p:sp>
    </p:spTree>
    <p:extLst>
      <p:ext uri="{BB962C8B-B14F-4D97-AF65-F5344CB8AC3E}">
        <p14:creationId xmlns:p14="http://schemas.microsoft.com/office/powerpoint/2010/main" val="3996024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924944"/>
            <a:ext cx="8229600" cy="1399032"/>
          </a:xfrm>
        </p:spPr>
        <p:txBody>
          <a:bodyPr>
            <a:normAutofit fontScale="90000"/>
          </a:bodyPr>
          <a:lstStyle/>
          <a:p>
            <a:r>
              <a:rPr lang="ru-RU" dirty="0">
                <a:effectLst/>
              </a:rPr>
              <a:t>Эффективность системы базируется на принципах, гарантирующих ощутимый и продолжительный результат. Выделяют следующие принципы </a:t>
            </a:r>
            <a:r>
              <a:rPr lang="ru-RU" dirty="0" err="1">
                <a:effectLst/>
              </a:rPr>
              <a:t>пилатеса</a:t>
            </a:r>
            <a:r>
              <a:rPr lang="ru-RU" dirty="0">
                <a:effectLst/>
              </a:rPr>
              <a:t>:</a:t>
            </a:r>
            <a:endParaRPr lang="ru-RU" dirty="0"/>
          </a:p>
        </p:txBody>
      </p:sp>
    </p:spTree>
    <p:extLst>
      <p:ext uri="{BB962C8B-B14F-4D97-AF65-F5344CB8AC3E}">
        <p14:creationId xmlns:p14="http://schemas.microsoft.com/office/powerpoint/2010/main" val="2305536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266168"/>
          </a:xfrm>
        </p:spPr>
        <p:txBody>
          <a:bodyPr>
            <a:noAutofit/>
          </a:bodyPr>
          <a:lstStyle/>
          <a:p>
            <a:pPr marL="578358" lvl="0" indent="-514350">
              <a:buFont typeface="+mj-lt"/>
              <a:buAutoNum type="arabicPeriod"/>
            </a:pPr>
            <a:r>
              <a:rPr lang="ru-RU" sz="2400" b="1" dirty="0" smtClean="0"/>
              <a:t>Плавность</a:t>
            </a:r>
            <a:r>
              <a:rPr lang="ru-RU" sz="2400" dirty="0"/>
              <a:t> движений. Занятия должны проводиться в среднем темпе, без рывков и чрезмерных усилий.</a:t>
            </a:r>
          </a:p>
          <a:p>
            <a:pPr marL="578358" lvl="0" indent="-514350">
              <a:buFont typeface="+mj-lt"/>
              <a:buAutoNum type="arabicPeriod"/>
            </a:pPr>
            <a:r>
              <a:rPr lang="ru-RU" sz="2400" b="1" dirty="0"/>
              <a:t>Дыхание</a:t>
            </a:r>
            <a:r>
              <a:rPr lang="ru-RU" sz="2400" dirty="0"/>
              <a:t>. Во время упражнений стоит соблюдать особый режим дыхания, позволяющего добиться более выраженного результата. Вдох необходимо делать перед началом движения, а выдох – в процессе.</a:t>
            </a:r>
          </a:p>
          <a:p>
            <a:pPr marL="578358" lvl="0" indent="-514350">
              <a:buFont typeface="+mj-lt"/>
              <a:buAutoNum type="arabicPeriod"/>
            </a:pPr>
            <a:r>
              <a:rPr lang="ru-RU" sz="2400" b="1" dirty="0"/>
              <a:t>Изоляция</a:t>
            </a:r>
            <a:r>
              <a:rPr lang="ru-RU" sz="2400" dirty="0"/>
              <a:t> и расслабление. Выполнять упражнения следует таким образом, чтобы не создавать ненужное напряжение в зонах, не находящихся в разработке в данный момент.</a:t>
            </a:r>
          </a:p>
          <a:p>
            <a:pPr marL="578358" lvl="0" indent="-514350">
              <a:buFont typeface="+mj-lt"/>
              <a:buAutoNum type="arabicPeriod"/>
            </a:pPr>
            <a:r>
              <a:rPr lang="ru-RU" sz="2400" b="1" dirty="0"/>
              <a:t>Концентрация</a:t>
            </a:r>
            <a:r>
              <a:rPr lang="ru-RU" sz="2400" dirty="0"/>
              <a:t>. В процессе занятия </a:t>
            </a:r>
            <a:r>
              <a:rPr lang="ru-RU" sz="2400" dirty="0" err="1"/>
              <a:t>пилатесом</a:t>
            </a:r>
            <a:r>
              <a:rPr lang="ru-RU" sz="2400" dirty="0"/>
              <a:t> необходимо концентрироваться на правильном исполнении упражнений, не отвлекаясь на посторонние мысли</a:t>
            </a:r>
            <a:r>
              <a:rPr lang="ru-RU" sz="2400" dirty="0" smtClean="0"/>
              <a:t>.</a:t>
            </a:r>
            <a:endParaRPr lang="ru-RU" sz="2400" dirty="0"/>
          </a:p>
        </p:txBody>
      </p:sp>
    </p:spTree>
    <p:extLst>
      <p:ext uri="{BB962C8B-B14F-4D97-AF65-F5344CB8AC3E}">
        <p14:creationId xmlns:p14="http://schemas.microsoft.com/office/powerpoint/2010/main" val="1820625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6192688"/>
          </a:xfrm>
        </p:spPr>
        <p:txBody>
          <a:bodyPr>
            <a:normAutofit fontScale="77500" lnSpcReduction="20000"/>
          </a:bodyPr>
          <a:lstStyle/>
          <a:p>
            <a:pPr marL="578358" indent="-514350">
              <a:buFont typeface="+mj-lt"/>
              <a:buAutoNum type="arabicPeriod" startAt="5"/>
            </a:pPr>
            <a:r>
              <a:rPr lang="ru-RU" b="1" dirty="0"/>
              <a:t>Центрирование</a:t>
            </a:r>
            <a:r>
              <a:rPr lang="ru-RU" dirty="0"/>
              <a:t>. Упражнения должны выполняться с активным «поясом силы», то есть со втянутыми мышцами живота.</a:t>
            </a:r>
          </a:p>
          <a:p>
            <a:pPr marL="578358" lvl="0" indent="-514350">
              <a:buFont typeface="+mj-lt"/>
              <a:buAutoNum type="arabicPeriod" startAt="5"/>
            </a:pPr>
            <a:r>
              <a:rPr lang="ru-RU" b="1" dirty="0"/>
              <a:t>Выравнивание</a:t>
            </a:r>
            <a:r>
              <a:rPr lang="ru-RU" dirty="0"/>
              <a:t>. В процессе выполнения упражнений необходимо следить за правильным положением тела. В противном случае, упражнения будут менее эффективными.</a:t>
            </a:r>
          </a:p>
          <a:p>
            <a:pPr marL="578358" lvl="0" indent="-514350">
              <a:buFont typeface="+mj-lt"/>
              <a:buAutoNum type="arabicPeriod" startAt="5"/>
            </a:pPr>
            <a:r>
              <a:rPr lang="ru-RU" b="1" dirty="0"/>
              <a:t>Координация</a:t>
            </a:r>
            <a:r>
              <a:rPr lang="ru-RU" dirty="0"/>
              <a:t> движений. Важно концентрироваться на ощущениях, возникающих в процессе выполнения упражнений. Это поможет уберечь организм от возможных травм и добиться более значимого эффекта.</a:t>
            </a:r>
          </a:p>
          <a:p>
            <a:pPr marL="578358" lvl="0" indent="-514350">
              <a:buFont typeface="+mj-lt"/>
              <a:buAutoNum type="arabicPeriod" startAt="5"/>
            </a:pPr>
            <a:r>
              <a:rPr lang="ru-RU" b="1" dirty="0"/>
              <a:t>Постепенность</a:t>
            </a:r>
            <a:r>
              <a:rPr lang="ru-RU" dirty="0"/>
              <a:t>. Нагрузку следует повышать постепенно, по мере освоения физических упражнений.</a:t>
            </a:r>
          </a:p>
          <a:p>
            <a:pPr marL="578358" lvl="0" indent="-514350">
              <a:buFont typeface="+mj-lt"/>
              <a:buAutoNum type="arabicPeriod" startAt="5"/>
            </a:pPr>
            <a:r>
              <a:rPr lang="ru-RU" b="1" dirty="0"/>
              <a:t>Регулярность</a:t>
            </a:r>
            <a:r>
              <a:rPr lang="ru-RU" dirty="0"/>
              <a:t>. Чтобы достичь ощутимых результатов, заниматься необходимо регулярно, не менее 5 раз в неделю.</a:t>
            </a:r>
          </a:p>
          <a:p>
            <a:endParaRPr lang="ru-RU" dirty="0"/>
          </a:p>
        </p:txBody>
      </p:sp>
    </p:spTree>
    <p:extLst>
      <p:ext uri="{BB962C8B-B14F-4D97-AF65-F5344CB8AC3E}">
        <p14:creationId xmlns:p14="http://schemas.microsoft.com/office/powerpoint/2010/main" val="1700842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i="1" dirty="0">
                <a:effectLst/>
              </a:rPr>
              <a:t>Популярные упражнения для новичков и опытных спортсменов:</a:t>
            </a:r>
            <a:endParaRPr lang="ru-RU" dirty="0"/>
          </a:p>
        </p:txBody>
      </p:sp>
      <p:pic>
        <p:nvPicPr>
          <p:cNvPr id="8" name="Объект 7"/>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1331640" y="3933185"/>
            <a:ext cx="6264696" cy="2924815"/>
          </a:xfrm>
        </p:spPr>
      </p:pic>
      <p:sp>
        <p:nvSpPr>
          <p:cNvPr id="7" name="Объект 6"/>
          <p:cNvSpPr>
            <a:spLocks noGrp="1"/>
          </p:cNvSpPr>
          <p:nvPr>
            <p:ph sz="half" idx="2"/>
          </p:nvPr>
        </p:nvSpPr>
        <p:spPr>
          <a:xfrm>
            <a:off x="467544" y="1772816"/>
            <a:ext cx="8532440" cy="2354635"/>
          </a:xfrm>
        </p:spPr>
        <p:txBody>
          <a:bodyPr>
            <a:normAutofit/>
          </a:bodyPr>
          <a:lstStyle/>
          <a:p>
            <a:pPr marL="64008" indent="0" algn="ctr">
              <a:buNone/>
            </a:pPr>
            <a:r>
              <a:rPr lang="ru-RU" i="1" dirty="0"/>
              <a:t>Планка</a:t>
            </a:r>
            <a:endParaRPr lang="ru-RU" dirty="0"/>
          </a:p>
          <a:p>
            <a:pPr marL="64008" indent="0">
              <a:buNone/>
            </a:pPr>
            <a:r>
              <a:rPr lang="ru-RU" dirty="0"/>
              <a:t>Упражнение «Планка» (англ. </a:t>
            </a:r>
            <a:r>
              <a:rPr lang="ru-RU" dirty="0" err="1"/>
              <a:t>The</a:t>
            </a:r>
            <a:r>
              <a:rPr lang="ru-RU" dirty="0"/>
              <a:t> </a:t>
            </a:r>
            <a:r>
              <a:rPr lang="ru-RU" dirty="0" err="1"/>
              <a:t>Plank</a:t>
            </a:r>
            <a:r>
              <a:rPr lang="ru-RU" dirty="0"/>
              <a:t>) имеет множество вариаций, которые соответствуют различным уровням физической подготовки. Классический вариант является статическим</a:t>
            </a:r>
            <a:endParaRPr lang="ru-RU" dirty="0"/>
          </a:p>
        </p:txBody>
      </p:sp>
    </p:spTree>
    <p:extLst>
      <p:ext uri="{BB962C8B-B14F-4D97-AF65-F5344CB8AC3E}">
        <p14:creationId xmlns:p14="http://schemas.microsoft.com/office/powerpoint/2010/main" val="2888596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404665"/>
            <a:ext cx="4038600" cy="5843736"/>
          </a:xfrm>
        </p:spPr>
        <p:txBody>
          <a:bodyPr>
            <a:normAutofit fontScale="92500"/>
          </a:bodyPr>
          <a:lstStyle/>
          <a:p>
            <a:pPr marL="64008" indent="0" algn="ctr">
              <a:buNone/>
            </a:pPr>
            <a:r>
              <a:rPr lang="ru-RU" i="1" dirty="0"/>
              <a:t>Сотня</a:t>
            </a:r>
            <a:endParaRPr lang="ru-RU" dirty="0"/>
          </a:p>
          <a:p>
            <a:pPr marL="64008" indent="0">
              <a:buNone/>
            </a:pPr>
            <a:r>
              <a:rPr lang="ru-RU" dirty="0"/>
              <a:t>Упражнение «Сотня» (англ. </a:t>
            </a:r>
            <a:r>
              <a:rPr lang="ru-RU" dirty="0" err="1"/>
              <a:t>The</a:t>
            </a:r>
            <a:r>
              <a:rPr lang="ru-RU" dirty="0"/>
              <a:t> </a:t>
            </a:r>
            <a:r>
              <a:rPr lang="ru-RU" dirty="0" err="1"/>
              <a:t>Hundred</a:t>
            </a:r>
            <a:r>
              <a:rPr lang="ru-RU" dirty="0"/>
              <a:t>) предназначено, в первую очередь, для опытных спортсменов. Оно прекрасно прорабатывает мышцы живота, формируя красивый пресс. Помимо этого, упражнение задействует мышцы бедер, делая их упругими и красивыми.</a:t>
            </a:r>
          </a:p>
          <a:p>
            <a:pPr marL="64008" indent="0">
              <a:buNone/>
            </a:pPr>
            <a:endParaRPr lang="ru-RU" dirty="0"/>
          </a:p>
        </p:txBody>
      </p:sp>
      <p:pic>
        <p:nvPicPr>
          <p:cNvPr id="5" name="Объект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076056" y="1052736"/>
            <a:ext cx="3672408" cy="5069867"/>
          </a:xfrm>
        </p:spPr>
      </p:pic>
    </p:spTree>
    <p:extLst>
      <p:ext uri="{BB962C8B-B14F-4D97-AF65-F5344CB8AC3E}">
        <p14:creationId xmlns:p14="http://schemas.microsoft.com/office/powerpoint/2010/main" val="3856627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852936"/>
            <a:ext cx="8229600" cy="1399032"/>
          </a:xfrm>
        </p:spPr>
        <p:txBody>
          <a:bodyPr/>
          <a:lstStyle/>
          <a:p>
            <a:r>
              <a:rPr lang="en-US" b="1" dirty="0">
                <a:effectLst/>
              </a:rPr>
              <a:t>I </a:t>
            </a:r>
            <a:r>
              <a:rPr lang="be-BY" b="1" dirty="0">
                <a:effectLst/>
              </a:rPr>
              <a:t>Раздел: </a:t>
            </a:r>
            <a:r>
              <a:rPr lang="ru-RU" dirty="0">
                <a:effectLst/>
              </a:rPr>
              <a:t>Понятие о </a:t>
            </a:r>
            <a:r>
              <a:rPr lang="ru-RU" dirty="0" err="1">
                <a:effectLst/>
              </a:rPr>
              <a:t>пилатесе</a:t>
            </a:r>
            <a:r>
              <a:rPr lang="ru-RU" dirty="0">
                <a:effectLst/>
              </a:rPr>
              <a:t>.</a:t>
            </a:r>
            <a:endParaRPr lang="ru-RU" dirty="0"/>
          </a:p>
        </p:txBody>
      </p:sp>
    </p:spTree>
    <p:extLst>
      <p:ext uri="{BB962C8B-B14F-4D97-AF65-F5344CB8AC3E}">
        <p14:creationId xmlns:p14="http://schemas.microsoft.com/office/powerpoint/2010/main" val="14430998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36912"/>
            <a:ext cx="8229600" cy="1399032"/>
          </a:xfrm>
        </p:spPr>
        <p:txBody>
          <a:bodyPr>
            <a:normAutofit fontScale="90000"/>
          </a:bodyPr>
          <a:lstStyle/>
          <a:p>
            <a:pPr algn="ctr"/>
            <a:r>
              <a:rPr lang="ru-RU" b="1" dirty="0">
                <a:effectLst/>
              </a:rPr>
              <a:t>2 тема:	Цель и задачи физкультурно-оздоровительной системы </a:t>
            </a:r>
            <a:r>
              <a:rPr lang="ru-RU" b="1" dirty="0" err="1">
                <a:effectLst/>
              </a:rPr>
              <a:t>пилатеса</a:t>
            </a:r>
            <a:endParaRPr lang="ru-RU" dirty="0"/>
          </a:p>
        </p:txBody>
      </p:sp>
    </p:spTree>
    <p:extLst>
      <p:ext uri="{BB962C8B-B14F-4D97-AF65-F5344CB8AC3E}">
        <p14:creationId xmlns:p14="http://schemas.microsoft.com/office/powerpoint/2010/main" val="2765922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sz="half" idx="2"/>
          </p:nvPr>
        </p:nvSpPr>
        <p:spPr>
          <a:xfrm>
            <a:off x="395536" y="1484784"/>
            <a:ext cx="8424936" cy="4525963"/>
          </a:xfrm>
        </p:spPr>
        <p:txBody>
          <a:bodyPr/>
          <a:lstStyle/>
          <a:p>
            <a:pPr marL="64008" indent="0">
              <a:buNone/>
            </a:pPr>
            <a:r>
              <a:rPr lang="ru-RU" dirty="0"/>
              <a:t>Цель </a:t>
            </a:r>
            <a:r>
              <a:rPr lang="ru-RU" dirty="0" err="1"/>
              <a:t>пилатеса</a:t>
            </a:r>
            <a:r>
              <a:rPr lang="ru-RU" dirty="0"/>
              <a:t> - научить, не бессознательно двигаться, а понимать, почему происходит движение и как организм при этом движении работает</a:t>
            </a:r>
            <a:r>
              <a:rPr lang="ru-RU" dirty="0" smtClean="0"/>
              <a:t>.</a:t>
            </a:r>
          </a:p>
          <a:p>
            <a:pPr marL="64008" indent="0">
              <a:buNone/>
            </a:pPr>
            <a:r>
              <a:rPr lang="ru-RU" dirty="0"/>
              <a:t>Конечная цель метода — заново научить тело двигаться и восстановить нервно — мышечное равновесие.</a:t>
            </a:r>
          </a:p>
          <a:p>
            <a:pPr marL="64008" indent="0">
              <a:buNone/>
            </a:pPr>
            <a:endParaRPr lang="ru-RU" dirty="0"/>
          </a:p>
        </p:txBody>
      </p:sp>
    </p:spTree>
    <p:extLst>
      <p:ext uri="{BB962C8B-B14F-4D97-AF65-F5344CB8AC3E}">
        <p14:creationId xmlns:p14="http://schemas.microsoft.com/office/powerpoint/2010/main" val="336410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sz="half" idx="2"/>
          </p:nvPr>
        </p:nvSpPr>
        <p:spPr>
          <a:xfrm>
            <a:off x="467544" y="1988840"/>
            <a:ext cx="8496944" cy="4525963"/>
          </a:xfrm>
        </p:spPr>
        <p:txBody>
          <a:bodyPr/>
          <a:lstStyle/>
          <a:p>
            <a:pPr marL="64008" indent="0">
              <a:buNone/>
            </a:pPr>
            <a:r>
              <a:rPr lang="ru-RU" dirty="0"/>
              <a:t>В чем же необычность и преимущество этой системы упражнений, которая с каждым годом находит себе больше и больше поклонников?</a:t>
            </a:r>
            <a:endParaRPr lang="ru-RU" dirty="0"/>
          </a:p>
        </p:txBody>
      </p:sp>
    </p:spTree>
    <p:extLst>
      <p:ext uri="{BB962C8B-B14F-4D97-AF65-F5344CB8AC3E}">
        <p14:creationId xmlns:p14="http://schemas.microsoft.com/office/powerpoint/2010/main" val="19210999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834120"/>
          </a:xfrm>
        </p:spPr>
        <p:txBody>
          <a:bodyPr>
            <a:normAutofit fontScale="92500" lnSpcReduction="20000"/>
          </a:bodyPr>
          <a:lstStyle/>
          <a:p>
            <a:pPr marL="578358" lvl="0" indent="-514350" fontAlgn="t">
              <a:buFont typeface="+mj-lt"/>
              <a:buAutoNum type="arabicPeriod"/>
            </a:pPr>
            <a:r>
              <a:rPr lang="ru-RU" dirty="0" err="1"/>
              <a:t>Пилатес</a:t>
            </a:r>
            <a:r>
              <a:rPr lang="ru-RU" dirty="0"/>
              <a:t> развивает гибкость и силу определенных групп мышц.</a:t>
            </a:r>
          </a:p>
          <a:p>
            <a:pPr marL="578358" lvl="0" indent="-514350" fontAlgn="t">
              <a:buFont typeface="+mj-lt"/>
              <a:buAutoNum type="arabicPeriod"/>
            </a:pPr>
            <a:r>
              <a:rPr lang="ru-RU" dirty="0" err="1"/>
              <a:t>Пилатес</a:t>
            </a:r>
            <a:r>
              <a:rPr lang="ru-RU" dirty="0"/>
              <a:t> полезен больным, перенесшим травму позвоночника.</a:t>
            </a:r>
          </a:p>
          <a:p>
            <a:pPr marL="578358" lvl="0" indent="-514350" fontAlgn="t">
              <a:buFont typeface="+mj-lt"/>
              <a:buAutoNum type="arabicPeriod"/>
            </a:pPr>
            <a:r>
              <a:rPr lang="ru-RU" dirty="0" err="1"/>
              <a:t>Пилатес</a:t>
            </a:r>
            <a:r>
              <a:rPr lang="ru-RU" dirty="0"/>
              <a:t> укрепляет тело и успокаивает дух.</a:t>
            </a:r>
          </a:p>
          <a:p>
            <a:pPr marL="578358" lvl="0" indent="-514350" fontAlgn="t">
              <a:buFont typeface="+mj-lt"/>
              <a:buAutoNum type="arabicPeriod"/>
            </a:pPr>
            <a:r>
              <a:rPr lang="ru-RU" dirty="0"/>
              <a:t>При любом уровне подготовки можно подобрать оптимальные упражнения.</a:t>
            </a:r>
          </a:p>
          <a:p>
            <a:pPr marL="578358" lvl="0" indent="-514350" fontAlgn="t">
              <a:buFont typeface="+mj-lt"/>
              <a:buAutoNum type="arabicPeriod"/>
            </a:pPr>
            <a:r>
              <a:rPr lang="ru-RU" dirty="0"/>
              <a:t>Не существует ограничений по возрасту и нет противопоказаний при правильном подборе комплекса. </a:t>
            </a:r>
          </a:p>
          <a:p>
            <a:pPr marL="578358" lvl="0" indent="-514350" fontAlgn="t">
              <a:buFont typeface="+mj-lt"/>
              <a:buAutoNum type="arabicPeriod"/>
            </a:pPr>
            <a:r>
              <a:rPr lang="ru-RU" dirty="0"/>
              <a:t> Каждое движение исходит из сознания, т.е. каждое сокращение мышцы контролируется деятельностью мозга.</a:t>
            </a:r>
          </a:p>
          <a:p>
            <a:endParaRPr lang="ru-RU" dirty="0"/>
          </a:p>
        </p:txBody>
      </p:sp>
    </p:spTree>
    <p:extLst>
      <p:ext uri="{BB962C8B-B14F-4D97-AF65-F5344CB8AC3E}">
        <p14:creationId xmlns:p14="http://schemas.microsoft.com/office/powerpoint/2010/main" val="12863376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708920"/>
            <a:ext cx="8229600" cy="1399032"/>
          </a:xfrm>
        </p:spPr>
        <p:txBody>
          <a:bodyPr>
            <a:normAutofit fontScale="90000"/>
          </a:bodyPr>
          <a:lstStyle/>
          <a:p>
            <a:pPr algn="ctr"/>
            <a:r>
              <a:rPr lang="ru-RU" b="1" dirty="0">
                <a:effectLst/>
              </a:rPr>
              <a:t>3 тема</a:t>
            </a:r>
            <a:r>
              <a:rPr lang="ru-RU" b="1" dirty="0" smtClean="0">
                <a:effectLst/>
              </a:rPr>
              <a:t>: Врачебно-педагогический </a:t>
            </a:r>
            <a:r>
              <a:rPr lang="ru-RU" b="1" dirty="0">
                <a:effectLst/>
              </a:rPr>
              <a:t>контроль при занятиях </a:t>
            </a:r>
            <a:r>
              <a:rPr lang="ru-RU" b="1" dirty="0" err="1">
                <a:effectLst/>
              </a:rPr>
              <a:t>пилатесом</a:t>
            </a:r>
            <a:endParaRPr lang="ru-RU" dirty="0"/>
          </a:p>
        </p:txBody>
      </p:sp>
    </p:spTree>
    <p:extLst>
      <p:ext uri="{BB962C8B-B14F-4D97-AF65-F5344CB8AC3E}">
        <p14:creationId xmlns:p14="http://schemas.microsoft.com/office/powerpoint/2010/main" val="37537583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a:effectLst/>
              </a:rPr>
              <a:t>Всем тем, кто решил заниматься </a:t>
            </a:r>
            <a:r>
              <a:rPr lang="ru-RU" sz="2400" dirty="0" err="1">
                <a:effectLst/>
              </a:rPr>
              <a:t>пилатесом</a:t>
            </a:r>
            <a:r>
              <a:rPr lang="ru-RU" sz="2400" dirty="0">
                <a:effectLst/>
              </a:rPr>
              <a:t>, по показанию врача или просто по желанию, также следует соблюдать несколько правил:</a:t>
            </a:r>
            <a:endParaRPr lang="ru-RU" sz="2400" dirty="0"/>
          </a:p>
        </p:txBody>
      </p:sp>
      <p:sp>
        <p:nvSpPr>
          <p:cNvPr id="3" name="Объект 2"/>
          <p:cNvSpPr>
            <a:spLocks noGrp="1"/>
          </p:cNvSpPr>
          <p:nvPr>
            <p:ph idx="1"/>
          </p:nvPr>
        </p:nvSpPr>
        <p:spPr/>
        <p:txBody>
          <a:bodyPr>
            <a:normAutofit fontScale="77500" lnSpcReduction="20000"/>
          </a:bodyPr>
          <a:lstStyle/>
          <a:p>
            <a:r>
              <a:rPr lang="ru-RU" b="1" dirty="0"/>
              <a:t>Во-первых</a:t>
            </a:r>
            <a:r>
              <a:rPr lang="ru-RU" dirty="0"/>
              <a:t>, занятия не должны ни в коем случае приносить боль или плохое самочувствие.</a:t>
            </a:r>
            <a:br>
              <a:rPr lang="ru-RU" dirty="0"/>
            </a:br>
            <a:r>
              <a:rPr lang="ru-RU" dirty="0"/>
              <a:t>Если вы чувствуете, что у вас кружится голова, свело ногу или резко где-нибудь заболело, прекратите выполнять упражнение. Если боль не прошла или повторяется снова, когда вы выполняете это упражнение — вычеркните его из своего списка. Бывают упражнения, которые могут не подходить лично вам.</a:t>
            </a:r>
          </a:p>
          <a:p>
            <a:r>
              <a:rPr lang="ru-RU" b="1" dirty="0"/>
              <a:t>Во-вторых</a:t>
            </a:r>
            <a:r>
              <a:rPr lang="ru-RU" dirty="0"/>
              <a:t>, максимально исключите резкие движения, особенно в опасных упражнениях типа любых стоек на плечах. Система </a:t>
            </a:r>
            <a:r>
              <a:rPr lang="ru-RU" dirty="0" err="1"/>
              <a:t>пилатес</a:t>
            </a:r>
            <a:r>
              <a:rPr lang="ru-RU" dirty="0"/>
              <a:t> подразумевает только медленные и плавные движения, переходящие одно в другое.</a:t>
            </a:r>
          </a:p>
          <a:p>
            <a:endParaRPr lang="ru-RU" dirty="0"/>
          </a:p>
        </p:txBody>
      </p:sp>
    </p:spTree>
    <p:extLst>
      <p:ext uri="{BB962C8B-B14F-4D97-AF65-F5344CB8AC3E}">
        <p14:creationId xmlns:p14="http://schemas.microsoft.com/office/powerpoint/2010/main" val="7366981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194160"/>
          </a:xfrm>
        </p:spPr>
        <p:txBody>
          <a:bodyPr>
            <a:normAutofit lnSpcReduction="10000"/>
          </a:bodyPr>
          <a:lstStyle/>
          <a:p>
            <a:r>
              <a:rPr lang="ru-RU" b="1" dirty="0"/>
              <a:t>В-третьих</a:t>
            </a:r>
            <a:r>
              <a:rPr lang="ru-RU" dirty="0"/>
              <a:t>, никогда не занимайтесь на голом полу, без коврика или толстого полотенца. Коврик не должен скользить или сворачиваться.</a:t>
            </a:r>
          </a:p>
          <a:p>
            <a:r>
              <a:rPr lang="ru-RU" b="1" dirty="0"/>
              <a:t>В-четвертых</a:t>
            </a:r>
            <a:r>
              <a:rPr lang="ru-RU" dirty="0"/>
              <a:t>, не кушайте минимум за час до и после занятия.</a:t>
            </a:r>
          </a:p>
          <a:p>
            <a:r>
              <a:rPr lang="ru-RU" b="1" dirty="0"/>
              <a:t>В-пятых</a:t>
            </a:r>
            <a:r>
              <a:rPr lang="ru-RU" dirty="0"/>
              <a:t>, во время критических дней девушкам не рекомендуется выполнять перевернутые позы.</a:t>
            </a:r>
          </a:p>
          <a:p>
            <a:r>
              <a:rPr lang="ru-RU" b="1" dirty="0"/>
              <a:t>В-шестых</a:t>
            </a:r>
            <a:r>
              <a:rPr lang="ru-RU" dirty="0"/>
              <a:t>, никогда не следует перенапрягаться. Слишком большое мышечное напряжение или растяжение может сильно навредить.</a:t>
            </a:r>
            <a:endParaRPr lang="ru-RU" dirty="0"/>
          </a:p>
        </p:txBody>
      </p:sp>
    </p:spTree>
    <p:extLst>
      <p:ext uri="{BB962C8B-B14F-4D97-AF65-F5344CB8AC3E}">
        <p14:creationId xmlns:p14="http://schemas.microsoft.com/office/powerpoint/2010/main" val="16767965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708920"/>
            <a:ext cx="8229600" cy="1399032"/>
          </a:xfrm>
        </p:spPr>
        <p:txBody>
          <a:bodyPr>
            <a:normAutofit fontScale="90000"/>
          </a:bodyPr>
          <a:lstStyle/>
          <a:p>
            <a:pPr algn="ctr"/>
            <a:r>
              <a:rPr lang="en-US" b="1" dirty="0">
                <a:effectLst/>
              </a:rPr>
              <a:t>III</a:t>
            </a:r>
            <a:r>
              <a:rPr lang="ru-RU" b="1" dirty="0">
                <a:effectLst/>
              </a:rPr>
              <a:t> Раздел Средства, методы и методика проведения </a:t>
            </a:r>
            <a:r>
              <a:rPr lang="ru-RU" b="1" dirty="0" err="1">
                <a:effectLst/>
              </a:rPr>
              <a:t>пилатесом</a:t>
            </a:r>
            <a:endParaRPr lang="ru-RU" dirty="0"/>
          </a:p>
        </p:txBody>
      </p:sp>
    </p:spTree>
    <p:extLst>
      <p:ext uri="{BB962C8B-B14F-4D97-AF65-F5344CB8AC3E}">
        <p14:creationId xmlns:p14="http://schemas.microsoft.com/office/powerpoint/2010/main" val="14552760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276872"/>
            <a:ext cx="8229600" cy="1399032"/>
          </a:xfrm>
        </p:spPr>
        <p:txBody>
          <a:bodyPr>
            <a:normAutofit fontScale="90000"/>
          </a:bodyPr>
          <a:lstStyle/>
          <a:p>
            <a:pPr algn="ctr"/>
            <a:r>
              <a:rPr lang="ru-RU" b="1" dirty="0">
                <a:effectLst/>
              </a:rPr>
              <a:t>1 тема</a:t>
            </a:r>
            <a:r>
              <a:rPr lang="ru-RU" b="1" dirty="0" smtClean="0">
                <a:effectLst/>
              </a:rPr>
              <a:t>: Программы </a:t>
            </a:r>
            <a:r>
              <a:rPr lang="ru-RU" b="1" dirty="0">
                <a:effectLst/>
              </a:rPr>
              <a:t>и комплексы упражнений </a:t>
            </a:r>
            <a:r>
              <a:rPr lang="ru-RU" b="1" dirty="0" err="1">
                <a:effectLst/>
              </a:rPr>
              <a:t>пилатеса</a:t>
            </a:r>
            <a:endParaRPr lang="ru-RU" dirty="0"/>
          </a:p>
        </p:txBody>
      </p:sp>
    </p:spTree>
    <p:extLst>
      <p:ext uri="{BB962C8B-B14F-4D97-AF65-F5344CB8AC3E}">
        <p14:creationId xmlns:p14="http://schemas.microsoft.com/office/powerpoint/2010/main" val="9498569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412776"/>
            <a:ext cx="8229600" cy="4572000"/>
          </a:xfrm>
        </p:spPr>
        <p:txBody>
          <a:bodyPr/>
          <a:lstStyle/>
          <a:p>
            <a:pPr marL="64008" indent="0">
              <a:buNone/>
            </a:pPr>
            <a:r>
              <a:rPr lang="ru-RU" dirty="0"/>
              <a:t>Начинающим обычно рекомендуют 2-3 тренировки в неделю продолжительностью 20—60 минут.</a:t>
            </a:r>
          </a:p>
          <a:p>
            <a:pPr marL="64008" indent="0">
              <a:buNone/>
            </a:pPr>
            <a:r>
              <a:rPr lang="ru-RU" dirty="0"/>
              <a:t>По мере приобретения опыта продолжительность тренировок может увеличиваться до 90 минут, а их количество в течение недели возрастает.</a:t>
            </a:r>
            <a:endParaRPr lang="ru-RU" dirty="0"/>
          </a:p>
        </p:txBody>
      </p:sp>
    </p:spTree>
    <p:extLst>
      <p:ext uri="{BB962C8B-B14F-4D97-AF65-F5344CB8AC3E}">
        <p14:creationId xmlns:p14="http://schemas.microsoft.com/office/powerpoint/2010/main" val="2029336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708920"/>
            <a:ext cx="8229600" cy="1399032"/>
          </a:xfrm>
        </p:spPr>
        <p:txBody>
          <a:bodyPr/>
          <a:lstStyle/>
          <a:p>
            <a:pPr algn="ctr"/>
            <a:r>
              <a:rPr lang="be-BY" b="1" dirty="0">
                <a:effectLst/>
              </a:rPr>
              <a:t>1 тема: </a:t>
            </a:r>
            <a:r>
              <a:rPr lang="ru-RU" b="1" dirty="0">
                <a:effectLst/>
              </a:rPr>
              <a:t>Основные понятия и разновидности </a:t>
            </a:r>
            <a:r>
              <a:rPr lang="ru-RU" b="1" dirty="0" err="1">
                <a:effectLst/>
              </a:rPr>
              <a:t>пилатеса</a:t>
            </a:r>
            <a:r>
              <a:rPr lang="ru-RU" dirty="0">
                <a:effectLst/>
              </a:rPr>
              <a:t>.</a:t>
            </a:r>
            <a:endParaRPr lang="ru-RU" dirty="0"/>
          </a:p>
        </p:txBody>
      </p:sp>
    </p:spTree>
    <p:extLst>
      <p:ext uri="{BB962C8B-B14F-4D97-AF65-F5344CB8AC3E}">
        <p14:creationId xmlns:p14="http://schemas.microsoft.com/office/powerpoint/2010/main" val="15185684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19256" cy="1001266"/>
          </a:xfrm>
        </p:spPr>
        <p:txBody>
          <a:bodyPr>
            <a:normAutofit/>
          </a:bodyPr>
          <a:lstStyle/>
          <a:p>
            <a:r>
              <a:rPr lang="ru-RU" sz="3600" dirty="0">
                <a:effectLst/>
              </a:rPr>
              <a:t>Базовая программа </a:t>
            </a:r>
            <a:r>
              <a:rPr lang="ru-RU" sz="3600" dirty="0" err="1">
                <a:effectLst/>
              </a:rPr>
              <a:t>пилатеса</a:t>
            </a:r>
            <a:r>
              <a:rPr lang="ru-RU" sz="3600" dirty="0">
                <a:effectLst/>
              </a:rPr>
              <a:t>:</a:t>
            </a:r>
            <a:endParaRPr lang="ru-RU" sz="3600" dirty="0"/>
          </a:p>
        </p:txBody>
      </p:sp>
      <p:graphicFrame>
        <p:nvGraphicFramePr>
          <p:cNvPr id="7" name="Объект 6"/>
          <p:cNvGraphicFramePr>
            <a:graphicFrameLocks noGrp="1"/>
          </p:cNvGraphicFramePr>
          <p:nvPr>
            <p:ph idx="1"/>
            <p:extLst>
              <p:ext uri="{D42A27DB-BD31-4B8C-83A1-F6EECF244321}">
                <p14:modId xmlns:p14="http://schemas.microsoft.com/office/powerpoint/2010/main" val="315212721"/>
              </p:ext>
            </p:extLst>
          </p:nvPr>
        </p:nvGraphicFramePr>
        <p:xfrm>
          <a:off x="323528" y="1268760"/>
          <a:ext cx="8640960" cy="5000420"/>
        </p:xfrm>
        <a:graphic>
          <a:graphicData uri="http://schemas.openxmlformats.org/drawingml/2006/table">
            <a:tbl>
              <a:tblPr firstRow="1" bandRow="1">
                <a:tableStyleId>{5C22544A-7EE6-4342-B048-85BDC9FD1C3A}</a:tableStyleId>
              </a:tblPr>
              <a:tblGrid>
                <a:gridCol w="2160240"/>
                <a:gridCol w="2160240"/>
                <a:gridCol w="2160240"/>
                <a:gridCol w="2160240"/>
              </a:tblGrid>
              <a:tr h="314260">
                <a:tc>
                  <a:txBody>
                    <a:bodyPr/>
                    <a:lstStyle/>
                    <a:p>
                      <a:pPr>
                        <a:lnSpc>
                          <a:spcPct val="115000"/>
                        </a:lnSpc>
                        <a:spcAft>
                          <a:spcPts val="0"/>
                        </a:spcAft>
                      </a:pPr>
                      <a:r>
                        <a:rPr lang="ru-RU" sz="1400" b="1" dirty="0">
                          <a:solidFill>
                            <a:srgbClr val="000000"/>
                          </a:solidFill>
                          <a:effectLst/>
                          <a:latin typeface="Times New Roman"/>
                          <a:ea typeface="Times New Roman"/>
                          <a:cs typeface="Times New Roman"/>
                        </a:rPr>
                        <a:t>Упражнение</a:t>
                      </a:r>
                      <a:endParaRPr lang="ru-RU" sz="1100" dirty="0">
                        <a:effectLst/>
                        <a:latin typeface="Calibri"/>
                        <a:ea typeface="Calibri"/>
                        <a:cs typeface="Times New Roman"/>
                      </a:endParaRPr>
                    </a:p>
                  </a:txBody>
                  <a:tcPr marL="0" marR="0" marT="0" marB="0" anchor="ctr"/>
                </a:tc>
                <a:tc>
                  <a:txBody>
                    <a:bodyPr/>
                    <a:lstStyle/>
                    <a:p>
                      <a:pPr>
                        <a:lnSpc>
                          <a:spcPct val="115000"/>
                        </a:lnSpc>
                        <a:spcAft>
                          <a:spcPts val="0"/>
                        </a:spcAft>
                      </a:pPr>
                      <a:r>
                        <a:rPr lang="ru-RU" sz="1400" b="1">
                          <a:solidFill>
                            <a:srgbClr val="000000"/>
                          </a:solidFill>
                          <a:effectLst/>
                          <a:latin typeface="Times New Roman"/>
                          <a:ea typeface="Times New Roman"/>
                          <a:cs typeface="Times New Roman"/>
                        </a:rPr>
                        <a:t>Уровень сложности</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b="1">
                          <a:solidFill>
                            <a:srgbClr val="000000"/>
                          </a:solidFill>
                          <a:effectLst/>
                          <a:latin typeface="Times New Roman"/>
                          <a:ea typeface="Times New Roman"/>
                          <a:cs typeface="Times New Roman"/>
                        </a:rPr>
                        <a:t>Количество повторений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b="1" dirty="0">
                          <a:solidFill>
                            <a:srgbClr val="000000"/>
                          </a:solidFill>
                          <a:effectLst/>
                          <a:latin typeface="Times New Roman"/>
                          <a:ea typeface="Times New Roman"/>
                          <a:cs typeface="Times New Roman"/>
                        </a:rPr>
                        <a:t>Примечания</a:t>
                      </a:r>
                      <a:endParaRPr lang="ru-RU" sz="1100" dirty="0">
                        <a:effectLst/>
                        <a:latin typeface="Calibri"/>
                        <a:ea typeface="Calibri"/>
                        <a:cs typeface="Times New Roman"/>
                      </a:endParaRPr>
                    </a:p>
                  </a:txBody>
                  <a:tcPr marL="0" marR="0" marT="0" marB="0" anchor="ctr"/>
                </a:tc>
              </a:tr>
              <a:tr h="314260">
                <a:tc>
                  <a:txBody>
                    <a:bodyPr/>
                    <a:lstStyle/>
                    <a:p>
                      <a:pPr>
                        <a:lnSpc>
                          <a:spcPct val="115000"/>
                        </a:lnSpc>
                        <a:spcAft>
                          <a:spcPts val="0"/>
                        </a:spcAft>
                      </a:pPr>
                      <a:r>
                        <a:rPr lang="ru-RU" sz="1400">
                          <a:solidFill>
                            <a:srgbClr val="000000"/>
                          </a:solidFill>
                          <a:effectLst/>
                          <a:latin typeface="Times New Roman"/>
                          <a:ea typeface="Times New Roman"/>
                          <a:cs typeface="Times New Roman"/>
                        </a:rPr>
                        <a:t>«Волна»</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314260">
                <a:tc>
                  <a:txBody>
                    <a:bodyPr/>
                    <a:lstStyle/>
                    <a:p>
                      <a:pPr>
                        <a:lnSpc>
                          <a:spcPct val="115000"/>
                        </a:lnSpc>
                        <a:spcAft>
                          <a:spcPts val="0"/>
                        </a:spcAft>
                      </a:pPr>
                      <a:r>
                        <a:rPr lang="ru-RU" sz="1400">
                          <a:solidFill>
                            <a:srgbClr val="000000"/>
                          </a:solidFill>
                          <a:effectLst/>
                          <a:latin typeface="Times New Roman"/>
                          <a:ea typeface="Times New Roman"/>
                          <a:cs typeface="Times New Roman"/>
                        </a:rPr>
                        <a:t>Скручивание</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415856">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Подъем согнутых ног лежа на спине</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Последовательно</a:t>
                      </a:r>
                      <a:endParaRPr lang="ru-RU" sz="1100">
                        <a:effectLst/>
                        <a:latin typeface="Calibri"/>
                        <a:ea typeface="Calibri"/>
                        <a:cs typeface="Times New Roman"/>
                      </a:endParaRPr>
                    </a:p>
                  </a:txBody>
                  <a:tcPr marL="0" marR="0" marT="0" marB="0" anchor="ctr"/>
                </a:tc>
              </a:tr>
              <a:tr h="415856">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Повороты таза лежа на спине</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в каждую сторону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415856">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Подъем ног лежа на боку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10 раз в каждую сторону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dirty="0">
                          <a:solidFill>
                            <a:srgbClr val="000000"/>
                          </a:solidFill>
                          <a:effectLst/>
                          <a:latin typeface="Times New Roman"/>
                          <a:ea typeface="Times New Roman"/>
                          <a:cs typeface="Times New Roman"/>
                        </a:rPr>
                        <a:t>Последовательно</a:t>
                      </a:r>
                      <a:endParaRPr lang="ru-RU" sz="1100" dirty="0">
                        <a:effectLst/>
                        <a:latin typeface="Calibri"/>
                        <a:ea typeface="Calibri"/>
                        <a:cs typeface="Times New Roman"/>
                      </a:endParaRPr>
                    </a:p>
                  </a:txBody>
                  <a:tcPr marL="0" marR="0" marT="0" marB="0" anchor="ctr"/>
                </a:tc>
              </a:tr>
              <a:tr h="415856">
                <a:tc>
                  <a:txBody>
                    <a:bodyPr/>
                    <a:lstStyle/>
                    <a:p>
                      <a:pPr>
                        <a:lnSpc>
                          <a:spcPct val="115000"/>
                        </a:lnSpc>
                        <a:spcAft>
                          <a:spcPts val="0"/>
                        </a:spcAft>
                      </a:pPr>
                      <a:r>
                        <a:rPr lang="ru-RU" sz="1400">
                          <a:solidFill>
                            <a:srgbClr val="000000"/>
                          </a:solidFill>
                          <a:effectLst/>
                          <a:latin typeface="Times New Roman"/>
                          <a:ea typeface="Times New Roman"/>
                          <a:cs typeface="Times New Roman"/>
                        </a:rPr>
                        <a:t>Разгибание спины лежа на животе</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314260">
                <a:tc>
                  <a:txBody>
                    <a:bodyPr/>
                    <a:lstStyle/>
                    <a:p>
                      <a:pPr>
                        <a:lnSpc>
                          <a:spcPct val="115000"/>
                        </a:lnSpc>
                        <a:spcAft>
                          <a:spcPts val="0"/>
                        </a:spcAft>
                      </a:pPr>
                      <a:r>
                        <a:rPr lang="ru-RU" sz="1400">
                          <a:solidFill>
                            <a:srgbClr val="000000"/>
                          </a:solidFill>
                          <a:effectLst/>
                          <a:latin typeface="Times New Roman"/>
                          <a:ea typeface="Times New Roman"/>
                          <a:cs typeface="Times New Roman"/>
                        </a:rPr>
                        <a:t>Круги ногами</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415856">
                <a:tc>
                  <a:txBody>
                    <a:bodyPr/>
                    <a:lstStyle/>
                    <a:p>
                      <a:pPr>
                        <a:lnSpc>
                          <a:spcPct val="115000"/>
                        </a:lnSpc>
                        <a:spcAft>
                          <a:spcPts val="0"/>
                        </a:spcAft>
                      </a:pPr>
                      <a:r>
                        <a:rPr lang="ru-RU" sz="1400">
                          <a:solidFill>
                            <a:srgbClr val="000000"/>
                          </a:solidFill>
                          <a:effectLst/>
                          <a:latin typeface="Times New Roman"/>
                          <a:ea typeface="Times New Roman"/>
                          <a:cs typeface="Times New Roman"/>
                        </a:rPr>
                        <a:t>«Сотня»</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 дыхательных циклов</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Воспользуйтесь модификацией</a:t>
                      </a:r>
                      <a:endParaRPr lang="ru-RU" sz="1100">
                        <a:effectLst/>
                        <a:latin typeface="Calibri"/>
                        <a:ea typeface="Calibri"/>
                        <a:cs typeface="Times New Roman"/>
                      </a:endParaRPr>
                    </a:p>
                  </a:txBody>
                  <a:tcPr marL="0" marR="0" marT="0" marB="0" anchor="ctr"/>
                </a:tc>
              </a:tr>
              <a:tr h="314260">
                <a:tc>
                  <a:txBody>
                    <a:bodyPr/>
                    <a:lstStyle/>
                    <a:p>
                      <a:pPr>
                        <a:lnSpc>
                          <a:spcPct val="115000"/>
                        </a:lnSpc>
                        <a:spcAft>
                          <a:spcPts val="0"/>
                        </a:spcAft>
                      </a:pPr>
                      <a:r>
                        <a:rPr lang="ru-RU" sz="1400">
                          <a:solidFill>
                            <a:srgbClr val="000000"/>
                          </a:solidFill>
                          <a:effectLst/>
                          <a:latin typeface="Times New Roman"/>
                          <a:ea typeface="Times New Roman"/>
                          <a:cs typeface="Times New Roman"/>
                        </a:rPr>
                        <a:t>Перекаты на спине</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314260">
                <a:tc>
                  <a:txBody>
                    <a:bodyPr/>
                    <a:lstStyle/>
                    <a:p>
                      <a:pPr>
                        <a:lnSpc>
                          <a:spcPct val="115000"/>
                        </a:lnSpc>
                        <a:spcAft>
                          <a:spcPts val="0"/>
                        </a:spcAft>
                      </a:pPr>
                      <a:r>
                        <a:rPr lang="ru-RU" sz="1400">
                          <a:solidFill>
                            <a:srgbClr val="000000"/>
                          </a:solidFill>
                          <a:effectLst/>
                          <a:latin typeface="Times New Roman"/>
                          <a:ea typeface="Times New Roman"/>
                          <a:cs typeface="Times New Roman"/>
                        </a:rPr>
                        <a:t>Растяжка спины</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5</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623785">
                <a:tc>
                  <a:txBody>
                    <a:bodyPr/>
                    <a:lstStyle/>
                    <a:p>
                      <a:pPr>
                        <a:lnSpc>
                          <a:spcPct val="115000"/>
                        </a:lnSpc>
                        <a:spcAft>
                          <a:spcPts val="0"/>
                        </a:spcAft>
                      </a:pPr>
                      <a:r>
                        <a:rPr lang="ru-RU" sz="1400">
                          <a:solidFill>
                            <a:srgbClr val="000000"/>
                          </a:solidFill>
                          <a:effectLst/>
                          <a:latin typeface="Times New Roman"/>
                          <a:ea typeface="Times New Roman"/>
                          <a:cs typeface="Times New Roman"/>
                        </a:rPr>
                        <a:t>Мостик на плечах</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dirty="0">
                          <a:solidFill>
                            <a:srgbClr val="000000"/>
                          </a:solidFill>
                          <a:effectLst/>
                          <a:latin typeface="Times New Roman"/>
                          <a:ea typeface="Times New Roman"/>
                          <a:cs typeface="Times New Roman"/>
                        </a:rPr>
                        <a:t>Воспользуйтесь модификацией. Последовательно</a:t>
                      </a:r>
                      <a:endParaRPr lang="ru-RU" sz="11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21773270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868184169"/>
              </p:ext>
            </p:extLst>
          </p:nvPr>
        </p:nvGraphicFramePr>
        <p:xfrm>
          <a:off x="457200" y="1882775"/>
          <a:ext cx="8229600" cy="3457448"/>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nSpc>
                          <a:spcPct val="115000"/>
                        </a:lnSpc>
                        <a:spcAft>
                          <a:spcPts val="0"/>
                        </a:spcAft>
                      </a:pPr>
                      <a:r>
                        <a:rPr lang="ru-RU" sz="1400" dirty="0">
                          <a:solidFill>
                            <a:srgbClr val="000000"/>
                          </a:solidFill>
                          <a:effectLst/>
                          <a:latin typeface="Times New Roman"/>
                          <a:ea typeface="Times New Roman"/>
                          <a:cs typeface="Times New Roman"/>
                        </a:rPr>
                        <a:t>Растяжка одной ноги</a:t>
                      </a:r>
                      <a:endParaRPr lang="ru-RU" sz="1100" dirty="0">
                        <a:effectLst/>
                        <a:latin typeface="Calibri"/>
                        <a:ea typeface="Calibri"/>
                        <a:cs typeface="Times New Roman"/>
                      </a:endParaRPr>
                    </a:p>
                  </a:txBody>
                  <a:tcPr marL="0" marR="0" marT="0" marB="0" anchor="ctr">
                    <a:solidFill>
                      <a:schemeClr val="tx1"/>
                    </a:solidFill>
                  </a:tcP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solidFill>
                      <a:schemeClr val="tx1"/>
                    </a:solidFill>
                  </a:tcP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каждой ногой</a:t>
                      </a:r>
                      <a:endParaRPr lang="ru-RU" sz="1100">
                        <a:effectLst/>
                        <a:latin typeface="Calibri"/>
                        <a:ea typeface="Calibri"/>
                        <a:cs typeface="Times New Roman"/>
                      </a:endParaRPr>
                    </a:p>
                  </a:txBody>
                  <a:tcPr marL="0" marR="0" marT="0" marB="0" anchor="ctr">
                    <a:solidFill>
                      <a:schemeClr val="tx1"/>
                    </a:solidFill>
                  </a:tcP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solidFill>
                      <a:schemeClr val="tx1"/>
                    </a:solidFill>
                  </a:tcP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«Пила»</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в каждую сторону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Повороты корпуса сидя</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в каждую сторону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Махи ногами лежа на боку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10 раз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Последовательно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«Удар пяткой»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10 раз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«Потягивающаяся кошка»</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5</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Подъем ног из упора лежа</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«Плавание»</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 дыхательных циклов</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«Тюлень»</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dirty="0">
                          <a:solidFill>
                            <a:srgbClr val="000000"/>
                          </a:solidFill>
                          <a:effectLst/>
                          <a:latin typeface="Times New Roman"/>
                          <a:ea typeface="Times New Roman"/>
                          <a:cs typeface="Times New Roman"/>
                        </a:rPr>
                        <a:t>Воспользуйтесь модификацией</a:t>
                      </a:r>
                      <a:endParaRPr lang="ru-RU" sz="11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3300653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136904" cy="476672"/>
          </a:xfrm>
        </p:spPr>
        <p:txBody>
          <a:bodyPr>
            <a:normAutofit/>
          </a:bodyPr>
          <a:lstStyle/>
          <a:p>
            <a:r>
              <a:rPr lang="ru-RU" sz="2400" dirty="0">
                <a:effectLst/>
              </a:rPr>
              <a:t>Программа средней </a:t>
            </a:r>
            <a:r>
              <a:rPr lang="ru-RU" sz="2400" dirty="0" smtClean="0">
                <a:effectLst/>
              </a:rPr>
              <a:t>сложности:</a:t>
            </a:r>
            <a:endParaRPr lang="ru-RU" sz="24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56746276"/>
              </p:ext>
            </p:extLst>
          </p:nvPr>
        </p:nvGraphicFramePr>
        <p:xfrm>
          <a:off x="251520" y="692696"/>
          <a:ext cx="8712968" cy="5784334"/>
        </p:xfrm>
        <a:graphic>
          <a:graphicData uri="http://schemas.openxmlformats.org/drawingml/2006/table">
            <a:tbl>
              <a:tblPr firstRow="1" bandRow="1">
                <a:tableStyleId>{5C22544A-7EE6-4342-B048-85BDC9FD1C3A}</a:tableStyleId>
              </a:tblPr>
              <a:tblGrid>
                <a:gridCol w="2178242"/>
                <a:gridCol w="2178242"/>
                <a:gridCol w="2178242"/>
                <a:gridCol w="2178242"/>
              </a:tblGrid>
              <a:tr h="279725">
                <a:tc>
                  <a:txBody>
                    <a:bodyPr/>
                    <a:lstStyle/>
                    <a:p>
                      <a:pPr>
                        <a:lnSpc>
                          <a:spcPct val="115000"/>
                        </a:lnSpc>
                        <a:spcAft>
                          <a:spcPts val="0"/>
                        </a:spcAft>
                      </a:pPr>
                      <a:r>
                        <a:rPr lang="ru-RU" sz="1400" b="1" dirty="0">
                          <a:solidFill>
                            <a:srgbClr val="000000"/>
                          </a:solidFill>
                          <a:effectLst/>
                          <a:latin typeface="Times New Roman"/>
                          <a:ea typeface="Times New Roman"/>
                          <a:cs typeface="Times New Roman"/>
                        </a:rPr>
                        <a:t>Упражнение</a:t>
                      </a:r>
                      <a:endParaRPr lang="ru-RU" sz="1100" dirty="0">
                        <a:effectLst/>
                        <a:latin typeface="Calibri"/>
                        <a:ea typeface="Calibri"/>
                        <a:cs typeface="Times New Roman"/>
                      </a:endParaRPr>
                    </a:p>
                  </a:txBody>
                  <a:tcPr marL="0" marR="0" marT="0" marB="0" anchor="ctr"/>
                </a:tc>
                <a:tc>
                  <a:txBody>
                    <a:bodyPr/>
                    <a:lstStyle/>
                    <a:p>
                      <a:pPr>
                        <a:lnSpc>
                          <a:spcPct val="115000"/>
                        </a:lnSpc>
                        <a:spcAft>
                          <a:spcPts val="0"/>
                        </a:spcAft>
                      </a:pPr>
                      <a:r>
                        <a:rPr lang="ru-RU" sz="1400" b="1">
                          <a:solidFill>
                            <a:srgbClr val="000000"/>
                          </a:solidFill>
                          <a:effectLst/>
                          <a:latin typeface="Times New Roman"/>
                          <a:ea typeface="Times New Roman"/>
                          <a:cs typeface="Times New Roman"/>
                        </a:rPr>
                        <a:t>Уровень сложности</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b="1">
                          <a:solidFill>
                            <a:srgbClr val="000000"/>
                          </a:solidFill>
                          <a:effectLst/>
                          <a:latin typeface="Times New Roman"/>
                          <a:ea typeface="Times New Roman"/>
                          <a:cs typeface="Times New Roman"/>
                        </a:rPr>
                        <a:t>Количество повторений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b="1">
                          <a:solidFill>
                            <a:srgbClr val="000000"/>
                          </a:solidFill>
                          <a:effectLst/>
                          <a:latin typeface="Times New Roman"/>
                          <a:ea typeface="Times New Roman"/>
                          <a:cs typeface="Times New Roman"/>
                        </a:rPr>
                        <a:t>Примечания</a:t>
                      </a:r>
                      <a:endParaRPr lang="ru-RU" sz="1100">
                        <a:effectLst/>
                        <a:latin typeface="Calibri"/>
                        <a:ea typeface="Calibri"/>
                        <a:cs typeface="Times New Roman"/>
                      </a:endParaRPr>
                    </a:p>
                  </a:txBody>
                  <a:tcPr marL="0" marR="0" marT="0" marB="0" anchor="ctr"/>
                </a:tc>
              </a:tr>
              <a:tr h="279725">
                <a:tc>
                  <a:txBody>
                    <a:bodyPr/>
                    <a:lstStyle/>
                    <a:p>
                      <a:pPr>
                        <a:lnSpc>
                          <a:spcPct val="115000"/>
                        </a:lnSpc>
                        <a:spcAft>
                          <a:spcPts val="0"/>
                        </a:spcAft>
                      </a:pPr>
                      <a:r>
                        <a:rPr lang="ru-RU" sz="1400">
                          <a:solidFill>
                            <a:srgbClr val="000000"/>
                          </a:solidFill>
                          <a:effectLst/>
                          <a:latin typeface="Times New Roman"/>
                          <a:ea typeface="Times New Roman"/>
                          <a:cs typeface="Times New Roman"/>
                        </a:rPr>
                        <a:t>«Волна»</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dirty="0">
                          <a:solidFill>
                            <a:srgbClr val="000000"/>
                          </a:solidFill>
                          <a:effectLst/>
                          <a:latin typeface="Times New Roman"/>
                          <a:ea typeface="Times New Roman"/>
                          <a:cs typeface="Times New Roman"/>
                        </a:rPr>
                        <a:t> </a:t>
                      </a:r>
                      <a:endParaRPr lang="ru-RU" sz="1100" dirty="0">
                        <a:effectLst/>
                        <a:latin typeface="Calibri"/>
                        <a:ea typeface="Calibri"/>
                        <a:cs typeface="Times New Roman"/>
                      </a:endParaRPr>
                    </a:p>
                  </a:txBody>
                  <a:tcPr marL="0" marR="0" marT="0" marB="0" anchor="ctr"/>
                </a:tc>
              </a:tr>
              <a:tr h="279725">
                <a:tc>
                  <a:txBody>
                    <a:bodyPr/>
                    <a:lstStyle/>
                    <a:p>
                      <a:pPr>
                        <a:lnSpc>
                          <a:spcPct val="115000"/>
                        </a:lnSpc>
                        <a:spcAft>
                          <a:spcPts val="0"/>
                        </a:spcAft>
                      </a:pPr>
                      <a:r>
                        <a:rPr lang="ru-RU" sz="1400">
                          <a:solidFill>
                            <a:srgbClr val="000000"/>
                          </a:solidFill>
                          <a:effectLst/>
                          <a:latin typeface="Times New Roman"/>
                          <a:ea typeface="Times New Roman"/>
                          <a:cs typeface="Times New Roman"/>
                        </a:rPr>
                        <a:t>Скручивание</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440945">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Подъем согнутых ног лежа на спине</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Последовательно</a:t>
                      </a:r>
                      <a:endParaRPr lang="ru-RU" sz="1100">
                        <a:effectLst/>
                        <a:latin typeface="Calibri"/>
                        <a:ea typeface="Calibri"/>
                        <a:cs typeface="Times New Roman"/>
                      </a:endParaRPr>
                    </a:p>
                  </a:txBody>
                  <a:tcPr marL="0" marR="0" marT="0" marB="0" anchor="ctr"/>
                </a:tc>
              </a:tr>
              <a:tr h="440945">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Повороты таза лежа на спине</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в каждую сторону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279725">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Подъем ног лежа на боку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rowSpan="2">
                  <a:txBody>
                    <a:bodyPr/>
                    <a:lstStyle/>
                    <a:p>
                      <a:pPr>
                        <a:lnSpc>
                          <a:spcPct val="115000"/>
                        </a:lnSpc>
                        <a:spcAft>
                          <a:spcPts val="0"/>
                        </a:spcAft>
                      </a:pPr>
                      <a:r>
                        <a:rPr lang="ru-RU" sz="1400">
                          <a:solidFill>
                            <a:srgbClr val="000000"/>
                          </a:solidFill>
                          <a:effectLst/>
                          <a:latin typeface="Times New Roman"/>
                          <a:ea typeface="Times New Roman"/>
                          <a:cs typeface="Times New Roman"/>
                        </a:rPr>
                        <a:t>Выполните оба упражнения лежа на одном боку, а затем поменяйте стороны</a:t>
                      </a:r>
                      <a:endParaRPr lang="ru-RU" sz="1100">
                        <a:effectLst/>
                        <a:latin typeface="Calibri"/>
                        <a:ea typeface="Calibri"/>
                        <a:cs typeface="Times New Roman"/>
                      </a:endParaRPr>
                    </a:p>
                  </a:txBody>
                  <a:tcPr marL="0" marR="0" marT="0" marB="0" anchor="ctr"/>
                </a:tc>
              </a:tr>
              <a:tr h="602166">
                <a:tc>
                  <a:txBody>
                    <a:bodyPr/>
                    <a:lstStyle/>
                    <a:p>
                      <a:pPr>
                        <a:lnSpc>
                          <a:spcPct val="115000"/>
                        </a:lnSpc>
                        <a:spcAft>
                          <a:spcPts val="0"/>
                        </a:spcAft>
                      </a:pPr>
                      <a:r>
                        <a:rPr lang="ru-RU" sz="1400">
                          <a:solidFill>
                            <a:srgbClr val="000000"/>
                          </a:solidFill>
                          <a:effectLst/>
                          <a:latin typeface="Times New Roman"/>
                          <a:ea typeface="Times New Roman"/>
                          <a:cs typeface="Times New Roman"/>
                        </a:rPr>
                        <a:t>Сведение ног лежа на боку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vMerge="1">
                  <a:txBody>
                    <a:bodyPr/>
                    <a:lstStyle/>
                    <a:p>
                      <a:endParaRPr lang="ru-RU"/>
                    </a:p>
                  </a:txBody>
                  <a:tcPr/>
                </a:tc>
              </a:tr>
              <a:tr h="440945">
                <a:tc>
                  <a:txBody>
                    <a:bodyPr/>
                    <a:lstStyle/>
                    <a:p>
                      <a:pPr>
                        <a:lnSpc>
                          <a:spcPct val="115000"/>
                        </a:lnSpc>
                        <a:spcAft>
                          <a:spcPts val="0"/>
                        </a:spcAft>
                      </a:pPr>
                      <a:r>
                        <a:rPr lang="ru-RU" sz="1400">
                          <a:solidFill>
                            <a:srgbClr val="000000"/>
                          </a:solidFill>
                          <a:effectLst/>
                          <a:latin typeface="Times New Roman"/>
                          <a:ea typeface="Times New Roman"/>
                          <a:cs typeface="Times New Roman"/>
                        </a:rPr>
                        <a:t>Скручивание с поворотам и корпуса</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в каждую сторону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440945">
                <a:tc>
                  <a:txBody>
                    <a:bodyPr/>
                    <a:lstStyle/>
                    <a:p>
                      <a:pPr>
                        <a:lnSpc>
                          <a:spcPct val="115000"/>
                        </a:lnSpc>
                        <a:spcAft>
                          <a:spcPts val="0"/>
                        </a:spcAft>
                      </a:pPr>
                      <a:r>
                        <a:rPr lang="ru-RU" sz="1400">
                          <a:solidFill>
                            <a:srgbClr val="000000"/>
                          </a:solidFill>
                          <a:effectLst/>
                          <a:latin typeface="Times New Roman"/>
                          <a:ea typeface="Times New Roman"/>
                          <a:cs typeface="Times New Roman"/>
                        </a:rPr>
                        <a:t>Разгибание спины лежа на животе</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279725">
                <a:tc>
                  <a:txBody>
                    <a:bodyPr/>
                    <a:lstStyle/>
                    <a:p>
                      <a:pPr>
                        <a:lnSpc>
                          <a:spcPct val="115000"/>
                        </a:lnSpc>
                        <a:spcAft>
                          <a:spcPts val="0"/>
                        </a:spcAft>
                      </a:pPr>
                      <a:r>
                        <a:rPr lang="ru-RU" sz="1400">
                          <a:solidFill>
                            <a:srgbClr val="000000"/>
                          </a:solidFill>
                          <a:effectLst/>
                          <a:latin typeface="Times New Roman"/>
                          <a:ea typeface="Times New Roman"/>
                          <a:cs typeface="Times New Roman"/>
                        </a:rPr>
                        <a:t>Круги ногами</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440945">
                <a:tc>
                  <a:txBody>
                    <a:bodyPr/>
                    <a:lstStyle/>
                    <a:p>
                      <a:pPr>
                        <a:lnSpc>
                          <a:spcPct val="115000"/>
                        </a:lnSpc>
                        <a:spcAft>
                          <a:spcPts val="0"/>
                        </a:spcAft>
                      </a:pPr>
                      <a:r>
                        <a:rPr lang="ru-RU" sz="1400">
                          <a:solidFill>
                            <a:srgbClr val="000000"/>
                          </a:solidFill>
                          <a:effectLst/>
                          <a:latin typeface="Times New Roman"/>
                          <a:ea typeface="Times New Roman"/>
                          <a:cs typeface="Times New Roman"/>
                        </a:rPr>
                        <a:t>«Сотня»</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 дыхательных циклов</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dirty="0">
                          <a:solidFill>
                            <a:srgbClr val="000000"/>
                          </a:solidFill>
                          <a:effectLst/>
                          <a:latin typeface="Times New Roman"/>
                          <a:ea typeface="Times New Roman"/>
                          <a:cs typeface="Times New Roman"/>
                        </a:rPr>
                        <a:t>Воспользуйтесь модификацией</a:t>
                      </a:r>
                      <a:endParaRPr lang="ru-RU" sz="1100" dirty="0">
                        <a:effectLst/>
                        <a:latin typeface="Calibri"/>
                        <a:ea typeface="Calibri"/>
                        <a:cs typeface="Times New Roman"/>
                      </a:endParaRPr>
                    </a:p>
                  </a:txBody>
                  <a:tcPr marL="0" marR="0" marT="0" marB="0" anchor="ctr"/>
                </a:tc>
              </a:tr>
              <a:tr h="440945">
                <a:tc>
                  <a:txBody>
                    <a:bodyPr/>
                    <a:lstStyle/>
                    <a:p>
                      <a:pPr>
                        <a:lnSpc>
                          <a:spcPct val="115000"/>
                        </a:lnSpc>
                        <a:spcAft>
                          <a:spcPts val="0"/>
                        </a:spcAft>
                      </a:pPr>
                      <a:r>
                        <a:rPr lang="ru-RU" sz="1400" dirty="0">
                          <a:solidFill>
                            <a:srgbClr val="000000"/>
                          </a:solidFill>
                          <a:effectLst/>
                          <a:latin typeface="Times New Roman"/>
                          <a:ea typeface="Times New Roman"/>
                          <a:cs typeface="Times New Roman"/>
                        </a:rPr>
                        <a:t>Скручивание с наклоном вперед</a:t>
                      </a:r>
                      <a:endParaRPr lang="ru-RU" sz="1100" dirty="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279725">
                <a:tc>
                  <a:txBody>
                    <a:bodyPr/>
                    <a:lstStyle/>
                    <a:p>
                      <a:pPr>
                        <a:lnSpc>
                          <a:spcPct val="115000"/>
                        </a:lnSpc>
                        <a:spcAft>
                          <a:spcPts val="0"/>
                        </a:spcAft>
                      </a:pPr>
                      <a:r>
                        <a:rPr lang="ru-RU" sz="1400">
                          <a:solidFill>
                            <a:srgbClr val="000000"/>
                          </a:solidFill>
                          <a:effectLst/>
                          <a:latin typeface="Times New Roman"/>
                          <a:ea typeface="Times New Roman"/>
                          <a:cs typeface="Times New Roman"/>
                        </a:rPr>
                        <a:t>Растяжка спины</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5</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279725">
                <a:tc>
                  <a:txBody>
                    <a:bodyPr/>
                    <a:lstStyle/>
                    <a:p>
                      <a:pPr>
                        <a:lnSpc>
                          <a:spcPct val="115000"/>
                        </a:lnSpc>
                        <a:spcAft>
                          <a:spcPts val="0"/>
                        </a:spcAft>
                      </a:pPr>
                      <a:r>
                        <a:rPr lang="ru-RU" sz="1400">
                          <a:solidFill>
                            <a:srgbClr val="000000"/>
                          </a:solidFill>
                          <a:effectLst/>
                          <a:latin typeface="Times New Roman"/>
                          <a:ea typeface="Times New Roman"/>
                          <a:cs typeface="Times New Roman"/>
                        </a:rPr>
                        <a:t>Перекаты на спине</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279725">
                <a:tc>
                  <a:txBody>
                    <a:bodyPr/>
                    <a:lstStyle/>
                    <a:p>
                      <a:pPr>
                        <a:lnSpc>
                          <a:spcPct val="115000"/>
                        </a:lnSpc>
                        <a:spcAft>
                          <a:spcPts val="0"/>
                        </a:spcAft>
                      </a:pPr>
                      <a:r>
                        <a:rPr lang="ru-RU" sz="1400">
                          <a:solidFill>
                            <a:srgbClr val="000000"/>
                          </a:solidFill>
                          <a:effectLst/>
                          <a:latin typeface="Times New Roman"/>
                          <a:ea typeface="Times New Roman"/>
                          <a:cs typeface="Times New Roman"/>
                        </a:rPr>
                        <a:t>Мостик на плечах</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dirty="0">
                          <a:solidFill>
                            <a:srgbClr val="000000"/>
                          </a:solidFill>
                          <a:effectLst/>
                          <a:latin typeface="Times New Roman"/>
                          <a:ea typeface="Times New Roman"/>
                          <a:cs typeface="Times New Roman"/>
                        </a:rPr>
                        <a:t>По 5 раз каждой ногой</a:t>
                      </a:r>
                      <a:endParaRPr lang="ru-RU" sz="1100" dirty="0">
                        <a:effectLst/>
                        <a:latin typeface="Calibri"/>
                        <a:ea typeface="Calibri"/>
                        <a:cs typeface="Times New Roman"/>
                      </a:endParaRPr>
                    </a:p>
                  </a:txBody>
                  <a:tcPr marL="0" marR="0" marT="0" marB="0" anchor="ctr"/>
                </a:tc>
                <a:tc>
                  <a:txBody>
                    <a:bodyPr/>
                    <a:lstStyle/>
                    <a:p>
                      <a:pPr>
                        <a:lnSpc>
                          <a:spcPct val="115000"/>
                        </a:lnSpc>
                        <a:spcAft>
                          <a:spcPts val="0"/>
                        </a:spcAft>
                      </a:pPr>
                      <a:r>
                        <a:rPr lang="ru-RU" sz="1400" dirty="0">
                          <a:solidFill>
                            <a:srgbClr val="000000"/>
                          </a:solidFill>
                          <a:effectLst/>
                          <a:latin typeface="Times New Roman"/>
                          <a:ea typeface="Times New Roman"/>
                          <a:cs typeface="Times New Roman"/>
                        </a:rPr>
                        <a:t>Последовательно</a:t>
                      </a:r>
                      <a:endParaRPr lang="ru-RU" sz="11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35214075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71669755"/>
              </p:ext>
            </p:extLst>
          </p:nvPr>
        </p:nvGraphicFramePr>
        <p:xfrm>
          <a:off x="395536" y="116632"/>
          <a:ext cx="8568952" cy="6538468"/>
        </p:xfrm>
        <a:graphic>
          <a:graphicData uri="http://schemas.openxmlformats.org/drawingml/2006/table">
            <a:tbl>
              <a:tblPr firstRow="1" bandRow="1">
                <a:tableStyleId>{5C22544A-7EE6-4342-B048-85BDC9FD1C3A}</a:tableStyleId>
              </a:tblPr>
              <a:tblGrid>
                <a:gridCol w="2142238"/>
                <a:gridCol w="2142238"/>
                <a:gridCol w="2142238"/>
                <a:gridCol w="2142238"/>
              </a:tblGrid>
              <a:tr h="370840">
                <a:tc>
                  <a:txBody>
                    <a:bodyPr/>
                    <a:lstStyle/>
                    <a:p>
                      <a:pPr>
                        <a:lnSpc>
                          <a:spcPct val="115000"/>
                        </a:lnSpc>
                        <a:spcAft>
                          <a:spcPts val="0"/>
                        </a:spcAft>
                      </a:pPr>
                      <a:r>
                        <a:rPr lang="ru-RU" sz="1400" dirty="0">
                          <a:solidFill>
                            <a:srgbClr val="000000"/>
                          </a:solidFill>
                          <a:effectLst/>
                          <a:latin typeface="Times New Roman"/>
                          <a:ea typeface="Times New Roman"/>
                          <a:cs typeface="Times New Roman"/>
                        </a:rPr>
                        <a:t>Растяжка одной ноги</a:t>
                      </a:r>
                      <a:endParaRPr lang="ru-RU" sz="1100" dirty="0">
                        <a:effectLst/>
                        <a:latin typeface="Calibri"/>
                        <a:ea typeface="Calibri"/>
                        <a:cs typeface="Times New Roman"/>
                      </a:endParaRPr>
                    </a:p>
                  </a:txBody>
                  <a:tcPr marL="0" marR="0" marT="0" marB="0" anchor="ctr">
                    <a:solidFill>
                      <a:schemeClr val="tx1"/>
                    </a:solidFill>
                  </a:tcP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solidFill>
                      <a:schemeClr val="tx1"/>
                    </a:solidFill>
                  </a:tcP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каждой ногой</a:t>
                      </a:r>
                      <a:endParaRPr lang="ru-RU" sz="1100">
                        <a:effectLst/>
                        <a:latin typeface="Calibri"/>
                        <a:ea typeface="Calibri"/>
                        <a:cs typeface="Times New Roman"/>
                      </a:endParaRPr>
                    </a:p>
                  </a:txBody>
                  <a:tcPr marL="0" marR="0" marT="0" marB="0" anchor="ctr">
                    <a:solidFill>
                      <a:schemeClr val="tx1"/>
                    </a:solidFill>
                  </a:tcP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solidFill>
                      <a:schemeClr val="tx1"/>
                    </a:solidFill>
                  </a:tcP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Растяжка двух ног</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«Кресло-качалка»</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5</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«Пила»</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в каждую сторону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Повороты корпуса сидя</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в каждую сторону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Перекаты с прямыми ногами</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Повышенный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6</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Воспользуйтесь модификацией</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«Удар пяткой»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10 раз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Махи ногами лежа на боку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10 раз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Последовательно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«Двойной удар»</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6</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«Потягивающаяся кошка»</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5</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Подъем ног из упора лежа</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«Плавание»</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 дыхательных циклов</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Махи ногами стоя на колене</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Последовательно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«Крест-накрест»</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в каждую сторону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Подъем ног из упора сзади</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Повышенный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Воспользуйтесь модификацией.Попеременно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«Тюлень»</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dirty="0">
                          <a:solidFill>
                            <a:srgbClr val="000000"/>
                          </a:solidFill>
                          <a:effectLst/>
                          <a:latin typeface="Times New Roman"/>
                          <a:ea typeface="Times New Roman"/>
                          <a:cs typeface="Times New Roman"/>
                        </a:rPr>
                        <a:t> </a:t>
                      </a:r>
                      <a:endParaRPr lang="ru-RU" sz="11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1934310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1266"/>
            <a:ext cx="8712968" cy="641226"/>
          </a:xfrm>
        </p:spPr>
        <p:txBody>
          <a:bodyPr>
            <a:normAutofit fontScale="90000"/>
          </a:bodyPr>
          <a:lstStyle/>
          <a:p>
            <a:r>
              <a:rPr lang="ru-RU" sz="3100" dirty="0">
                <a:effectLst/>
              </a:rPr>
              <a:t>Программа повышенной </a:t>
            </a:r>
            <a:r>
              <a:rPr lang="ru-RU" sz="3100" dirty="0" smtClean="0">
                <a:effectLst/>
              </a:rPr>
              <a:t>сложности</a:t>
            </a:r>
            <a:r>
              <a:rPr lang="ru-RU" dirty="0" smtClean="0">
                <a:effectLst/>
              </a:rPr>
              <a:t>:</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180168599"/>
              </p:ext>
            </p:extLst>
          </p:nvPr>
        </p:nvGraphicFramePr>
        <p:xfrm>
          <a:off x="215008" y="692696"/>
          <a:ext cx="8928992" cy="5930534"/>
        </p:xfrm>
        <a:graphic>
          <a:graphicData uri="http://schemas.openxmlformats.org/drawingml/2006/table">
            <a:tbl>
              <a:tblPr firstRow="1" bandRow="1">
                <a:tableStyleId>{5C22544A-7EE6-4342-B048-85BDC9FD1C3A}</a:tableStyleId>
              </a:tblPr>
              <a:tblGrid>
                <a:gridCol w="2232248"/>
                <a:gridCol w="2232248"/>
                <a:gridCol w="2232248"/>
                <a:gridCol w="2232248"/>
              </a:tblGrid>
              <a:tr h="236574">
                <a:tc>
                  <a:txBody>
                    <a:bodyPr/>
                    <a:lstStyle/>
                    <a:p>
                      <a:pPr>
                        <a:lnSpc>
                          <a:spcPct val="115000"/>
                        </a:lnSpc>
                        <a:spcAft>
                          <a:spcPts val="0"/>
                        </a:spcAft>
                      </a:pPr>
                      <a:r>
                        <a:rPr lang="ru-RU" sz="1400" b="1" dirty="0">
                          <a:solidFill>
                            <a:srgbClr val="000000"/>
                          </a:solidFill>
                          <a:effectLst/>
                          <a:latin typeface="Times New Roman"/>
                          <a:ea typeface="Times New Roman"/>
                          <a:cs typeface="Times New Roman"/>
                        </a:rPr>
                        <a:t>Упражнение</a:t>
                      </a:r>
                      <a:endParaRPr lang="ru-RU" sz="1100" dirty="0">
                        <a:effectLst/>
                        <a:latin typeface="Calibri"/>
                        <a:ea typeface="Calibri"/>
                        <a:cs typeface="Times New Roman"/>
                      </a:endParaRPr>
                    </a:p>
                  </a:txBody>
                  <a:tcPr marL="0" marR="0" marT="0" marB="0" anchor="ctr"/>
                </a:tc>
                <a:tc>
                  <a:txBody>
                    <a:bodyPr/>
                    <a:lstStyle/>
                    <a:p>
                      <a:pPr>
                        <a:lnSpc>
                          <a:spcPct val="115000"/>
                        </a:lnSpc>
                        <a:spcAft>
                          <a:spcPts val="0"/>
                        </a:spcAft>
                      </a:pPr>
                      <a:r>
                        <a:rPr lang="ru-RU" sz="1400" b="1">
                          <a:solidFill>
                            <a:srgbClr val="000000"/>
                          </a:solidFill>
                          <a:effectLst/>
                          <a:latin typeface="Times New Roman"/>
                          <a:ea typeface="Times New Roman"/>
                          <a:cs typeface="Times New Roman"/>
                        </a:rPr>
                        <a:t>Уровень сложности</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b="1">
                          <a:solidFill>
                            <a:srgbClr val="000000"/>
                          </a:solidFill>
                          <a:effectLst/>
                          <a:latin typeface="Times New Roman"/>
                          <a:ea typeface="Times New Roman"/>
                          <a:cs typeface="Times New Roman"/>
                        </a:rPr>
                        <a:t>Количество повторений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b="1" dirty="0">
                          <a:solidFill>
                            <a:srgbClr val="000000"/>
                          </a:solidFill>
                          <a:effectLst/>
                          <a:latin typeface="Times New Roman"/>
                          <a:ea typeface="Times New Roman"/>
                          <a:cs typeface="Times New Roman"/>
                        </a:rPr>
                        <a:t>Примечания</a:t>
                      </a:r>
                      <a:endParaRPr lang="ru-RU" sz="1100" dirty="0">
                        <a:effectLst/>
                        <a:latin typeface="Calibri"/>
                        <a:ea typeface="Calibri"/>
                        <a:cs typeface="Times New Roman"/>
                      </a:endParaRPr>
                    </a:p>
                  </a:txBody>
                  <a:tcPr marL="0" marR="0" marT="0" marB="0" anchor="ctr"/>
                </a:tc>
              </a:tr>
              <a:tr h="236574">
                <a:tc>
                  <a:txBody>
                    <a:bodyPr/>
                    <a:lstStyle/>
                    <a:p>
                      <a:pPr>
                        <a:lnSpc>
                          <a:spcPct val="115000"/>
                        </a:lnSpc>
                        <a:spcAft>
                          <a:spcPts val="0"/>
                        </a:spcAft>
                      </a:pPr>
                      <a:r>
                        <a:rPr lang="ru-RU" sz="1400">
                          <a:solidFill>
                            <a:srgbClr val="000000"/>
                          </a:solidFill>
                          <a:effectLst/>
                          <a:latin typeface="Times New Roman"/>
                          <a:ea typeface="Times New Roman"/>
                          <a:cs typeface="Times New Roman"/>
                        </a:rPr>
                        <a:t>«Волна»</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236574">
                <a:tc>
                  <a:txBody>
                    <a:bodyPr/>
                    <a:lstStyle/>
                    <a:p>
                      <a:pPr>
                        <a:lnSpc>
                          <a:spcPct val="115000"/>
                        </a:lnSpc>
                        <a:spcAft>
                          <a:spcPts val="0"/>
                        </a:spcAft>
                      </a:pPr>
                      <a:r>
                        <a:rPr lang="ru-RU" sz="1400">
                          <a:solidFill>
                            <a:srgbClr val="000000"/>
                          </a:solidFill>
                          <a:effectLst/>
                          <a:latin typeface="Times New Roman"/>
                          <a:ea typeface="Times New Roman"/>
                          <a:cs typeface="Times New Roman"/>
                        </a:rPr>
                        <a:t>Скручивание</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468513">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Повороты таза лежа на спине</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в каждую сторону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468513">
                <a:tc>
                  <a:txBody>
                    <a:bodyPr/>
                    <a:lstStyle/>
                    <a:p>
                      <a:pPr>
                        <a:lnSpc>
                          <a:spcPct val="115000"/>
                        </a:lnSpc>
                        <a:spcAft>
                          <a:spcPts val="0"/>
                        </a:spcAft>
                      </a:pPr>
                      <a:r>
                        <a:rPr lang="ru-RU" sz="1400">
                          <a:solidFill>
                            <a:srgbClr val="000000"/>
                          </a:solidFill>
                          <a:effectLst/>
                          <a:latin typeface="Times New Roman"/>
                          <a:ea typeface="Times New Roman"/>
                          <a:cs typeface="Times New Roman"/>
                        </a:rPr>
                        <a:t>Скручивание с поворотами корпуса</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в каждую сторону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468513">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Подъем ног лежа на боку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Выполните оба упражнения лежа</a:t>
                      </a:r>
                      <a:endParaRPr lang="ru-RU" sz="1100">
                        <a:effectLst/>
                        <a:latin typeface="Calibri"/>
                        <a:ea typeface="Calibri"/>
                        <a:cs typeface="Times New Roman"/>
                      </a:endParaRPr>
                    </a:p>
                  </a:txBody>
                  <a:tcPr marL="0" marR="0" marT="0" marB="0" anchor="ctr"/>
                </a:tc>
              </a:tr>
              <a:tr h="468513">
                <a:tc>
                  <a:txBody>
                    <a:bodyPr/>
                    <a:lstStyle/>
                    <a:p>
                      <a:pPr>
                        <a:lnSpc>
                          <a:spcPct val="115000"/>
                        </a:lnSpc>
                        <a:spcAft>
                          <a:spcPts val="0"/>
                        </a:spcAft>
                      </a:pPr>
                      <a:r>
                        <a:rPr lang="ru-RU" sz="1400">
                          <a:solidFill>
                            <a:srgbClr val="000000"/>
                          </a:solidFill>
                          <a:effectLst/>
                          <a:latin typeface="Times New Roman"/>
                          <a:ea typeface="Times New Roman"/>
                          <a:cs typeface="Times New Roman"/>
                        </a:rPr>
                        <a:t>Сведение ног лежа на боку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на одном боку, а затем поменяйте стороны</a:t>
                      </a:r>
                      <a:endParaRPr lang="ru-RU" sz="1100">
                        <a:effectLst/>
                        <a:latin typeface="Calibri"/>
                        <a:ea typeface="Calibri"/>
                        <a:cs typeface="Times New Roman"/>
                      </a:endParaRPr>
                    </a:p>
                  </a:txBody>
                  <a:tcPr marL="0" marR="0" marT="0" marB="0" anchor="ctr"/>
                </a:tc>
              </a:tr>
              <a:tr h="468513">
                <a:tc>
                  <a:txBody>
                    <a:bodyPr/>
                    <a:lstStyle/>
                    <a:p>
                      <a:pPr>
                        <a:lnSpc>
                          <a:spcPct val="115000"/>
                        </a:lnSpc>
                        <a:spcAft>
                          <a:spcPts val="0"/>
                        </a:spcAft>
                      </a:pPr>
                      <a:r>
                        <a:rPr lang="ru-RU" sz="1400">
                          <a:solidFill>
                            <a:srgbClr val="000000"/>
                          </a:solidFill>
                          <a:effectLst/>
                          <a:latin typeface="Times New Roman"/>
                          <a:ea typeface="Times New Roman"/>
                          <a:cs typeface="Times New Roman"/>
                        </a:rPr>
                        <a:t>Разгибание спины лежа на животе</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236574">
                <a:tc>
                  <a:txBody>
                    <a:bodyPr/>
                    <a:lstStyle/>
                    <a:p>
                      <a:pPr>
                        <a:lnSpc>
                          <a:spcPct val="115000"/>
                        </a:lnSpc>
                        <a:spcAft>
                          <a:spcPts val="0"/>
                        </a:spcAft>
                      </a:pPr>
                      <a:r>
                        <a:rPr lang="ru-RU" sz="1400">
                          <a:solidFill>
                            <a:srgbClr val="000000"/>
                          </a:solidFill>
                          <a:effectLst/>
                          <a:latin typeface="Times New Roman"/>
                          <a:ea typeface="Times New Roman"/>
                          <a:cs typeface="Times New Roman"/>
                        </a:rPr>
                        <a:t>Круги ногами</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468513">
                <a:tc>
                  <a:txBody>
                    <a:bodyPr/>
                    <a:lstStyle/>
                    <a:p>
                      <a:pPr>
                        <a:lnSpc>
                          <a:spcPct val="115000"/>
                        </a:lnSpc>
                        <a:spcAft>
                          <a:spcPts val="0"/>
                        </a:spcAft>
                      </a:pPr>
                      <a:r>
                        <a:rPr lang="ru-RU" sz="1400">
                          <a:solidFill>
                            <a:srgbClr val="000000"/>
                          </a:solidFill>
                          <a:effectLst/>
                          <a:latin typeface="Times New Roman"/>
                          <a:ea typeface="Times New Roman"/>
                          <a:cs typeface="Times New Roman"/>
                        </a:rPr>
                        <a:t>«Сотня»</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 дыхательных циклов</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Воспользуйтесь модификацией</a:t>
                      </a:r>
                      <a:endParaRPr lang="ru-RU" sz="1100">
                        <a:effectLst/>
                        <a:latin typeface="Calibri"/>
                        <a:ea typeface="Calibri"/>
                        <a:cs typeface="Times New Roman"/>
                      </a:endParaRPr>
                    </a:p>
                  </a:txBody>
                  <a:tcPr marL="0" marR="0" marT="0" marB="0" anchor="ctr"/>
                </a:tc>
              </a:tr>
              <a:tr h="468513">
                <a:tc>
                  <a:txBody>
                    <a:bodyPr/>
                    <a:lstStyle/>
                    <a:p>
                      <a:pPr>
                        <a:lnSpc>
                          <a:spcPct val="115000"/>
                        </a:lnSpc>
                        <a:spcAft>
                          <a:spcPts val="0"/>
                        </a:spcAft>
                      </a:pPr>
                      <a:r>
                        <a:rPr lang="ru-RU" sz="1400">
                          <a:solidFill>
                            <a:srgbClr val="000000"/>
                          </a:solidFill>
                          <a:effectLst/>
                          <a:latin typeface="Times New Roman"/>
                          <a:ea typeface="Times New Roman"/>
                          <a:cs typeface="Times New Roman"/>
                        </a:rPr>
                        <a:t>Скручивание с наклоном вперед</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236574">
                <a:tc>
                  <a:txBody>
                    <a:bodyPr/>
                    <a:lstStyle/>
                    <a:p>
                      <a:pPr>
                        <a:lnSpc>
                          <a:spcPct val="115000"/>
                        </a:lnSpc>
                        <a:spcAft>
                          <a:spcPts val="0"/>
                        </a:spcAft>
                      </a:pPr>
                      <a:r>
                        <a:rPr lang="ru-RU" sz="1400">
                          <a:solidFill>
                            <a:srgbClr val="000000"/>
                          </a:solidFill>
                          <a:effectLst/>
                          <a:latin typeface="Times New Roman"/>
                          <a:ea typeface="Times New Roman"/>
                          <a:cs typeface="Times New Roman"/>
                        </a:rPr>
                        <a:t>Перекаты на спине</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236574">
                <a:tc>
                  <a:txBody>
                    <a:bodyPr/>
                    <a:lstStyle/>
                    <a:p>
                      <a:pPr>
                        <a:lnSpc>
                          <a:spcPct val="115000"/>
                        </a:lnSpc>
                        <a:spcAft>
                          <a:spcPts val="0"/>
                        </a:spcAft>
                      </a:pPr>
                      <a:r>
                        <a:rPr lang="ru-RU" sz="1400">
                          <a:solidFill>
                            <a:srgbClr val="000000"/>
                          </a:solidFill>
                          <a:effectLst/>
                          <a:latin typeface="Times New Roman"/>
                          <a:ea typeface="Times New Roman"/>
                          <a:cs typeface="Times New Roman"/>
                        </a:rPr>
                        <a:t>Растяжка спины</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5</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236574">
                <a:tc>
                  <a:txBody>
                    <a:bodyPr/>
                    <a:lstStyle/>
                    <a:p>
                      <a:pPr>
                        <a:lnSpc>
                          <a:spcPct val="115000"/>
                        </a:lnSpc>
                        <a:spcAft>
                          <a:spcPts val="0"/>
                        </a:spcAft>
                      </a:pPr>
                      <a:r>
                        <a:rPr lang="ru-RU" sz="1400">
                          <a:solidFill>
                            <a:srgbClr val="000000"/>
                          </a:solidFill>
                          <a:effectLst/>
                          <a:latin typeface="Times New Roman"/>
                          <a:ea typeface="Times New Roman"/>
                          <a:cs typeface="Times New Roman"/>
                        </a:rPr>
                        <a:t>«Кресло-качалка»</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5</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236574">
                <a:tc>
                  <a:txBody>
                    <a:bodyPr/>
                    <a:lstStyle/>
                    <a:p>
                      <a:pPr>
                        <a:lnSpc>
                          <a:spcPct val="115000"/>
                        </a:lnSpc>
                        <a:spcAft>
                          <a:spcPts val="0"/>
                        </a:spcAft>
                      </a:pPr>
                      <a:r>
                        <a:rPr lang="ru-RU" sz="1400">
                          <a:solidFill>
                            <a:srgbClr val="000000"/>
                          </a:solidFill>
                          <a:effectLst/>
                          <a:latin typeface="Times New Roman"/>
                          <a:ea typeface="Times New Roman"/>
                          <a:cs typeface="Times New Roman"/>
                        </a:rPr>
                        <a:t>Мостик на плечах</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Последовательно</a:t>
                      </a:r>
                      <a:endParaRPr lang="ru-RU" sz="1100">
                        <a:effectLst/>
                        <a:latin typeface="Calibri"/>
                        <a:ea typeface="Calibri"/>
                        <a:cs typeface="Times New Roman"/>
                      </a:endParaRPr>
                    </a:p>
                  </a:txBody>
                  <a:tcPr marL="0" marR="0" marT="0" marB="0" anchor="ctr"/>
                </a:tc>
              </a:tr>
              <a:tr h="468513">
                <a:tc>
                  <a:txBody>
                    <a:bodyPr/>
                    <a:lstStyle/>
                    <a:p>
                      <a:pPr>
                        <a:lnSpc>
                          <a:spcPct val="115000"/>
                        </a:lnSpc>
                        <a:spcAft>
                          <a:spcPts val="0"/>
                        </a:spcAft>
                      </a:pPr>
                      <a:r>
                        <a:rPr lang="ru-RU" sz="1400">
                          <a:solidFill>
                            <a:srgbClr val="000000"/>
                          </a:solidFill>
                          <a:effectLst/>
                          <a:latin typeface="Times New Roman"/>
                          <a:ea typeface="Times New Roman"/>
                          <a:cs typeface="Times New Roman"/>
                        </a:rPr>
                        <a:t>Растяжка задней поверхности бедра</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236574">
                <a:tc>
                  <a:txBody>
                    <a:bodyPr/>
                    <a:lstStyle/>
                    <a:p>
                      <a:pPr>
                        <a:lnSpc>
                          <a:spcPct val="115000"/>
                        </a:lnSpc>
                        <a:spcAft>
                          <a:spcPts val="0"/>
                        </a:spcAft>
                      </a:pPr>
                      <a:r>
                        <a:rPr lang="ru-RU" sz="1400">
                          <a:solidFill>
                            <a:srgbClr val="000000"/>
                          </a:solidFill>
                          <a:effectLst/>
                          <a:latin typeface="Times New Roman"/>
                          <a:ea typeface="Times New Roman"/>
                          <a:cs typeface="Times New Roman"/>
                        </a:rPr>
                        <a:t>Растяжка двух ног</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10</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dirty="0">
                          <a:solidFill>
                            <a:srgbClr val="000000"/>
                          </a:solidFill>
                          <a:effectLst/>
                          <a:latin typeface="Times New Roman"/>
                          <a:ea typeface="Times New Roman"/>
                          <a:cs typeface="Times New Roman"/>
                        </a:rPr>
                        <a:t> </a:t>
                      </a:r>
                      <a:endParaRPr lang="ru-RU" sz="11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18262875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987934927"/>
              </p:ext>
            </p:extLst>
          </p:nvPr>
        </p:nvGraphicFramePr>
        <p:xfrm>
          <a:off x="395536" y="980728"/>
          <a:ext cx="8229600" cy="5300472"/>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nSpc>
                          <a:spcPct val="115000"/>
                        </a:lnSpc>
                        <a:spcAft>
                          <a:spcPts val="0"/>
                        </a:spcAft>
                      </a:pPr>
                      <a:r>
                        <a:rPr lang="ru-RU" sz="1400" dirty="0">
                          <a:solidFill>
                            <a:srgbClr val="000000"/>
                          </a:solidFill>
                          <a:effectLst/>
                          <a:latin typeface="Times New Roman"/>
                          <a:ea typeface="Times New Roman"/>
                          <a:cs typeface="Times New Roman"/>
                        </a:rPr>
                        <a:t>«Пила»</a:t>
                      </a:r>
                      <a:endParaRPr lang="ru-RU" sz="1100" dirty="0">
                        <a:effectLst/>
                        <a:latin typeface="Calibri"/>
                        <a:ea typeface="Calibri"/>
                        <a:cs typeface="Times New Roman"/>
                      </a:endParaRPr>
                    </a:p>
                  </a:txBody>
                  <a:tcPr marL="0" marR="0" marT="0" marB="0" anchor="ctr">
                    <a:solidFill>
                      <a:schemeClr val="tx1"/>
                    </a:solidFill>
                  </a:tcPr>
                </a:tc>
                <a:tc>
                  <a:txBody>
                    <a:bodyPr/>
                    <a:lstStyle/>
                    <a:p>
                      <a:pPr>
                        <a:lnSpc>
                          <a:spcPct val="115000"/>
                        </a:lnSpc>
                        <a:spcAft>
                          <a:spcPts val="0"/>
                        </a:spcAft>
                      </a:pPr>
                      <a:r>
                        <a:rPr lang="ru-RU" sz="1400" dirty="0">
                          <a:solidFill>
                            <a:srgbClr val="000000"/>
                          </a:solidFill>
                          <a:effectLst/>
                          <a:latin typeface="Times New Roman"/>
                          <a:ea typeface="Times New Roman"/>
                          <a:cs typeface="Times New Roman"/>
                        </a:rPr>
                        <a:t>Средний</a:t>
                      </a:r>
                      <a:endParaRPr lang="ru-RU" sz="1100" dirty="0">
                        <a:effectLst/>
                        <a:latin typeface="Calibri"/>
                        <a:ea typeface="Calibri"/>
                        <a:cs typeface="Times New Roman"/>
                      </a:endParaRPr>
                    </a:p>
                  </a:txBody>
                  <a:tcPr marL="0" marR="0" marT="0" marB="0" anchor="ctr">
                    <a:solidFill>
                      <a:schemeClr val="tx1"/>
                    </a:solidFill>
                  </a:tcPr>
                </a:tc>
                <a:tc>
                  <a:txBody>
                    <a:bodyPr/>
                    <a:lstStyle/>
                    <a:p>
                      <a:pPr>
                        <a:lnSpc>
                          <a:spcPct val="115000"/>
                        </a:lnSpc>
                        <a:spcAft>
                          <a:spcPts val="0"/>
                        </a:spcAft>
                      </a:pPr>
                      <a:r>
                        <a:rPr lang="ru-RU" sz="1400" dirty="0">
                          <a:solidFill>
                            <a:srgbClr val="000000"/>
                          </a:solidFill>
                          <a:effectLst/>
                          <a:latin typeface="Times New Roman"/>
                          <a:ea typeface="Times New Roman"/>
                          <a:cs typeface="Times New Roman"/>
                        </a:rPr>
                        <a:t>По 5 раз в каждую сторону</a:t>
                      </a:r>
                      <a:endParaRPr lang="ru-RU" sz="1100" dirty="0">
                        <a:effectLst/>
                        <a:latin typeface="Calibri"/>
                        <a:ea typeface="Calibri"/>
                        <a:cs typeface="Times New Roman"/>
                      </a:endParaRPr>
                    </a:p>
                  </a:txBody>
                  <a:tcPr marL="0" marR="0" marT="0" marB="0" anchor="ctr">
                    <a:solidFill>
                      <a:schemeClr val="tx1"/>
                    </a:solidFill>
                  </a:tcPr>
                </a:tc>
                <a:tc>
                  <a:txBody>
                    <a:bodyPr/>
                    <a:lstStyle/>
                    <a:p>
                      <a:pPr>
                        <a:lnSpc>
                          <a:spcPct val="115000"/>
                        </a:lnSpc>
                        <a:spcAft>
                          <a:spcPts val="0"/>
                        </a:spcAft>
                      </a:pPr>
                      <a:r>
                        <a:rPr lang="ru-RU" sz="1400" dirty="0">
                          <a:solidFill>
                            <a:srgbClr val="000000"/>
                          </a:solidFill>
                          <a:effectLst/>
                          <a:latin typeface="Times New Roman"/>
                          <a:ea typeface="Times New Roman"/>
                          <a:cs typeface="Times New Roman"/>
                        </a:rPr>
                        <a:t>Попеременно</a:t>
                      </a:r>
                      <a:endParaRPr lang="ru-RU" sz="1100" dirty="0">
                        <a:effectLst/>
                        <a:latin typeface="Calibri"/>
                        <a:ea typeface="Calibri"/>
                        <a:cs typeface="Times New Roman"/>
                      </a:endParaRPr>
                    </a:p>
                  </a:txBody>
                  <a:tcPr marL="0" marR="0" marT="0" marB="0" anchor="ctr">
                    <a:solidFill>
                      <a:schemeClr val="tx1"/>
                    </a:solidFill>
                  </a:tcP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Повороты корпуса сидя</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в каждую сторону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Перекаты с прямыми ногами</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Повышенный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6</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«Контролируемый баланс»</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Повышенный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3 раза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«Удар пяткой»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10 раз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«Двойной удар»</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6</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«Потягивающаяся кошка»</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Базовый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5</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 </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«Ножницы»</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Повышенный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«Велосипед»</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Повышенный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каждой ногой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«Крест-накрест»</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Средний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5 раз в каждую сторону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«Штопор»</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Повышенный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3 раза в каждую сторону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Попеременно</a:t>
                      </a:r>
                      <a:endParaRPr lang="ru-RU" sz="110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«Складной нож»</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Повышенный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5</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dirty="0">
                          <a:solidFill>
                            <a:srgbClr val="000000"/>
                          </a:solidFill>
                          <a:effectLst/>
                          <a:latin typeface="Times New Roman"/>
                          <a:ea typeface="Times New Roman"/>
                          <a:cs typeface="Times New Roman"/>
                        </a:rPr>
                        <a:t> </a:t>
                      </a:r>
                      <a:endParaRPr lang="ru-RU" sz="1100" dirty="0">
                        <a:effectLst/>
                        <a:latin typeface="Calibri"/>
                        <a:ea typeface="Calibri"/>
                        <a:cs typeface="Times New Roman"/>
                      </a:endParaRPr>
                    </a:p>
                  </a:txBody>
                  <a:tcPr marL="0" marR="0" marT="0" marB="0" anchor="ctr"/>
                </a:tc>
              </a:tr>
              <a:tr h="370840">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Повороты таза с прямыми руками</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Повышенный</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a:solidFill>
                            <a:srgbClr val="000000"/>
                          </a:solidFill>
                          <a:effectLst/>
                          <a:latin typeface="Times New Roman"/>
                          <a:ea typeface="Times New Roman"/>
                          <a:cs typeface="Times New Roman"/>
                        </a:rPr>
                        <a:t>По 3 раза в каждую сторону</a:t>
                      </a:r>
                      <a:endParaRPr lang="ru-RU" sz="1100">
                        <a:effectLst/>
                        <a:latin typeface="Calibri"/>
                        <a:ea typeface="Calibri"/>
                        <a:cs typeface="Times New Roman"/>
                      </a:endParaRPr>
                    </a:p>
                  </a:txBody>
                  <a:tcPr marL="0" marR="0" marT="0" marB="0" anchor="ctr"/>
                </a:tc>
                <a:tc>
                  <a:txBody>
                    <a:bodyPr/>
                    <a:lstStyle/>
                    <a:p>
                      <a:pPr>
                        <a:lnSpc>
                          <a:spcPct val="115000"/>
                        </a:lnSpc>
                        <a:spcAft>
                          <a:spcPts val="0"/>
                        </a:spcAft>
                      </a:pPr>
                      <a:r>
                        <a:rPr lang="ru-RU" sz="1400" dirty="0">
                          <a:solidFill>
                            <a:srgbClr val="000000"/>
                          </a:solidFill>
                          <a:effectLst/>
                          <a:latin typeface="Times New Roman"/>
                          <a:ea typeface="Times New Roman"/>
                          <a:cs typeface="Times New Roman"/>
                        </a:rPr>
                        <a:t>Попеременно</a:t>
                      </a:r>
                      <a:endParaRPr lang="ru-RU" sz="11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19283429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5121"/>
            <a:ext cx="8280920" cy="1138384"/>
          </a:xfrm>
        </p:spPr>
        <p:txBody>
          <a:bodyPr/>
          <a:lstStyle/>
          <a:p>
            <a:pPr algn="ctr"/>
            <a:r>
              <a:rPr lang="ru-RU" b="1" dirty="0">
                <a:effectLst/>
              </a:rPr>
              <a:t>Упражнения:</a:t>
            </a:r>
            <a:endParaRPr lang="ru-RU" dirty="0"/>
          </a:p>
        </p:txBody>
      </p:sp>
      <p:sp>
        <p:nvSpPr>
          <p:cNvPr id="4" name="Объект 3"/>
          <p:cNvSpPr>
            <a:spLocks noGrp="1"/>
          </p:cNvSpPr>
          <p:nvPr>
            <p:ph sz="half" idx="1"/>
          </p:nvPr>
        </p:nvSpPr>
        <p:spPr>
          <a:xfrm>
            <a:off x="457200" y="1052737"/>
            <a:ext cx="8579296" cy="3528391"/>
          </a:xfrm>
        </p:spPr>
        <p:txBody>
          <a:bodyPr>
            <a:normAutofit fontScale="77500" lnSpcReduction="20000"/>
          </a:bodyPr>
          <a:lstStyle/>
          <a:p>
            <a:pPr marL="64008" indent="0">
              <a:buNone/>
            </a:pPr>
            <a:r>
              <a:rPr lang="ru-RU" b="1" dirty="0"/>
              <a:t>Лодка.</a:t>
            </a:r>
            <a:r>
              <a:rPr lang="ru-RU" dirty="0"/>
              <a:t> Сядьте, согнув колени и поставив стопы на пол, ноги на ширине таза. Обхватите руками бедра. Выпрямите спину, потянитесь макушкой наверх. Поднимите ноги так, чтобы лодыжки были параллельны полу. Задержитесь немного в этом положении. Сделайте вдох, с выдохом втяните живот и, слегка скруглив позвоночник, отклонитесь на несколько сантиметров назад. На вдохе выпрямите спину. Повторите упражнение несколько раз.</a:t>
            </a:r>
          </a:p>
          <a:p>
            <a:pPr marL="64008" indent="0">
              <a:buNone/>
            </a:pPr>
            <a:r>
              <a:rPr lang="ru-RU" dirty="0"/>
              <a:t>Упрощенный вариант. Стопы стоят на полу.</a:t>
            </a:r>
          </a:p>
          <a:p>
            <a:pPr marL="64008" indent="0">
              <a:buNone/>
            </a:pPr>
            <a:r>
              <a:rPr lang="ru-RU" dirty="0"/>
              <a:t>Усложненный вариант. Выполняйте упражнение на неустойчивой поверхности - на </a:t>
            </a:r>
            <a:r>
              <a:rPr lang="ru-RU" dirty="0" err="1"/>
              <a:t>кор</a:t>
            </a:r>
            <a:r>
              <a:rPr lang="ru-RU" dirty="0"/>
              <a:t>-платформе или диванной подушке.</a:t>
            </a:r>
          </a:p>
          <a:p>
            <a:pPr marL="64008" indent="0">
              <a:buNone/>
            </a:pPr>
            <a:endParaRPr lang="ru-RU" dirty="0"/>
          </a:p>
        </p:txBody>
      </p:sp>
      <p:pic>
        <p:nvPicPr>
          <p:cNvPr id="6" name="Объект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403648" y="4221088"/>
            <a:ext cx="6311457" cy="2454455"/>
          </a:xfrm>
        </p:spPr>
      </p:pic>
    </p:spTree>
    <p:extLst>
      <p:ext uri="{BB962C8B-B14F-4D97-AF65-F5344CB8AC3E}">
        <p14:creationId xmlns:p14="http://schemas.microsoft.com/office/powerpoint/2010/main" val="26480673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620688"/>
            <a:ext cx="4038600" cy="6048671"/>
          </a:xfrm>
        </p:spPr>
        <p:txBody>
          <a:bodyPr>
            <a:normAutofit fontScale="85000" lnSpcReduction="20000"/>
          </a:bodyPr>
          <a:lstStyle/>
          <a:p>
            <a:pPr marL="64008" indent="0">
              <a:buNone/>
            </a:pPr>
            <a:r>
              <a:rPr lang="ru-RU" b="1" dirty="0"/>
              <a:t>Канкан.</a:t>
            </a:r>
            <a:r>
              <a:rPr lang="ru-RU" dirty="0"/>
              <a:t> Обопритесь на предплечья, локти под плечами, колени согнуты, носки слегка касаются пола, ноги сжаты. Втянув живот, сделайте вдох и разверните колени вправо. На выдохе выпрямите ноги по диагонали к корпусу. Вдохните и согните колени, принимая исходное положение. Выдохните и выполните упражнение в другую сторону. </a:t>
            </a:r>
            <a:r>
              <a:rPr lang="ru-RU" dirty="0" smtClean="0"/>
              <a:t>Сделайте </a:t>
            </a:r>
            <a:r>
              <a:rPr lang="ru-RU" dirty="0"/>
              <a:t>несколько повторов.</a:t>
            </a:r>
          </a:p>
          <a:p>
            <a:pPr marL="64008" indent="0">
              <a:buNone/>
            </a:pPr>
            <a:r>
              <a:rPr lang="ru-RU" dirty="0"/>
              <a:t>Усложненный вариант. Опирайтесь на прямые руки, пальцы вместе, смотрят назад.</a:t>
            </a:r>
          </a:p>
          <a:p>
            <a:pPr marL="64008" indent="0">
              <a:buNone/>
            </a:pPr>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283968" y="1052736"/>
            <a:ext cx="4758777" cy="4680520"/>
          </a:xfrm>
        </p:spPr>
      </p:pic>
    </p:spTree>
    <p:extLst>
      <p:ext uri="{BB962C8B-B14F-4D97-AF65-F5344CB8AC3E}">
        <p14:creationId xmlns:p14="http://schemas.microsoft.com/office/powerpoint/2010/main" val="28048063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6296" y="1188256"/>
            <a:ext cx="4517712" cy="4833032"/>
          </a:xfrm>
        </p:spPr>
      </p:pic>
      <p:sp>
        <p:nvSpPr>
          <p:cNvPr id="4" name="Объект 3"/>
          <p:cNvSpPr>
            <a:spLocks noGrp="1"/>
          </p:cNvSpPr>
          <p:nvPr>
            <p:ph sz="half" idx="2"/>
          </p:nvPr>
        </p:nvSpPr>
        <p:spPr>
          <a:xfrm>
            <a:off x="4648200" y="260648"/>
            <a:ext cx="4244280" cy="6480719"/>
          </a:xfrm>
        </p:spPr>
        <p:txBody>
          <a:bodyPr>
            <a:normAutofit fontScale="77500" lnSpcReduction="20000"/>
          </a:bodyPr>
          <a:lstStyle/>
          <a:p>
            <a:pPr marL="64008" indent="0">
              <a:buNone/>
            </a:pPr>
            <a:r>
              <a:rPr lang="ru-RU" b="1" dirty="0"/>
              <a:t>Крест-накрест.</a:t>
            </a:r>
            <a:r>
              <a:rPr lang="ru-RU" dirty="0"/>
              <a:t> Лягте на спину, согнув и подняв ноги, колени над бедрами, лодыжки параллельно полу, руки за головой, локти разведены. Втяните живот, плотно прижимая спину к полу. Оторвите голову, шею и лопатки от пола. Сделайте вдох. На выдохе выпрямите левую ногу под углом 45? (или ниже) к полу. Не прогибаясь в пояснице, разверните верхнюю часть туловища вправо, локти не сводите. Вдохните и верните корпус назад, не опуская лопаток. Поменяйте ноги и сделайте движения в другую сторону. Повторите несколько раз.</a:t>
            </a:r>
          </a:p>
          <a:p>
            <a:pPr marL="64008" indent="0">
              <a:buNone/>
            </a:pPr>
            <a:r>
              <a:rPr lang="ru-RU" dirty="0"/>
              <a:t>Усложненный вариант. Выполняйте упражнение на неустойчивой поверхности.</a:t>
            </a:r>
          </a:p>
          <a:p>
            <a:endParaRPr lang="ru-RU" dirty="0"/>
          </a:p>
        </p:txBody>
      </p:sp>
    </p:spTree>
    <p:extLst>
      <p:ext uri="{BB962C8B-B14F-4D97-AF65-F5344CB8AC3E}">
        <p14:creationId xmlns:p14="http://schemas.microsoft.com/office/powerpoint/2010/main" val="32546390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251520" y="476673"/>
            <a:ext cx="8712968" cy="3672407"/>
          </a:xfrm>
        </p:spPr>
        <p:txBody>
          <a:bodyPr>
            <a:normAutofit fontScale="92500" lnSpcReduction="20000"/>
          </a:bodyPr>
          <a:lstStyle/>
          <a:p>
            <a:pPr marL="64008" indent="0">
              <a:buNone/>
            </a:pPr>
            <a:r>
              <a:rPr lang="ru-RU" b="1" dirty="0"/>
              <a:t>Поза Планки.</a:t>
            </a:r>
            <a:r>
              <a:rPr lang="ru-RU" dirty="0"/>
              <a:t> Встаньте на четвереньки, опираясь на предплечья, локти под плечами, колени на одной линии с бедрами. Выпрямите, отведите назад и поставьте на носок сначала одну, потом другую ногу, ступни держите вместе. Примите позу Планки: тело от макушки до пяток должно образовывать прямую линию. Сделайте вдох. На выдохе поднимите бедра, переходя в позу дельфина. Голова опущена, но не касается пола. На вдохе вернитесь в позу Планки.</a:t>
            </a:r>
          </a:p>
          <a:p>
            <a:pPr marL="64008" indent="0">
              <a:buNone/>
            </a:pPr>
            <a:r>
              <a:rPr lang="ru-RU" dirty="0"/>
              <a:t>Усложненный вариант. Приняв позу дельфина, поднимайте сначала одну, затем другую ногу.</a:t>
            </a:r>
          </a:p>
          <a:p>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99592" y="4005064"/>
            <a:ext cx="7056784" cy="2744304"/>
          </a:xfrm>
        </p:spPr>
      </p:pic>
    </p:spTree>
    <p:extLst>
      <p:ext uri="{BB962C8B-B14F-4D97-AF65-F5344CB8AC3E}">
        <p14:creationId xmlns:p14="http://schemas.microsoft.com/office/powerpoint/2010/main" val="314565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64008" indent="0">
              <a:buNone/>
            </a:pPr>
            <a:r>
              <a:rPr lang="ru-RU" dirty="0" err="1"/>
              <a:t>Пилатес</a:t>
            </a:r>
            <a:r>
              <a:rPr lang="ru-RU" dirty="0"/>
              <a:t> – это разновидность </a:t>
            </a:r>
            <a:r>
              <a:rPr lang="ru-RU" dirty="0" smtClean="0"/>
              <a:t>фитнеса, </a:t>
            </a:r>
            <a:r>
              <a:rPr lang="ru-RU" dirty="0"/>
              <a:t>комплекс упражнений, способствующий развитию гибкости и подвижности тела. Это один из наиболее щадящих способов тренировки тела без агрессивного воздействия на него.</a:t>
            </a:r>
            <a:endParaRPr lang="ru-RU" dirty="0"/>
          </a:p>
        </p:txBody>
      </p:sp>
    </p:spTree>
    <p:extLst>
      <p:ext uri="{BB962C8B-B14F-4D97-AF65-F5344CB8AC3E}">
        <p14:creationId xmlns:p14="http://schemas.microsoft.com/office/powerpoint/2010/main" val="26474863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251520" y="476672"/>
            <a:ext cx="4244280" cy="6264695"/>
          </a:xfrm>
        </p:spPr>
        <p:txBody>
          <a:bodyPr>
            <a:normAutofit fontScale="85000" lnSpcReduction="20000"/>
          </a:bodyPr>
          <a:lstStyle/>
          <a:p>
            <a:pPr marL="64008" indent="0">
              <a:buNone/>
            </a:pPr>
            <a:r>
              <a:rPr lang="ru-RU" b="1" dirty="0"/>
              <a:t>Русалка.</a:t>
            </a:r>
            <a:r>
              <a:rPr lang="ru-RU" dirty="0"/>
              <a:t> Сядьте на правое бедро, согнув колени. Обопритесь правой рукой о пол на расстоянии 15 см от корпуса, локоть не сгибайте. Левая рука свободно лежит на левом колене ладонью вверх. Сделайте вдох и, оттолкнувшись правой рукой, поднимите бедра, плечо точно над запястьем. Одновременно вытяните левую руку вверх. Ваше тело должно напоминать букву "Т". Сделайте вдох, опуститесь в исходное положение, согнув колени. Выполните несколько подходов сначала в одну, затем в другую сторону.</a:t>
            </a:r>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355976" y="1340768"/>
            <a:ext cx="4673520" cy="4464496"/>
          </a:xfrm>
        </p:spPr>
      </p:pic>
    </p:spTree>
    <p:extLst>
      <p:ext uri="{BB962C8B-B14F-4D97-AF65-F5344CB8AC3E}">
        <p14:creationId xmlns:p14="http://schemas.microsoft.com/office/powerpoint/2010/main" val="186253487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0" y="260648"/>
            <a:ext cx="4464496" cy="6408712"/>
          </a:xfrm>
        </p:spPr>
        <p:txBody>
          <a:bodyPr>
            <a:normAutofit fontScale="85000" lnSpcReduction="20000"/>
          </a:bodyPr>
          <a:lstStyle/>
          <a:p>
            <a:pPr marL="64008" indent="0">
              <a:buNone/>
            </a:pPr>
            <a:r>
              <a:rPr lang="ru-RU" b="1" dirty="0"/>
              <a:t>Мах ногой.</a:t>
            </a:r>
            <a:r>
              <a:rPr lang="ru-RU" dirty="0"/>
              <a:t> Встаньте на четвереньки, руки прямые, запястья под плечами, колени на одной линии с бедрами. Выпрямите, отведите назад и поставьте на носок сначала одну, потом другую ногу, ступни держите вместе. Отведите назад левую ногу, удерживая равновесие на носках. Опустите бедра так, чтобы все тело образовало прямую линию от головы до пяток. Сделайте вдох и поднимите правую ногу на высоту бедра, на выдохе опустите. Снова вдохните и поднимите теперь уже другую ногу. Выполните несколько подъемов каждой ногой.</a:t>
            </a:r>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1354" y="1556792"/>
            <a:ext cx="4358336" cy="4320480"/>
          </a:xfrm>
        </p:spPr>
      </p:pic>
    </p:spTree>
    <p:extLst>
      <p:ext uri="{BB962C8B-B14F-4D97-AF65-F5344CB8AC3E}">
        <p14:creationId xmlns:p14="http://schemas.microsoft.com/office/powerpoint/2010/main" val="38721902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323528" y="404665"/>
            <a:ext cx="8568952" cy="2952327"/>
          </a:xfrm>
        </p:spPr>
        <p:txBody>
          <a:bodyPr>
            <a:normAutofit/>
          </a:bodyPr>
          <a:lstStyle/>
          <a:p>
            <a:pPr marL="64008" indent="0">
              <a:buNone/>
            </a:pPr>
            <a:r>
              <a:rPr lang="ru-RU" b="1" dirty="0"/>
              <a:t>Поворот корпуса.</a:t>
            </a:r>
            <a:r>
              <a:rPr lang="ru-RU" dirty="0"/>
              <a:t> Стоя прямо, разведите руки в стороны, подняв их на высоту плеч, ладони смотрят вниз. Сделайте вдох, втяните живот и на выдохе поверните корпус вправо, держа бедра и таз неподвижными. Вдохните, вернитесь назад и выполните поворот влево. Повторите несколько раз в каждую сторону.</a:t>
            </a:r>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2555776" y="3272049"/>
            <a:ext cx="4248472" cy="3397311"/>
          </a:xfrm>
        </p:spPr>
      </p:pic>
    </p:spTree>
    <p:extLst>
      <p:ext uri="{BB962C8B-B14F-4D97-AF65-F5344CB8AC3E}">
        <p14:creationId xmlns:p14="http://schemas.microsoft.com/office/powerpoint/2010/main" val="42441201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722437"/>
            <a:ext cx="8147248" cy="3074715"/>
          </a:xfrm>
        </p:spPr>
        <p:txBody>
          <a:bodyPr>
            <a:normAutofit/>
          </a:bodyPr>
          <a:lstStyle/>
          <a:p>
            <a:pPr marL="64008" indent="0">
              <a:buNone/>
            </a:pPr>
            <a:r>
              <a:rPr lang="ru-RU" b="1" dirty="0" err="1"/>
              <a:t>Пилатеc</a:t>
            </a:r>
            <a:r>
              <a:rPr lang="ru-RU" b="1" dirty="0"/>
              <a:t> на мяче или </a:t>
            </a:r>
            <a:r>
              <a:rPr lang="ru-RU" b="1" dirty="0" err="1"/>
              <a:t>фитбол</a:t>
            </a:r>
            <a:r>
              <a:rPr lang="ru-RU" b="1" dirty="0"/>
              <a:t>-</a:t>
            </a:r>
            <a:r>
              <a:rPr lang="ru-RU" dirty="0"/>
              <a:t>идеальное средство для тренировки мышц пресса.</a:t>
            </a:r>
          </a:p>
          <a:p>
            <a:pPr marL="64008" indent="0">
              <a:buNone/>
            </a:pPr>
            <a:r>
              <a:rPr lang="ru-RU" dirty="0"/>
              <a:t>Занятие </a:t>
            </a:r>
            <a:r>
              <a:rPr lang="ru-RU" dirty="0" err="1"/>
              <a:t>Пилатес</a:t>
            </a:r>
            <a:r>
              <a:rPr lang="ru-RU" dirty="0"/>
              <a:t> на мяче обычно в расписании фитнес клубов фигурирует как </a:t>
            </a:r>
            <a:r>
              <a:rPr lang="ru-RU" dirty="0" err="1"/>
              <a:t>Pilatesball</a:t>
            </a:r>
            <a:r>
              <a:rPr lang="ru-RU" dirty="0"/>
              <a:t> или </a:t>
            </a:r>
            <a:r>
              <a:rPr lang="ru-RU" dirty="0" err="1"/>
              <a:t>Pilates</a:t>
            </a:r>
            <a:r>
              <a:rPr lang="ru-RU" dirty="0"/>
              <a:t> </a:t>
            </a:r>
            <a:r>
              <a:rPr lang="ru-RU" dirty="0" err="1"/>
              <a:t>on</a:t>
            </a:r>
            <a:r>
              <a:rPr lang="ru-RU" dirty="0"/>
              <a:t> </a:t>
            </a:r>
            <a:r>
              <a:rPr lang="ru-RU" dirty="0" err="1"/>
              <a:t>the</a:t>
            </a:r>
            <a:r>
              <a:rPr lang="ru-RU" dirty="0"/>
              <a:t> </a:t>
            </a:r>
            <a:r>
              <a:rPr lang="ru-RU" dirty="0" err="1"/>
              <a:t>ball</a:t>
            </a:r>
            <a:endParaRPr lang="ru-RU" dirty="0"/>
          </a:p>
          <a:p>
            <a:endParaRPr lang="ru-RU" dirty="0"/>
          </a:p>
        </p:txBody>
      </p:sp>
    </p:spTree>
    <p:extLst>
      <p:ext uri="{BB962C8B-B14F-4D97-AF65-F5344CB8AC3E}">
        <p14:creationId xmlns:p14="http://schemas.microsoft.com/office/powerpoint/2010/main" val="18133509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effectLst/>
              </a:rPr>
              <a:t>Некоторые упражнения из </a:t>
            </a:r>
            <a:r>
              <a:rPr lang="ru-RU" dirty="0" err="1">
                <a:effectLst/>
              </a:rPr>
              <a:t>Пилатеса</a:t>
            </a:r>
            <a:r>
              <a:rPr lang="ru-RU" dirty="0">
                <a:effectLst/>
              </a:rPr>
              <a:t> на мяче:</a:t>
            </a:r>
            <a:endParaRPr lang="ru-RU" dirty="0"/>
          </a:p>
        </p:txBody>
      </p:sp>
      <p:sp>
        <p:nvSpPr>
          <p:cNvPr id="3" name="Объект 2"/>
          <p:cNvSpPr>
            <a:spLocks noGrp="1"/>
          </p:cNvSpPr>
          <p:nvPr>
            <p:ph sz="half" idx="1"/>
          </p:nvPr>
        </p:nvSpPr>
        <p:spPr>
          <a:xfrm>
            <a:off x="323528" y="1722437"/>
            <a:ext cx="4320480" cy="5018931"/>
          </a:xfrm>
        </p:spPr>
        <p:txBody>
          <a:bodyPr>
            <a:normAutofit fontScale="85000" lnSpcReduction="20000"/>
          </a:bodyPr>
          <a:lstStyle/>
          <a:p>
            <a:pPr marL="64008" indent="0">
              <a:buNone/>
            </a:pPr>
            <a:r>
              <a:rPr lang="ru-RU" b="1" dirty="0" smtClean="0"/>
              <a:t>1.Скручивание </a:t>
            </a:r>
            <a:r>
              <a:rPr lang="ru-RU" b="1" dirty="0"/>
              <a:t>со сгибанием коленей (</a:t>
            </a:r>
            <a:r>
              <a:rPr lang="ru-RU" b="1" dirty="0" err="1"/>
              <a:t>Knee</a:t>
            </a:r>
            <a:r>
              <a:rPr lang="ru-RU" b="1" dirty="0"/>
              <a:t> </a:t>
            </a:r>
            <a:r>
              <a:rPr lang="ru-RU" b="1" dirty="0" err="1"/>
              <a:t>Crunch</a:t>
            </a:r>
            <a:endParaRPr lang="ru-RU" dirty="0"/>
          </a:p>
          <a:p>
            <a:pPr marL="64008" indent="0">
              <a:buNone/>
            </a:pPr>
            <a:r>
              <a:rPr lang="ru-RU" dirty="0"/>
              <a:t>Положите бедра на мяч. Пройдите руками по полу вперед, пока мяч не окажется под лодыжками. Ладони должны быть точно под плечами. Следите за тем, чтобы корпус был параллелен полу, не опускайте таз вниз, напрягите мышцы пресса. Сделайте вдох, на выдохе согните колени и притяните их к груди. На вдохе снова выпрямите ноги и откатите мяч обратно.</a:t>
            </a:r>
          </a:p>
          <a:p>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499992" y="2204864"/>
            <a:ext cx="4371423" cy="4160389"/>
          </a:xfrm>
        </p:spPr>
      </p:pic>
    </p:spTree>
    <p:extLst>
      <p:ext uri="{BB962C8B-B14F-4D97-AF65-F5344CB8AC3E}">
        <p14:creationId xmlns:p14="http://schemas.microsoft.com/office/powerpoint/2010/main" val="237149051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4788024" y="449289"/>
            <a:ext cx="4038600" cy="6408711"/>
          </a:xfrm>
        </p:spPr>
        <p:txBody>
          <a:bodyPr>
            <a:normAutofit fontScale="92500" lnSpcReduction="10000"/>
          </a:bodyPr>
          <a:lstStyle/>
          <a:p>
            <a:pPr marL="64008" indent="0">
              <a:buNone/>
            </a:pPr>
            <a:r>
              <a:rPr lang="ru-RU" b="1" dirty="0"/>
              <a:t>2. Пика (</a:t>
            </a:r>
            <a:r>
              <a:rPr lang="ru-RU" b="1" dirty="0" err="1"/>
              <a:t>Pike</a:t>
            </a:r>
            <a:r>
              <a:rPr lang="ru-RU" b="1" dirty="0"/>
              <a:t>)</a:t>
            </a:r>
            <a:endParaRPr lang="ru-RU" dirty="0"/>
          </a:p>
          <a:p>
            <a:pPr marL="64008" indent="0">
              <a:buNone/>
            </a:pPr>
            <a:r>
              <a:rPr lang="ru-RU" dirty="0"/>
              <a:t>Лягте на мяч и пройдите руками по полу вперед, пока мяч не окажется под лодыжками. Ладони должны быть точно под плечами. Следите за тем, чтобы корпус был параллелен полу, не опускайте таз вниз, напрягите мышцы пресса. Сделайте вдох. На выдохе, не сгибая ног, поднимите таз наверх и перекатите мяч по направлению к рукам. На вдохе откатите мяч обратно.</a:t>
            </a:r>
          </a:p>
          <a:p>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47707" y="1052736"/>
            <a:ext cx="4265047" cy="5184576"/>
          </a:xfrm>
        </p:spPr>
      </p:pic>
    </p:spTree>
    <p:extLst>
      <p:ext uri="{BB962C8B-B14F-4D97-AF65-F5344CB8AC3E}">
        <p14:creationId xmlns:p14="http://schemas.microsoft.com/office/powerpoint/2010/main" val="348390774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251520" y="116632"/>
            <a:ext cx="8568952" cy="4525963"/>
          </a:xfrm>
        </p:spPr>
        <p:txBody>
          <a:bodyPr>
            <a:normAutofit/>
          </a:bodyPr>
          <a:lstStyle/>
          <a:p>
            <a:pPr marL="64008" indent="0">
              <a:buNone/>
            </a:pPr>
            <a:r>
              <a:rPr lang="ru-RU" b="1" dirty="0" smtClean="0"/>
              <a:t>3. Скручивание </a:t>
            </a:r>
            <a:r>
              <a:rPr lang="ru-RU" b="1" dirty="0"/>
              <a:t>со сгибанием коленей в сторону (</a:t>
            </a:r>
            <a:r>
              <a:rPr lang="ru-RU" b="1" dirty="0" err="1"/>
              <a:t>Crunch</a:t>
            </a:r>
            <a:r>
              <a:rPr lang="ru-RU" b="1" dirty="0"/>
              <a:t> </a:t>
            </a:r>
            <a:r>
              <a:rPr lang="ru-RU" b="1" dirty="0" err="1"/>
              <a:t>with</a:t>
            </a:r>
            <a:r>
              <a:rPr lang="ru-RU" b="1" dirty="0"/>
              <a:t> </a:t>
            </a:r>
            <a:r>
              <a:rPr lang="ru-RU" b="1" dirty="0" err="1"/>
              <a:t>Knee</a:t>
            </a:r>
            <a:r>
              <a:rPr lang="ru-RU" b="1" dirty="0"/>
              <a:t> </a:t>
            </a:r>
            <a:r>
              <a:rPr lang="ru-RU" b="1" dirty="0" err="1"/>
              <a:t>Side</a:t>
            </a:r>
            <a:r>
              <a:rPr lang="ru-RU" b="1" dirty="0"/>
              <a:t> </a:t>
            </a:r>
            <a:r>
              <a:rPr lang="ru-RU" b="1" dirty="0" err="1"/>
              <a:t>Curl</a:t>
            </a:r>
            <a:r>
              <a:rPr lang="ru-RU" b="1" dirty="0"/>
              <a:t>)</a:t>
            </a:r>
            <a:endParaRPr lang="ru-RU" dirty="0"/>
          </a:p>
          <a:p>
            <a:pPr marL="64008" indent="0">
              <a:buNone/>
            </a:pPr>
            <a:r>
              <a:rPr lang="ru-RU" dirty="0"/>
              <a:t>Положите бедра на мяч. Пройдите руками по полу вперед, пока мяч не окажется под лодыжками. Сделайте вдох, на выдохе согните колени и подтяните мяч к одному плечу. На вдохе, выпрямляя ноги, перекатите мяч обратно. И с выдохом повторите движение, притягивая мяч к другому плечу.</a:t>
            </a:r>
          </a:p>
          <a:p>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203848" y="3573016"/>
            <a:ext cx="5707374" cy="3168352"/>
          </a:xfrm>
        </p:spPr>
      </p:pic>
    </p:spTree>
    <p:extLst>
      <p:ext uri="{BB962C8B-B14F-4D97-AF65-F5344CB8AC3E}">
        <p14:creationId xmlns:p14="http://schemas.microsoft.com/office/powerpoint/2010/main" val="200068697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323528" y="260648"/>
            <a:ext cx="4254624" cy="6408712"/>
          </a:xfrm>
        </p:spPr>
        <p:txBody>
          <a:bodyPr>
            <a:normAutofit fontScale="92500" lnSpcReduction="20000"/>
          </a:bodyPr>
          <a:lstStyle/>
          <a:p>
            <a:pPr marL="64008" indent="0">
              <a:buNone/>
            </a:pPr>
            <a:r>
              <a:rPr lang="ru-RU" b="1" dirty="0" smtClean="0"/>
              <a:t>4. Повороты </a:t>
            </a:r>
            <a:r>
              <a:rPr lang="ru-RU" b="1" dirty="0"/>
              <a:t>ножниц (</a:t>
            </a:r>
            <a:r>
              <a:rPr lang="ru-RU" b="1" dirty="0" err="1"/>
              <a:t>Scissor</a:t>
            </a:r>
            <a:r>
              <a:rPr lang="ru-RU" b="1" dirty="0"/>
              <a:t> </a:t>
            </a:r>
            <a:r>
              <a:rPr lang="ru-RU" b="1" dirty="0" err="1"/>
              <a:t>Rotations</a:t>
            </a:r>
            <a:r>
              <a:rPr lang="ru-RU" b="1" dirty="0"/>
              <a:t>)</a:t>
            </a:r>
            <a:endParaRPr lang="ru-RU" dirty="0"/>
          </a:p>
          <a:p>
            <a:pPr marL="64008" indent="0">
              <a:buNone/>
            </a:pPr>
            <a:r>
              <a:rPr lang="ru-RU" dirty="0"/>
              <a:t>Лягте на спину. Поместите мяч между голенью, поднимите над полом так, чтобы угол в коленях был 90 градусов. Руки вытянуты в стороны, ладони на уровне плеч, обращены к полу. Плотно сожмите ногами мяч. Сделайте вдох, на выдохе постарайтесь опустить ноги вправо как можно ниже, не отрывая лопаток от пола. На вдохе вернитесь в исходное положение и с выдохом повторите то же самое в другую сторону.</a:t>
            </a:r>
          </a:p>
          <a:p>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45433" y="1268760"/>
            <a:ext cx="4287147" cy="4392488"/>
          </a:xfrm>
        </p:spPr>
      </p:pic>
    </p:spTree>
    <p:extLst>
      <p:ext uri="{BB962C8B-B14F-4D97-AF65-F5344CB8AC3E}">
        <p14:creationId xmlns:p14="http://schemas.microsoft.com/office/powerpoint/2010/main" val="326571161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87150" y="1556792"/>
            <a:ext cx="4240834" cy="4498831"/>
          </a:xfrm>
        </p:spPr>
      </p:pic>
      <p:sp>
        <p:nvSpPr>
          <p:cNvPr id="4" name="Объект 3"/>
          <p:cNvSpPr>
            <a:spLocks noGrp="1"/>
          </p:cNvSpPr>
          <p:nvPr>
            <p:ph sz="half" idx="2"/>
          </p:nvPr>
        </p:nvSpPr>
        <p:spPr>
          <a:xfrm>
            <a:off x="4499992" y="1124744"/>
            <a:ext cx="4464496" cy="5256584"/>
          </a:xfrm>
        </p:spPr>
        <p:txBody>
          <a:bodyPr>
            <a:normAutofit/>
          </a:bodyPr>
          <a:lstStyle/>
          <a:p>
            <a:pPr marL="64008" indent="0">
              <a:buNone/>
            </a:pPr>
            <a:r>
              <a:rPr lang="ru-RU" b="1" dirty="0" smtClean="0"/>
              <a:t>5. Экстензия </a:t>
            </a:r>
            <a:r>
              <a:rPr lang="ru-RU" b="1" dirty="0"/>
              <a:t>№1 (</a:t>
            </a:r>
            <a:r>
              <a:rPr lang="ru-RU" b="1" dirty="0" err="1"/>
              <a:t>Back</a:t>
            </a:r>
            <a:r>
              <a:rPr lang="ru-RU" b="1" dirty="0"/>
              <a:t> </a:t>
            </a:r>
            <a:r>
              <a:rPr lang="ru-RU" b="1" dirty="0" err="1"/>
              <a:t>Extension</a:t>
            </a:r>
            <a:r>
              <a:rPr lang="ru-RU" b="1" dirty="0"/>
              <a:t> #1)</a:t>
            </a:r>
            <a:endParaRPr lang="ru-RU" dirty="0"/>
          </a:p>
          <a:p>
            <a:pPr marL="64008" indent="0">
              <a:buNone/>
            </a:pPr>
            <a:r>
              <a:rPr lang="ru-RU" dirty="0"/>
              <a:t>Положите таз на мяч. Ноги широко, прямые, упор на носки. Руки вдоль бедер, ладони развернуты в потолок. На выдохе оторвите грудь от мяча, постарайтесь соединить лопатки, на вдохе вернитесь в исходное положение.</a:t>
            </a:r>
          </a:p>
          <a:p>
            <a:endParaRPr lang="ru-RU" dirty="0"/>
          </a:p>
        </p:txBody>
      </p:sp>
    </p:spTree>
    <p:extLst>
      <p:ext uri="{BB962C8B-B14F-4D97-AF65-F5344CB8AC3E}">
        <p14:creationId xmlns:p14="http://schemas.microsoft.com/office/powerpoint/2010/main" val="68593635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052736"/>
            <a:ext cx="8229600" cy="1399032"/>
          </a:xfrm>
        </p:spPr>
        <p:txBody>
          <a:bodyPr>
            <a:noAutofit/>
          </a:bodyPr>
          <a:lstStyle/>
          <a:p>
            <a:r>
              <a:rPr lang="ru-RU"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6. Экстензия </a:t>
            </a:r>
            <a: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rPr>
              <a:t>№2 (</a:t>
            </a:r>
            <a:r>
              <a:rPr lang="ru-RU" sz="2400" dirty="0" err="1">
                <a:ln w="18415" cmpd="sng">
                  <a:solidFill>
                    <a:srgbClr val="FFFFFF"/>
                  </a:solidFill>
                  <a:prstDash val="solid"/>
                </a:ln>
                <a:solidFill>
                  <a:srgbClr val="FFFFFF"/>
                </a:solidFill>
                <a:effectLst>
                  <a:outerShdw blurRad="63500" dir="3600000" algn="tl" rotWithShape="0">
                    <a:srgbClr val="000000">
                      <a:alpha val="70000"/>
                    </a:srgbClr>
                  </a:outerShdw>
                </a:effectLst>
              </a:rPr>
              <a:t>Back</a:t>
            </a:r>
            <a: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2400" dirty="0" err="1">
                <a:ln w="18415" cmpd="sng">
                  <a:solidFill>
                    <a:srgbClr val="FFFFFF"/>
                  </a:solidFill>
                  <a:prstDash val="solid"/>
                </a:ln>
                <a:solidFill>
                  <a:srgbClr val="FFFFFF"/>
                </a:solidFill>
                <a:effectLst>
                  <a:outerShdw blurRad="63500" dir="3600000" algn="tl" rotWithShape="0">
                    <a:srgbClr val="000000">
                      <a:alpha val="70000"/>
                    </a:srgbClr>
                  </a:outerShdw>
                </a:effectLst>
              </a:rPr>
              <a:t>Extension</a:t>
            </a:r>
            <a: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rPr>
              <a:t> #2</a:t>
            </a:r>
            <a:r>
              <a:rPr lang="ru-RU"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rPr>
              <a:t>Положите таз на мяч. Ноги широко, прямые, упор на носки. Руки вдоль бедер, ладони развернуты в потолок. На выдохе оторвите грудь от мяча, соедините лопатки, вытяните руки перед собой. На вдохе вернитесь в исходное положение.</a:t>
            </a:r>
            <a:b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rPr>
            </a:br>
            <a:endPar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6" name="Объект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67544" y="3068960"/>
            <a:ext cx="4298032" cy="3168352"/>
          </a:xfrm>
        </p:spPr>
      </p:pic>
      <p:pic>
        <p:nvPicPr>
          <p:cNvPr id="7" name="Объект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788024" y="3068960"/>
            <a:ext cx="4104456" cy="3168352"/>
          </a:xfrm>
        </p:spPr>
      </p:pic>
    </p:spTree>
    <p:extLst>
      <p:ext uri="{BB962C8B-B14F-4D97-AF65-F5344CB8AC3E}">
        <p14:creationId xmlns:p14="http://schemas.microsoft.com/office/powerpoint/2010/main" val="1679617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effectLst/>
              </a:rPr>
              <a:t>Разновидности </a:t>
            </a:r>
            <a:r>
              <a:rPr lang="ru-RU" dirty="0" err="1">
                <a:effectLst/>
              </a:rPr>
              <a:t>пилатеса</a:t>
            </a:r>
            <a:r>
              <a:rPr lang="ru-RU" dirty="0">
                <a:effectLst/>
              </a:rPr>
              <a:t>:</a:t>
            </a:r>
            <a:endParaRPr lang="ru-RU" dirty="0"/>
          </a:p>
        </p:txBody>
      </p:sp>
      <p:sp>
        <p:nvSpPr>
          <p:cNvPr id="3" name="Объект 2"/>
          <p:cNvSpPr>
            <a:spLocks noGrp="1"/>
          </p:cNvSpPr>
          <p:nvPr>
            <p:ph idx="1"/>
          </p:nvPr>
        </p:nvSpPr>
        <p:spPr/>
        <p:txBody>
          <a:bodyPr/>
          <a:lstStyle/>
          <a:p>
            <a:r>
              <a:rPr lang="ru-RU" i="1" u="sng" dirty="0"/>
              <a:t>Занятия на </a:t>
            </a:r>
            <a:r>
              <a:rPr lang="ru-RU" i="1" u="sng" dirty="0" smtClean="0"/>
              <a:t>полу</a:t>
            </a:r>
          </a:p>
          <a:p>
            <a:r>
              <a:rPr lang="ru-RU" i="1" u="sng" dirty="0"/>
              <a:t>Тренировка на </a:t>
            </a:r>
            <a:r>
              <a:rPr lang="ru-RU" i="1" u="sng" dirty="0" smtClean="0"/>
              <a:t>тренажерах</a:t>
            </a:r>
          </a:p>
          <a:p>
            <a:r>
              <a:rPr lang="ru-RU" i="1" u="sng" dirty="0"/>
              <a:t>Занятия со специальным </a:t>
            </a:r>
            <a:r>
              <a:rPr lang="ru-RU" i="1" u="sng" dirty="0" smtClean="0"/>
              <a:t>оборудованием</a:t>
            </a:r>
            <a:endParaRPr lang="ru-RU" dirty="0"/>
          </a:p>
        </p:txBody>
      </p:sp>
    </p:spTree>
    <p:extLst>
      <p:ext uri="{BB962C8B-B14F-4D97-AF65-F5344CB8AC3E}">
        <p14:creationId xmlns:p14="http://schemas.microsoft.com/office/powerpoint/2010/main" val="17578277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340768"/>
            <a:ext cx="8229600" cy="1399032"/>
          </a:xfrm>
        </p:spPr>
        <p:txBody>
          <a:bodyPr>
            <a:noAutofit/>
          </a:bodyPr>
          <a:lstStyle/>
          <a:p>
            <a:r>
              <a:rPr lang="ru-RU"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7. Обратная </a:t>
            </a:r>
            <a: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rPr>
              <a:t>экстензия (</a:t>
            </a:r>
            <a:r>
              <a:rPr lang="ru-RU" sz="2400" dirty="0" err="1">
                <a:ln w="18415" cmpd="sng">
                  <a:solidFill>
                    <a:srgbClr val="FFFFFF"/>
                  </a:solidFill>
                  <a:prstDash val="solid"/>
                </a:ln>
                <a:solidFill>
                  <a:srgbClr val="FFFFFF"/>
                </a:solidFill>
                <a:effectLst>
                  <a:outerShdw blurRad="63500" dir="3600000" algn="tl" rotWithShape="0">
                    <a:srgbClr val="000000">
                      <a:alpha val="70000"/>
                    </a:srgbClr>
                  </a:outerShdw>
                </a:effectLst>
              </a:rPr>
              <a:t>Reverse</a:t>
            </a:r>
            <a: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2400" dirty="0" err="1">
                <a:ln w="18415" cmpd="sng">
                  <a:solidFill>
                    <a:srgbClr val="FFFFFF"/>
                  </a:solidFill>
                  <a:prstDash val="solid"/>
                </a:ln>
                <a:solidFill>
                  <a:srgbClr val="FFFFFF"/>
                </a:solidFill>
                <a:effectLst>
                  <a:outerShdw blurRad="63500" dir="3600000" algn="tl" rotWithShape="0">
                    <a:srgbClr val="000000">
                      <a:alpha val="70000"/>
                    </a:srgbClr>
                  </a:outerShdw>
                </a:effectLst>
              </a:rPr>
              <a:t>Back</a:t>
            </a:r>
            <a: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2400" dirty="0" err="1">
                <a:ln w="18415" cmpd="sng">
                  <a:solidFill>
                    <a:srgbClr val="FFFFFF"/>
                  </a:solidFill>
                  <a:prstDash val="solid"/>
                </a:ln>
                <a:solidFill>
                  <a:srgbClr val="FFFFFF"/>
                </a:solidFill>
                <a:effectLst>
                  <a:outerShdw blurRad="63500" dir="3600000" algn="tl" rotWithShape="0">
                    <a:srgbClr val="000000">
                      <a:alpha val="70000"/>
                    </a:srgbClr>
                  </a:outerShdw>
                </a:effectLst>
              </a:rPr>
              <a:t>Extension</a:t>
            </a:r>
            <a:r>
              <a:rPr lang="ru-RU"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rPr>
            </a:br>
            <a: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rPr>
              <a:t>Положите живот, таз, бедра на мяч. Упор на носки, ноги едва касаются пола, вес тела на мяче и на руках. Руки перед мячом точно под плечами. На выдохе медленно поднимите прямые ноги наверх, на вдохе опустите. Напрягайте пресс, заднюю поверхность бедра и ягодицы.</a:t>
            </a:r>
            <a:br>
              <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rPr>
            </a:br>
            <a:endParaRPr lang="ru-RU"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6" name="Объект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7504" y="3717032"/>
            <a:ext cx="4680398" cy="2633836"/>
          </a:xfrm>
        </p:spPr>
      </p:pic>
      <p:pic>
        <p:nvPicPr>
          <p:cNvPr id="7" name="Объект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878596" y="3717032"/>
            <a:ext cx="4157900" cy="2594595"/>
          </a:xfrm>
        </p:spPr>
      </p:pic>
    </p:spTree>
    <p:extLst>
      <p:ext uri="{BB962C8B-B14F-4D97-AF65-F5344CB8AC3E}">
        <p14:creationId xmlns:p14="http://schemas.microsoft.com/office/powerpoint/2010/main" val="428225289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179512" y="332656"/>
            <a:ext cx="4316288" cy="6264695"/>
          </a:xfrm>
        </p:spPr>
        <p:txBody>
          <a:bodyPr>
            <a:normAutofit/>
          </a:bodyPr>
          <a:lstStyle/>
          <a:p>
            <a:pPr marL="64008" indent="0">
              <a:buNone/>
            </a:pPr>
            <a:r>
              <a:rPr lang="ru-RU" b="1" dirty="0" smtClean="0"/>
              <a:t>8. Растяжка </a:t>
            </a:r>
            <a:r>
              <a:rPr lang="ru-RU" b="1" dirty="0"/>
              <a:t>пресса (</a:t>
            </a:r>
            <a:r>
              <a:rPr lang="ru-RU" b="1" dirty="0" err="1"/>
              <a:t>Ab</a:t>
            </a:r>
            <a:r>
              <a:rPr lang="ru-RU" b="1" dirty="0"/>
              <a:t> </a:t>
            </a:r>
            <a:r>
              <a:rPr lang="ru-RU" b="1" dirty="0" err="1"/>
              <a:t>Stretch</a:t>
            </a:r>
            <a:r>
              <a:rPr lang="ru-RU" b="1" dirty="0"/>
              <a:t>)</a:t>
            </a:r>
            <a:endParaRPr lang="ru-RU" dirty="0"/>
          </a:p>
          <a:p>
            <a:pPr marL="64008" indent="0">
              <a:buNone/>
            </a:pPr>
            <a:r>
              <a:rPr lang="ru-RU" dirty="0"/>
              <a:t>Сядьте на мяч и пройдите вперед, отклоняясь назад, пока поясница не ляжет на мяч. Положите лопатки и голову на мяч, раскиньте руки в стороны. Таз, спина и голова должны касаться мяча. Постарайтесь расслабить поясницу и пресс.</a:t>
            </a:r>
          </a:p>
          <a:p>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499992" y="1340768"/>
            <a:ext cx="4342513" cy="4137620"/>
          </a:xfrm>
        </p:spPr>
      </p:pic>
    </p:spTree>
    <p:extLst>
      <p:ext uri="{BB962C8B-B14F-4D97-AF65-F5344CB8AC3E}">
        <p14:creationId xmlns:p14="http://schemas.microsoft.com/office/powerpoint/2010/main" val="293182305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395536" y="548681"/>
            <a:ext cx="8208912" cy="3240360"/>
          </a:xfrm>
        </p:spPr>
        <p:txBody>
          <a:bodyPr/>
          <a:lstStyle/>
          <a:p>
            <a:pPr marL="64008" indent="0">
              <a:buNone/>
            </a:pPr>
            <a:r>
              <a:rPr lang="ru-RU" b="1" dirty="0" smtClean="0"/>
              <a:t>9. Растяжка </a:t>
            </a:r>
            <a:r>
              <a:rPr lang="ru-RU" b="1" dirty="0"/>
              <a:t>спины (</a:t>
            </a:r>
            <a:r>
              <a:rPr lang="ru-RU" b="1" dirty="0" err="1"/>
              <a:t>Back</a:t>
            </a:r>
            <a:r>
              <a:rPr lang="ru-RU" b="1" dirty="0"/>
              <a:t> </a:t>
            </a:r>
            <a:r>
              <a:rPr lang="ru-RU" b="1" dirty="0" err="1"/>
              <a:t>Stretch</a:t>
            </a:r>
            <a:r>
              <a:rPr lang="ru-RU" b="1" dirty="0"/>
              <a:t>)</a:t>
            </a:r>
            <a:br>
              <a:rPr lang="ru-RU" b="1" dirty="0"/>
            </a:br>
            <a:r>
              <a:rPr lang="ru-RU" dirty="0"/>
              <a:t>Сядьте на мяч, ноги широко. Потянитесь руками к полу. Расслабьте шею, плечи, спину.</a:t>
            </a:r>
          </a:p>
          <a:p>
            <a:endParaRPr lang="ru-RU" dirty="0"/>
          </a:p>
        </p:txBody>
      </p:sp>
      <p:pic>
        <p:nvPicPr>
          <p:cNvPr id="5" name="Объект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907704" y="2132856"/>
            <a:ext cx="5436269" cy="4258066"/>
          </a:xfrm>
        </p:spPr>
      </p:pic>
    </p:spTree>
    <p:extLst>
      <p:ext uri="{BB962C8B-B14F-4D97-AF65-F5344CB8AC3E}">
        <p14:creationId xmlns:p14="http://schemas.microsoft.com/office/powerpoint/2010/main" val="256424539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132856"/>
            <a:ext cx="8229600" cy="1399032"/>
          </a:xfrm>
        </p:spPr>
        <p:txBody>
          <a:bodyPr>
            <a:normAutofit fontScale="90000"/>
          </a:bodyPr>
          <a:lstStyle/>
          <a:p>
            <a:pPr algn="ctr"/>
            <a:r>
              <a:rPr lang="ru-RU" dirty="0" smtClean="0">
                <a:effectLst/>
              </a:rPr>
              <a:t>«</a:t>
            </a:r>
            <a:r>
              <a:rPr lang="ru-RU" dirty="0">
                <a:effectLst/>
              </a:rPr>
              <a:t>Здоровье-первая составляющая счастья»</a:t>
            </a:r>
            <a:br>
              <a:rPr lang="ru-RU" dirty="0">
                <a:effectLst/>
              </a:rPr>
            </a:br>
            <a:r>
              <a:rPr lang="ru-RU" dirty="0">
                <a:effectLst/>
              </a:rPr>
              <a:t>(Джозеф </a:t>
            </a:r>
            <a:r>
              <a:rPr lang="ru-RU" dirty="0" err="1">
                <a:effectLst/>
              </a:rPr>
              <a:t>Пилатес</a:t>
            </a:r>
            <a:r>
              <a:rPr lang="ru-RU" dirty="0">
                <a:effectLst/>
              </a:rPr>
              <a:t>)</a:t>
            </a:r>
            <a:endParaRPr lang="ru-RU" dirty="0"/>
          </a:p>
        </p:txBody>
      </p:sp>
    </p:spTree>
    <p:extLst>
      <p:ext uri="{BB962C8B-B14F-4D97-AF65-F5344CB8AC3E}">
        <p14:creationId xmlns:p14="http://schemas.microsoft.com/office/powerpoint/2010/main" val="1619314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i="1" u="sng" dirty="0">
                <a:effectLst/>
              </a:rPr>
              <a:t>Занятия на полу</a:t>
            </a:r>
            <a:endParaRPr lang="ru-RU" dirty="0"/>
          </a:p>
        </p:txBody>
      </p:sp>
      <p:sp>
        <p:nvSpPr>
          <p:cNvPr id="3" name="Объект 2"/>
          <p:cNvSpPr>
            <a:spLocks noGrp="1"/>
          </p:cNvSpPr>
          <p:nvPr>
            <p:ph idx="1"/>
          </p:nvPr>
        </p:nvSpPr>
        <p:spPr/>
        <p:txBody>
          <a:bodyPr/>
          <a:lstStyle/>
          <a:p>
            <a:pPr marL="64008" indent="0">
              <a:buNone/>
            </a:pPr>
            <a:r>
              <a:rPr lang="ru-RU" dirty="0"/>
              <a:t>Данная тренировка включает в себя группу упражнений, которые человек выполняет, находясь в лежачем или сидячем положении. Основное направление таких занятий — расслабление и тренировка мышц, снятие болевых синдромов, восстановление организма, коррекция проблемных мест на </a:t>
            </a:r>
            <a:r>
              <a:rPr lang="ru-RU" dirty="0" smtClean="0"/>
              <a:t>теле.</a:t>
            </a:r>
            <a:endParaRPr lang="ru-RU" dirty="0"/>
          </a:p>
        </p:txBody>
      </p:sp>
    </p:spTree>
    <p:extLst>
      <p:ext uri="{BB962C8B-B14F-4D97-AF65-F5344CB8AC3E}">
        <p14:creationId xmlns:p14="http://schemas.microsoft.com/office/powerpoint/2010/main" val="932404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i="1" u="sng" dirty="0">
                <a:effectLst/>
              </a:rPr>
              <a:t>Тренировка на тренажерах</a:t>
            </a:r>
            <a:endParaRPr lang="ru-RU" dirty="0"/>
          </a:p>
        </p:txBody>
      </p:sp>
      <p:sp>
        <p:nvSpPr>
          <p:cNvPr id="3" name="Объект 2"/>
          <p:cNvSpPr>
            <a:spLocks noGrp="1"/>
          </p:cNvSpPr>
          <p:nvPr>
            <p:ph idx="1"/>
          </p:nvPr>
        </p:nvSpPr>
        <p:spPr/>
        <p:txBody>
          <a:bodyPr>
            <a:normAutofit lnSpcReduction="10000"/>
          </a:bodyPr>
          <a:lstStyle/>
          <a:p>
            <a:pPr marL="64008" indent="0">
              <a:buNone/>
            </a:pPr>
            <a:r>
              <a:rPr lang="ru-RU" dirty="0"/>
              <a:t>В данном случае речь идет о специальных тренажерах, разработанных для занятий </a:t>
            </a:r>
            <a:r>
              <a:rPr lang="ru-RU" dirty="0" err="1"/>
              <a:t>пилатесом</a:t>
            </a:r>
            <a:r>
              <a:rPr lang="ru-RU" dirty="0"/>
              <a:t>. Уникальность их в том, что ни один из тренажеров не имеет твердой опоры под собой, что заставляет спортсмена еще больше концентрироваться на занятиях и полностью чувствовать каждую мышцу во время исполнения </a:t>
            </a:r>
            <a:r>
              <a:rPr lang="ru-RU" dirty="0" smtClean="0"/>
              <a:t>упражнений.</a:t>
            </a:r>
            <a:endParaRPr lang="ru-RU" dirty="0"/>
          </a:p>
        </p:txBody>
      </p:sp>
    </p:spTree>
    <p:extLst>
      <p:ext uri="{BB962C8B-B14F-4D97-AF65-F5344CB8AC3E}">
        <p14:creationId xmlns:p14="http://schemas.microsoft.com/office/powerpoint/2010/main" val="2556352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i="1" u="sng" dirty="0">
                <a:effectLst/>
              </a:rPr>
              <a:t>Занятия со специальным оборудованием</a:t>
            </a:r>
            <a:endParaRPr lang="ru-RU" dirty="0"/>
          </a:p>
        </p:txBody>
      </p:sp>
      <p:sp>
        <p:nvSpPr>
          <p:cNvPr id="3" name="Объект 2"/>
          <p:cNvSpPr>
            <a:spLocks noGrp="1"/>
          </p:cNvSpPr>
          <p:nvPr>
            <p:ph idx="1"/>
          </p:nvPr>
        </p:nvSpPr>
        <p:spPr>
          <a:xfrm>
            <a:off x="467544" y="2636912"/>
            <a:ext cx="8229600" cy="3706432"/>
          </a:xfrm>
        </p:spPr>
        <p:txBody>
          <a:bodyPr/>
          <a:lstStyle/>
          <a:p>
            <a:pPr marL="64008" indent="0">
              <a:buNone/>
            </a:pPr>
            <a:r>
              <a:rPr lang="ru-RU" dirty="0"/>
              <a:t>В качестве специального оборудования выступают гантели, мячи, амортизаторы, кольца. Практически все упражнения данной подгруппы выполняются на полу.</a:t>
            </a:r>
          </a:p>
          <a:p>
            <a:pPr marL="64008" indent="0">
              <a:buNone/>
            </a:pPr>
            <a:r>
              <a:rPr lang="ru-RU" dirty="0"/>
              <a:t>Уникальность и принципы </a:t>
            </a:r>
            <a:r>
              <a:rPr lang="ru-RU" dirty="0" err="1" smtClean="0"/>
              <a:t>пилатеса</a:t>
            </a:r>
            <a:r>
              <a:rPr lang="ru-RU" dirty="0" smtClean="0"/>
              <a:t>.</a:t>
            </a:r>
            <a:endParaRPr lang="ru-RU" dirty="0"/>
          </a:p>
        </p:txBody>
      </p:sp>
    </p:spTree>
    <p:extLst>
      <p:ext uri="{BB962C8B-B14F-4D97-AF65-F5344CB8AC3E}">
        <p14:creationId xmlns:p14="http://schemas.microsoft.com/office/powerpoint/2010/main" val="2793124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564904"/>
            <a:ext cx="8229600" cy="1399032"/>
          </a:xfrm>
        </p:spPr>
        <p:txBody>
          <a:bodyPr/>
          <a:lstStyle/>
          <a:p>
            <a:pPr algn="ctr"/>
            <a:r>
              <a:rPr lang="be-BY" b="1" dirty="0">
                <a:effectLst/>
              </a:rPr>
              <a:t>2 тема:</a:t>
            </a:r>
            <a:r>
              <a:rPr lang="ru-RU" b="1" dirty="0">
                <a:effectLst/>
              </a:rPr>
              <a:t> </a:t>
            </a:r>
            <a:r>
              <a:rPr lang="ru-RU" b="1" dirty="0" err="1">
                <a:effectLst/>
              </a:rPr>
              <a:t>Исторя</a:t>
            </a:r>
            <a:r>
              <a:rPr lang="ru-RU" b="1" dirty="0">
                <a:effectLst/>
              </a:rPr>
              <a:t> возникновения </a:t>
            </a:r>
            <a:r>
              <a:rPr lang="ru-RU" b="1" dirty="0" err="1">
                <a:effectLst/>
              </a:rPr>
              <a:t>пилатеса</a:t>
            </a:r>
            <a:endParaRPr lang="ru-RU" dirty="0"/>
          </a:p>
        </p:txBody>
      </p:sp>
    </p:spTree>
    <p:extLst>
      <p:ext uri="{BB962C8B-B14F-4D97-AF65-F5344CB8AC3E}">
        <p14:creationId xmlns:p14="http://schemas.microsoft.com/office/powerpoint/2010/main" val="16810351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231</TotalTime>
  <Words>1878</Words>
  <Application>Microsoft Office PowerPoint</Application>
  <PresentationFormat>Экран (4:3)</PresentationFormat>
  <Paragraphs>436</Paragraphs>
  <Slides>53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53</vt:i4>
      </vt:variant>
    </vt:vector>
  </HeadingPairs>
  <TitlesOfParts>
    <vt:vector size="54" baseType="lpstr">
      <vt:lpstr>Яркая</vt:lpstr>
      <vt:lpstr> Физкультурно-оздоровительная система-пилатес</vt:lpstr>
      <vt:lpstr>I Раздел: Понятие о пилатесе.</vt:lpstr>
      <vt:lpstr>1 тема: Основные понятия и разновидности пилатеса.</vt:lpstr>
      <vt:lpstr>Презентация PowerPoint</vt:lpstr>
      <vt:lpstr>Разновидности пилатеса:</vt:lpstr>
      <vt:lpstr>Занятия на полу</vt:lpstr>
      <vt:lpstr>Тренировка на тренажерах</vt:lpstr>
      <vt:lpstr>Занятия со специальным оборудованием</vt:lpstr>
      <vt:lpstr>2 тема: Исторя возникновения пилатеса</vt:lpstr>
      <vt:lpstr>«Здоровье-первая составляющая счастья» (Джозеф Пилатес)</vt:lpstr>
      <vt:lpstr>Презентация PowerPoint</vt:lpstr>
      <vt:lpstr>Философия пилатеса базируется на 11 основных принципах:</vt:lpstr>
      <vt:lpstr>II Раздел Теоретические и организационные основы пилатеса.</vt:lpstr>
      <vt:lpstr>1 тема: Структура и содержание занятий пилатесом.</vt:lpstr>
      <vt:lpstr>Эффективность системы базируется на принципах, гарантирующих ощутимый и продолжительный результат. Выделяют следующие принципы пилатеса:</vt:lpstr>
      <vt:lpstr>Презентация PowerPoint</vt:lpstr>
      <vt:lpstr>Презентация PowerPoint</vt:lpstr>
      <vt:lpstr>Популярные упражнения для новичков и опытных спортсменов:</vt:lpstr>
      <vt:lpstr>Презентация PowerPoint</vt:lpstr>
      <vt:lpstr>2 тема: Цель и задачи физкультурно-оздоровительной системы пилатеса</vt:lpstr>
      <vt:lpstr>Презентация PowerPoint</vt:lpstr>
      <vt:lpstr>Презентация PowerPoint</vt:lpstr>
      <vt:lpstr>Презентация PowerPoint</vt:lpstr>
      <vt:lpstr>3 тема: Врачебно-педагогический контроль при занятиях пилатесом</vt:lpstr>
      <vt:lpstr>Всем тем, кто решил заниматься пилатесом, по показанию врача или просто по желанию, также следует соблюдать несколько правил:</vt:lpstr>
      <vt:lpstr>Презентация PowerPoint</vt:lpstr>
      <vt:lpstr>III Раздел Средства, методы и методика проведения пилатесом</vt:lpstr>
      <vt:lpstr>1 тема: Программы и комплексы упражнений пилатеса</vt:lpstr>
      <vt:lpstr>Презентация PowerPoint</vt:lpstr>
      <vt:lpstr>Базовая программа пилатеса:</vt:lpstr>
      <vt:lpstr>Презентация PowerPoint</vt:lpstr>
      <vt:lpstr>Программа средней сложности:</vt:lpstr>
      <vt:lpstr>Презентация PowerPoint</vt:lpstr>
      <vt:lpstr>Программа повышенной сложности:</vt:lpstr>
      <vt:lpstr>Презентация PowerPoint</vt:lpstr>
      <vt:lpstr>Упражнения: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Некоторые упражнения из Пилатеса на мяче:</vt:lpstr>
      <vt:lpstr>Презентация PowerPoint</vt:lpstr>
      <vt:lpstr>Презентация PowerPoint</vt:lpstr>
      <vt:lpstr>Презентация PowerPoint</vt:lpstr>
      <vt:lpstr>Презентация PowerPoint</vt:lpstr>
      <vt:lpstr>6. Экстензия №2 (Back Extension #2) Положите таз на мяч. Ноги широко, прямые, упор на носки. Руки вдоль бедер, ладони развернуты в потолок. На выдохе оторвите грудь от мяча, соедините лопатки, вытяните руки перед собой. На вдохе вернитесь в исходное положение. </vt:lpstr>
      <vt:lpstr>7. Обратная экстензия (Reverse Back Extension) Положите живот, таз, бедра на мяч. Упор на носки, ноги едва касаются пола, вес тела на мяче и на руках. Руки перед мячом точно под плечами. На выдохе медленно поднимите прямые ноги наверх, на вдохе опустите. Напрягайте пресс, заднюю поверхность бедра и ягодицы. </vt:lpstr>
      <vt:lpstr>Презентация PowerPoint</vt:lpstr>
      <vt:lpstr>Презентация PowerPoint</vt:lpstr>
      <vt:lpstr>«Здоровье-первая составляющая счастья» (Джозеф Пилатес)</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Физкультурно-оздоровительная система-пилатес</dc:title>
  <dc:creator>Витя</dc:creator>
  <cp:lastModifiedBy>Витя</cp:lastModifiedBy>
  <cp:revision>19</cp:revision>
  <dcterms:created xsi:type="dcterms:W3CDTF">2016-03-30T16:18:32Z</dcterms:created>
  <dcterms:modified xsi:type="dcterms:W3CDTF">2016-03-30T20:10:04Z</dcterms:modified>
</cp:coreProperties>
</file>