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77" r:id="rId3"/>
    <p:sldId id="306" r:id="rId4"/>
    <p:sldId id="315" r:id="rId5"/>
    <p:sldId id="316" r:id="rId6"/>
    <p:sldId id="317" r:id="rId7"/>
    <p:sldId id="318" r:id="rId8"/>
    <p:sldId id="307" r:id="rId9"/>
    <p:sldId id="310" r:id="rId10"/>
    <p:sldId id="319" r:id="rId11"/>
    <p:sldId id="320" r:id="rId12"/>
    <p:sldId id="321" r:id="rId13"/>
    <p:sldId id="323" r:id="rId14"/>
    <p:sldId id="322" r:id="rId15"/>
    <p:sldId id="324" r:id="rId16"/>
    <p:sldId id="325" r:id="rId17"/>
    <p:sldId id="327" r:id="rId18"/>
    <p:sldId id="326" r:id="rId19"/>
    <p:sldId id="328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48" r:id="rId39"/>
    <p:sldId id="349" r:id="rId40"/>
    <p:sldId id="350" r:id="rId41"/>
    <p:sldId id="351" r:id="rId42"/>
    <p:sldId id="352" r:id="rId43"/>
    <p:sldId id="353" r:id="rId44"/>
    <p:sldId id="354" r:id="rId45"/>
    <p:sldId id="355" r:id="rId46"/>
    <p:sldId id="356" r:id="rId47"/>
    <p:sldId id="357" r:id="rId48"/>
    <p:sldId id="358" r:id="rId49"/>
    <p:sldId id="359" r:id="rId50"/>
    <p:sldId id="360" r:id="rId51"/>
    <p:sldId id="361" r:id="rId52"/>
    <p:sldId id="362" r:id="rId53"/>
    <p:sldId id="363" r:id="rId54"/>
    <p:sldId id="364" r:id="rId55"/>
    <p:sldId id="365" r:id="rId56"/>
    <p:sldId id="366" r:id="rId57"/>
    <p:sldId id="308" r:id="rId58"/>
    <p:sldId id="309" r:id="rId59"/>
    <p:sldId id="314" r:id="rId60"/>
    <p:sldId id="312" r:id="rId61"/>
    <p:sldId id="383" r:id="rId62"/>
    <p:sldId id="384" r:id="rId63"/>
    <p:sldId id="367" r:id="rId64"/>
    <p:sldId id="378" r:id="rId65"/>
    <p:sldId id="311" r:id="rId66"/>
    <p:sldId id="368" r:id="rId67"/>
    <p:sldId id="369" r:id="rId68"/>
    <p:sldId id="371" r:id="rId69"/>
    <p:sldId id="379" r:id="rId70"/>
    <p:sldId id="380" r:id="rId71"/>
    <p:sldId id="381" r:id="rId72"/>
    <p:sldId id="382" r:id="rId73"/>
    <p:sldId id="372" r:id="rId74"/>
    <p:sldId id="385" r:id="rId75"/>
    <p:sldId id="386" r:id="rId76"/>
    <p:sldId id="387" r:id="rId77"/>
    <p:sldId id="388" r:id="rId78"/>
    <p:sldId id="389" r:id="rId79"/>
    <p:sldId id="390" r:id="rId80"/>
    <p:sldId id="373" r:id="rId81"/>
    <p:sldId id="370" r:id="rId82"/>
    <p:sldId id="374" r:id="rId83"/>
    <p:sldId id="391" r:id="rId84"/>
    <p:sldId id="375" r:id="rId85"/>
    <p:sldId id="392" r:id="rId86"/>
    <p:sldId id="376" r:id="rId87"/>
    <p:sldId id="393" r:id="rId88"/>
    <p:sldId id="394" r:id="rId8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452" autoAdjust="0"/>
  </p:normalViewPr>
  <p:slideViewPr>
    <p:cSldViewPr snapToGrid="0">
      <p:cViewPr varScale="1">
        <p:scale>
          <a:sx n="91" d="100"/>
          <a:sy n="91" d="100"/>
        </p:scale>
        <p:origin x="-102" y="-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 Imagen" descr="Dibujo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66181-7891-4625-97ED-12A1866FF262}" type="datetimeFigureOut">
              <a:rPr lang="ru-RU"/>
              <a:pPr>
                <a:defRPr/>
              </a:pPr>
              <a:t>01.04.2016</a:t>
            </a:fld>
            <a:endParaRPr lang="ru-RU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4233-9BA3-469E-9CA0-473EDB77A3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497C0-D84A-45DD-958D-0793564C074B}" type="datetimeFigureOut">
              <a:rPr lang="ru-RU"/>
              <a:pPr>
                <a:defRPr/>
              </a:pPr>
              <a:t>01.04.2016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669DC-31A9-4248-AC2D-1A2D05A5A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1BCBD-898A-4ABB-89D0-F898010953AF}" type="datetimeFigureOut">
              <a:rPr lang="ru-RU"/>
              <a:pPr>
                <a:defRPr/>
              </a:pPr>
              <a:t>01.04.2016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AAAB1-B1EE-4BCE-96E6-484C319026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2F92E-5DE6-4B07-9C92-3C39B431C6D3}" type="datetimeFigureOut">
              <a:rPr lang="ru-RU"/>
              <a:pPr>
                <a:defRPr/>
              </a:pPr>
              <a:t>01.04.2016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D9EFE-162A-4D37-B3D9-270B084AC5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E744C-0FA7-432E-AA88-9C050638899C}" type="datetimeFigureOut">
              <a:rPr lang="ru-RU"/>
              <a:pPr>
                <a:defRPr/>
              </a:pPr>
              <a:t>01.04.2016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29F97-E228-431F-ACA5-760514AB7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E6186-F107-4F48-9A9E-EC86E12FFCBF}" type="datetimeFigureOut">
              <a:rPr lang="ru-RU"/>
              <a:pPr>
                <a:defRPr/>
              </a:pPr>
              <a:t>01.04.2016</a:t>
            </a:fld>
            <a:endParaRPr lang="ru-RU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4B50A-DADC-4CE5-9417-D920E3545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EB54B-1680-4369-B4FB-F3EC7F4FBA3C}" type="datetimeFigureOut">
              <a:rPr lang="ru-RU"/>
              <a:pPr>
                <a:defRPr/>
              </a:pPr>
              <a:t>01.04.2016</a:t>
            </a:fld>
            <a:endParaRPr lang="ru-RU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7B929-FF5E-48ED-9B74-0D5E66356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7487-3442-4286-BAA6-29A0200BB8C6}" type="datetimeFigureOut">
              <a:rPr lang="ru-RU"/>
              <a:pPr>
                <a:defRPr/>
              </a:pPr>
              <a:t>01.04.2016</a:t>
            </a:fld>
            <a:endParaRPr lang="ru-RU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3E217-E640-424A-ADAE-2006C6925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1F6B5-2CF5-4350-B855-91FE48A53593}" type="datetimeFigureOut">
              <a:rPr lang="ru-RU"/>
              <a:pPr>
                <a:defRPr/>
              </a:pPr>
              <a:t>01.04.2016</a:t>
            </a:fld>
            <a:endParaRPr lang="ru-RU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CB365-59F2-401D-9BA0-D63BA0C08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75B33-08F9-4AEC-8FB5-4CC3D1D3B949}" type="datetimeFigureOut">
              <a:rPr lang="ru-RU"/>
              <a:pPr>
                <a:defRPr/>
              </a:pPr>
              <a:t>01.04.2016</a:t>
            </a:fld>
            <a:endParaRPr lang="ru-RU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D5F71-6C0D-41D3-8C17-52B65BEE2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6288D-079B-4682-9FAB-661993626301}" type="datetimeFigureOut">
              <a:rPr lang="ru-RU"/>
              <a:pPr>
                <a:defRPr/>
              </a:pPr>
              <a:t>01.04.2016</a:t>
            </a:fld>
            <a:endParaRPr lang="ru-RU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5831D-4205-484F-95D6-E8B8B1143D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EF109F-0AE8-49B4-81F4-1ACAC8768915}" type="datetimeFigureOut">
              <a:rPr lang="ru-RU"/>
              <a:pPr>
                <a:defRPr/>
              </a:pPr>
              <a:t>01.04.2016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DDAB21-C460-4AB7-A3DF-65AD9C15B6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6 Imagen" descr="Dibujo.bmp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03056">
            <a:off x="7119938" y="3149600"/>
            <a:ext cx="42037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89393">
            <a:off x="436563" y="2532063"/>
            <a:ext cx="4575175" cy="368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03225" y="341313"/>
            <a:ext cx="11476038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Физкультурно – оздоровительная система – атлетическая гимнастика</a:t>
            </a:r>
          </a:p>
          <a:p>
            <a:pPr>
              <a:defRPr/>
            </a:pPr>
            <a:endParaRPr lang="ru-RU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673100" y="1912938"/>
            <a:ext cx="10972800" cy="649287"/>
          </a:xfrm>
        </p:spPr>
        <p:txBody>
          <a:bodyPr/>
          <a:lstStyle/>
          <a:p>
            <a:r>
              <a:rPr lang="ru-RU" sz="3500" smtClean="0">
                <a:ln>
                  <a:noFill/>
                </a:ln>
                <a:solidFill>
                  <a:schemeClr val="tx1"/>
                </a:solidFill>
                <a:effectLst/>
              </a:rPr>
              <a:t>ТЯЖЕЛАЯ АТЛЕТИКА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544513" y="5702300"/>
            <a:ext cx="10972800" cy="935038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3200" b="1" smtClean="0">
                <a:solidFill>
                  <a:schemeClr val="tx1"/>
                </a:solidFill>
              </a:rPr>
              <a:t>   </a:t>
            </a:r>
            <a:r>
              <a:rPr lang="ru-RU" sz="2500" smtClean="0">
                <a:solidFill>
                  <a:schemeClr val="tx1"/>
                </a:solidFill>
              </a:rPr>
              <a:t>ТЯЖЕЛАЯ АТЛЕТИКА - это вид спорта, в котором спортсмены состязаются в поднятии тяжестей в классическом двоеборье - рывке и толчке.</a:t>
            </a:r>
          </a:p>
        </p:txBody>
      </p:sp>
      <p:pic>
        <p:nvPicPr>
          <p:cNvPr id="22531" name="Picture 4" descr="40776"/>
          <p:cNvPicPr>
            <a:picLocks noChangeArrowheads="1"/>
          </p:cNvPicPr>
          <p:nvPr/>
        </p:nvPicPr>
        <p:blipFill>
          <a:blip r:embed="rId2">
            <a:lum bright="12000"/>
          </a:blip>
          <a:srcRect/>
          <a:stretch>
            <a:fillRect/>
          </a:stretch>
        </p:blipFill>
        <p:spPr bwMode="auto">
          <a:xfrm>
            <a:off x="1379538" y="2851150"/>
            <a:ext cx="3475037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25041derbenev"/>
          <p:cNvPicPr>
            <a:picLocks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6543675" y="2859088"/>
            <a:ext cx="3382963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084263" y="188913"/>
            <a:ext cx="101615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u="sng"/>
              <a:t>Основные понятия и разновидности атлетической гимнастики.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 idx="1"/>
          </p:nvPr>
        </p:nvSpPr>
        <p:spPr>
          <a:xfrm>
            <a:off x="609600" y="5722938"/>
            <a:ext cx="10972800" cy="403225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400" b="1" smtClean="0">
                <a:solidFill>
                  <a:schemeClr val="tx1"/>
                </a:solidFill>
              </a:rPr>
              <a:t>МИЛОН КРОТОНСКИЙ</a:t>
            </a:r>
          </a:p>
        </p:txBody>
      </p:sp>
      <p:pic>
        <p:nvPicPr>
          <p:cNvPr id="23554" name="Picture 4" descr="Milo-of-Croton-600x8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63" y="706438"/>
            <a:ext cx="32924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 descr="x_a50230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4650" y="704850"/>
            <a:ext cx="61261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mtClean="0">
                <a:solidFill>
                  <a:schemeClr val="tx1"/>
                </a:solidFill>
              </a:rPr>
              <a:t>Соревнования по подъему тяжестей стали проводиться в США в 60-е гг. XIX столетия. </a:t>
            </a:r>
          </a:p>
          <a:p>
            <a:pPr>
              <a:lnSpc>
                <a:spcPct val="90000"/>
              </a:lnSpc>
            </a:pPr>
            <a:r>
              <a:rPr lang="ru-RU" smtClean="0">
                <a:solidFill>
                  <a:schemeClr val="tx1"/>
                </a:solidFill>
              </a:rPr>
              <a:t>В Европе в начале 70-х гг. И. Триа основал школы тяжелой атлетики в Париже и Брюсселе. </a:t>
            </a:r>
          </a:p>
          <a:p>
            <a:pPr>
              <a:lnSpc>
                <a:spcPct val="90000"/>
              </a:lnSpc>
            </a:pPr>
            <a:r>
              <a:rPr lang="ru-RU" smtClean="0">
                <a:solidFill>
                  <a:schemeClr val="tx1"/>
                </a:solidFill>
              </a:rPr>
              <a:t>С 1896г. тяжелая атлетика (поднятие тяжестей) включена в программу Олимпийских игр. </a:t>
            </a:r>
          </a:p>
          <a:p>
            <a:pPr>
              <a:lnSpc>
                <a:spcPct val="90000"/>
              </a:lnSpc>
            </a:pPr>
            <a:r>
              <a:rPr lang="ru-RU" smtClean="0">
                <a:solidFill>
                  <a:schemeClr val="tx1"/>
                </a:solidFill>
              </a:rPr>
              <a:t>1-й чемпионат Европы состоялся в 1896г. в Роттердаме,  1-й чемпионат мира - в 1898г. в Вене. </a:t>
            </a:r>
          </a:p>
          <a:p>
            <a:pPr>
              <a:lnSpc>
                <a:spcPct val="90000"/>
              </a:lnSpc>
            </a:pPr>
            <a:r>
              <a:rPr lang="ru-RU" smtClean="0">
                <a:solidFill>
                  <a:schemeClr val="tx1"/>
                </a:solidFill>
              </a:rPr>
              <a:t>В 1912г. основан Всемирный тяжелоатлетический союз, утверждены правила международных соревнований.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type="body" idx="1"/>
          </p:nvPr>
        </p:nvSpPr>
        <p:spPr>
          <a:xfrm>
            <a:off x="4940300" y="461963"/>
            <a:ext cx="6642100" cy="5664200"/>
          </a:xfrm>
        </p:spPr>
        <p:txBody>
          <a:bodyPr/>
          <a:lstStyle/>
          <a:p>
            <a:r>
              <a:rPr lang="ru-RU" b="1" smtClean="0">
                <a:solidFill>
                  <a:schemeClr val="tx1"/>
                </a:solidFill>
              </a:rPr>
              <a:t>Владислав Францевич Краевский</a:t>
            </a:r>
            <a:r>
              <a:rPr lang="ru-RU" smtClean="0">
                <a:solidFill>
                  <a:schemeClr val="tx1"/>
                </a:solidFill>
              </a:rPr>
              <a:t> (1841-1901)</a:t>
            </a:r>
          </a:p>
          <a:p>
            <a:r>
              <a:rPr lang="ru-RU" smtClean="0">
                <a:solidFill>
                  <a:schemeClr val="tx1"/>
                </a:solidFill>
              </a:rPr>
              <a:t>Отец Русской Атлетики</a:t>
            </a:r>
            <a:endParaRPr lang="ru-RU" b="1" smtClean="0">
              <a:solidFill>
                <a:schemeClr val="tx1"/>
              </a:solidFill>
            </a:endParaRPr>
          </a:p>
          <a:p>
            <a:r>
              <a:rPr lang="ru-RU" b="1" smtClean="0">
                <a:solidFill>
                  <a:schemeClr val="tx1"/>
                </a:solidFill>
              </a:rPr>
              <a:t>10 августа 1885 года</a:t>
            </a:r>
            <a:r>
              <a:rPr lang="ru-RU" smtClean="0">
                <a:solidFill>
                  <a:schemeClr val="tx1"/>
                </a:solidFill>
              </a:rPr>
              <a:t> </a:t>
            </a:r>
          </a:p>
          <a:p>
            <a:r>
              <a:rPr lang="ru-RU" smtClean="0">
                <a:solidFill>
                  <a:schemeClr val="tx1"/>
                </a:solidFill>
              </a:rPr>
              <a:t>открыл</a:t>
            </a:r>
            <a:endParaRPr lang="ru-RU" b="1" smtClean="0">
              <a:solidFill>
                <a:schemeClr val="tx1"/>
              </a:solidFill>
            </a:endParaRPr>
          </a:p>
          <a:p>
            <a:r>
              <a:rPr lang="ru-RU" b="1" smtClean="0">
                <a:solidFill>
                  <a:schemeClr val="tx1"/>
                </a:solidFill>
              </a:rPr>
              <a:t>«Кружок любителей атлетики»</a:t>
            </a:r>
            <a:endParaRPr lang="ru-RU" smtClean="0">
              <a:solidFill>
                <a:schemeClr val="tx1"/>
              </a:solidFill>
            </a:endParaRPr>
          </a:p>
          <a:p>
            <a:r>
              <a:rPr lang="ru-RU" smtClean="0">
                <a:solidFill>
                  <a:schemeClr val="tx1"/>
                </a:solidFill>
              </a:rPr>
              <a:t>«Я уверен, что за тяжелой атлетикой в России большое будущее. Такой массы исключительно сильных людей, мне кажется, нет ни в одной другой стране».</a:t>
            </a:r>
          </a:p>
        </p:txBody>
      </p:sp>
      <p:pic>
        <p:nvPicPr>
          <p:cNvPr id="25602" name="Picture 4" descr="image002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298450" y="361950"/>
            <a:ext cx="38481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2588" y="449263"/>
            <a:ext cx="8964612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Кружок Краевско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90725" y="352425"/>
            <a:ext cx="8197850" cy="608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/>
          </p:cNvSpPr>
          <p:nvPr>
            <p:ph type="body" idx="1"/>
          </p:nvPr>
        </p:nvSpPr>
        <p:spPr>
          <a:xfrm>
            <a:off x="609600" y="428625"/>
            <a:ext cx="10972800" cy="56975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mtClean="0">
                <a:solidFill>
                  <a:schemeClr val="tx1"/>
                </a:solidFill>
              </a:rPr>
              <a:t>Георг Гаккеншмидт вспоминал: «Владислав Францевич придавал большое значение развитию силы мышц спины и ног. Он говорил: «Бицепсы рук - дело второстепенное, накачать их особого труда не составляет. Спина и ноги - вот основа силы и залог победы». Я следовал всю жизнь этим советам, и в то время мог сто раз перепрыгнуть через обеденный стол».</a:t>
            </a:r>
            <a:endParaRPr lang="ru-RU" b="1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b="1" smtClean="0">
                <a:solidFill>
                  <a:schemeClr val="tx1"/>
                </a:solidFill>
              </a:rPr>
              <a:t>Статья «О влиянии тяжестей на человеческий организм» (1897г.) </a:t>
            </a:r>
            <a:endParaRPr lang="ru-RU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mtClean="0">
                <a:solidFill>
                  <a:schemeClr val="tx1"/>
                </a:solidFill>
              </a:rPr>
              <a:t>«Физические упражнения с тяжестями составляют одну из самых трудных и важных отраслей спорта, т.к. они больше остальных развивают мышцы всего тела. Это объясняется степенью большого мышечного напряжения, всегда пропорционального весу тяжести, с которой упражняемся. Вес тяжести подчас бывает очень значителен. По этим двум причинам поднимание тяжестей - в буквальном и в переносном смысле слова - составляет «</a:t>
            </a:r>
            <a:r>
              <a:rPr lang="ru-RU" u="sng" smtClean="0">
                <a:solidFill>
                  <a:schemeClr val="tx1"/>
                </a:solidFill>
              </a:rPr>
              <a:t>тяжелую атлетику</a:t>
            </a:r>
            <a:r>
              <a:rPr lang="ru-RU" smtClean="0">
                <a:solidFill>
                  <a:schemeClr val="tx1"/>
                </a:solidFill>
              </a:rPr>
              <a:t>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/>
          </p:cNvSpPr>
          <p:nvPr>
            <p:ph type="body" idx="1"/>
          </p:nvPr>
        </p:nvSpPr>
        <p:spPr>
          <a:xfrm>
            <a:off x="609600" y="573088"/>
            <a:ext cx="10972800" cy="5553075"/>
          </a:xfrm>
        </p:spPr>
        <p:txBody>
          <a:bodyPr/>
          <a:lstStyle/>
          <a:p>
            <a:r>
              <a:rPr lang="ru-RU" sz="3200" u="sng" smtClean="0">
                <a:solidFill>
                  <a:schemeClr val="tx1"/>
                </a:solidFill>
              </a:rPr>
              <a:t>30 января 1897 года</a:t>
            </a:r>
            <a:r>
              <a:rPr lang="ru-RU" sz="3200" smtClean="0">
                <a:solidFill>
                  <a:schemeClr val="tx1"/>
                </a:solidFill>
              </a:rPr>
              <a:t> по инициативе графа Георгия Ивановича Рибопьера открылось </a:t>
            </a:r>
            <a:r>
              <a:rPr lang="ru-RU" sz="3200" u="sng" smtClean="0">
                <a:solidFill>
                  <a:schemeClr val="tx1"/>
                </a:solidFill>
              </a:rPr>
              <a:t>Петербургское атлетическое общество</a:t>
            </a:r>
            <a:r>
              <a:rPr lang="ru-RU" sz="3200" smtClean="0">
                <a:solidFill>
                  <a:schemeClr val="tx1"/>
                </a:solidFill>
              </a:rPr>
              <a:t>. В этом же году был проведен первый чемпионат России по поднятию тяжестей.</a:t>
            </a:r>
          </a:p>
          <a:p>
            <a:endParaRPr lang="ru-RU" sz="3200" u="sng" smtClean="0">
              <a:solidFill>
                <a:schemeClr val="tx1"/>
              </a:solidFill>
            </a:endParaRPr>
          </a:p>
          <a:p>
            <a:r>
              <a:rPr lang="ru-RU" sz="3200" u="sng" smtClean="0">
                <a:solidFill>
                  <a:schemeClr val="tx1"/>
                </a:solidFill>
              </a:rPr>
              <a:t>В 1913г.</a:t>
            </a:r>
            <a:r>
              <a:rPr lang="ru-RU" sz="3200" smtClean="0">
                <a:solidFill>
                  <a:schemeClr val="tx1"/>
                </a:solidFill>
              </a:rPr>
              <a:t> разрозненные клубы и кружки тяжелой атлетики объединились в единый </a:t>
            </a:r>
            <a:r>
              <a:rPr lang="ru-RU" sz="3200" u="sng" smtClean="0">
                <a:solidFill>
                  <a:schemeClr val="tx1"/>
                </a:solidFill>
              </a:rPr>
              <a:t>Всероссийский союз тяжелоатлетов</a:t>
            </a:r>
            <a:r>
              <a:rPr lang="ru-RU" sz="3200" smtClean="0">
                <a:solidFill>
                  <a:schemeClr val="tx1"/>
                </a:solidFill>
              </a:rPr>
              <a:t> (ВСТА) под председательством выдающегося атлета Л. Чаплинского. Тогда же, в 1913 т. ВСТА вступил в Всемирный тяжелоатлетический союз.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/>
          </p:cNvSpPr>
          <p:nvPr>
            <p:ph type="body" idx="1"/>
          </p:nvPr>
        </p:nvSpPr>
        <p:spPr>
          <a:xfrm>
            <a:off x="609600" y="766763"/>
            <a:ext cx="10972800" cy="5359400"/>
          </a:xfrm>
        </p:spPr>
        <p:txBody>
          <a:bodyPr/>
          <a:lstStyle/>
          <a:p>
            <a:r>
              <a:rPr lang="ru-RU" sz="3200" u="sng" smtClean="0">
                <a:solidFill>
                  <a:schemeClr val="tx1"/>
                </a:solidFill>
              </a:rPr>
              <a:t>Название «тяжелая атлетика»</a:t>
            </a:r>
            <a:r>
              <a:rPr lang="ru-RU" sz="3200" smtClean="0">
                <a:solidFill>
                  <a:schemeClr val="tx1"/>
                </a:solidFill>
              </a:rPr>
              <a:t> как вид спорта официально было принято на Берлинском конгрессе этого союза </a:t>
            </a:r>
            <a:r>
              <a:rPr lang="ru-RU" sz="3200" u="sng" smtClean="0">
                <a:solidFill>
                  <a:schemeClr val="tx1"/>
                </a:solidFill>
              </a:rPr>
              <a:t>в 1913г.</a:t>
            </a:r>
            <a:r>
              <a:rPr lang="ru-RU" sz="3200" smtClean="0">
                <a:solidFill>
                  <a:schemeClr val="tx1"/>
                </a:solidFill>
              </a:rPr>
              <a:t> В это понятие объединялись поднимание тяжестей (штанга и гири), бокс и все виды борьбы. </a:t>
            </a:r>
          </a:p>
          <a:p>
            <a:endParaRPr lang="ru-RU" sz="3200" smtClean="0">
              <a:solidFill>
                <a:schemeClr val="tx1"/>
              </a:solidFill>
            </a:endParaRPr>
          </a:p>
          <a:p>
            <a:r>
              <a:rPr lang="ru-RU" sz="3200" smtClean="0">
                <a:solidFill>
                  <a:schemeClr val="tx1"/>
                </a:solidFill>
              </a:rPr>
              <a:t>Была утверждена единая программа мировых чемпионатов: для штангистов включены рывок и толчок одной и двумя руками, толкание камня (или веса) не менее 10 кг и для команд - перетягивание каната.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/>
          </p:cNvSpPr>
          <p:nvPr>
            <p:ph type="body" idx="1"/>
          </p:nvPr>
        </p:nvSpPr>
        <p:spPr>
          <a:xfrm>
            <a:off x="609600" y="620713"/>
            <a:ext cx="10972800" cy="5505450"/>
          </a:xfrm>
        </p:spPr>
        <p:txBody>
          <a:bodyPr/>
          <a:lstStyle/>
          <a:p>
            <a:r>
              <a:rPr lang="ru-RU" sz="3200" smtClean="0">
                <a:solidFill>
                  <a:schemeClr val="tx1"/>
                </a:solidFill>
              </a:rPr>
              <a:t>В дальнейшем, до 1934 года атлеты соревновались в пятиборье (жим двумя руками, рывок и толчок одной и двумя руками). </a:t>
            </a:r>
          </a:p>
          <a:p>
            <a:r>
              <a:rPr lang="ru-RU" sz="3200" smtClean="0">
                <a:solidFill>
                  <a:schemeClr val="tx1"/>
                </a:solidFill>
              </a:rPr>
              <a:t>С 1934г. штангисты соревновались в сумме троеборья – жиме, рывке и толчке. </a:t>
            </a:r>
          </a:p>
          <a:p>
            <a:r>
              <a:rPr lang="ru-RU" sz="3200" smtClean="0">
                <a:solidFill>
                  <a:schemeClr val="tx1"/>
                </a:solidFill>
              </a:rPr>
              <a:t>С 1972г. спортсмены состязаются в поднятии тяжестей в классическом двоеборье - рывке и толчке. </a:t>
            </a:r>
          </a:p>
          <a:p>
            <a:r>
              <a:rPr lang="ru-RU" sz="3200" smtClean="0">
                <a:solidFill>
                  <a:schemeClr val="tx1"/>
                </a:solidFill>
              </a:rPr>
              <a:t>Женская тяжелая атлетика была официально признана в 1984г.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/>
          </p:cNvSpPr>
          <p:nvPr>
            <p:ph type="body" idx="1"/>
          </p:nvPr>
        </p:nvSpPr>
        <p:spPr>
          <a:xfrm>
            <a:off x="609600" y="781050"/>
            <a:ext cx="10972800" cy="55864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000" b="1" smtClean="0">
                <a:solidFill>
                  <a:schemeClr val="tx1"/>
                </a:solidFill>
                <a:latin typeface="Arial" charset="0"/>
              </a:rPr>
              <a:t>Перечень рассматриваемых вопросов:</a:t>
            </a:r>
          </a:p>
          <a:p>
            <a:pPr>
              <a:lnSpc>
                <a:spcPct val="90000"/>
              </a:lnSpc>
            </a:pPr>
            <a:endParaRPr lang="ru-RU" sz="3000" b="1" smtClean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chemeClr val="tx1"/>
                </a:solidFill>
                <a:latin typeface="Arial" charset="0"/>
              </a:rPr>
              <a:t>1) Понятие об атлетической гимнастике. История возникновения и развития атлетической гимнастики. </a:t>
            </a:r>
            <a:r>
              <a:rPr lang="ru-RU" sz="2400" smtClean="0">
                <a:solidFill>
                  <a:schemeClr val="tx1"/>
                </a:solidFill>
              </a:rPr>
              <a:t>История возникновения и развития атлетической гимнастики. Атлетическая гимнастика в Республике Беларусь. Цель и задачи физкультурно-оздоровительной системы атлетическая гимнастика.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chemeClr val="tx1"/>
                </a:solidFill>
              </a:rPr>
              <a:t>2) Основные понятия и разновидности атлетической гимнастики.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chemeClr val="tx1"/>
                </a:solidFill>
              </a:rPr>
              <a:t>3) Теоретические и организационные основы атлетической гимнастики.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chemeClr val="tx1"/>
                </a:solidFill>
              </a:rPr>
              <a:t>4) Структура и содержание занятий атлетической гимнастикой.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chemeClr val="tx1"/>
                </a:solidFill>
              </a:rPr>
              <a:t>5) Средства, методы и методика проведения атлетической гимнастики.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chemeClr val="tx1"/>
                </a:solidFill>
              </a:rPr>
              <a:t>6) Врачебно-педагогический контроль на занятиях атлетической гимнастикой.</a:t>
            </a: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chemeClr val="tx1"/>
                </a:solidFill>
              </a:rPr>
              <a:t>7) Программы и комплексы упражнений атлетической гимнастики.</a:t>
            </a:r>
          </a:p>
          <a:p>
            <a:pPr>
              <a:lnSpc>
                <a:spcPct val="90000"/>
              </a:lnSpc>
            </a:pPr>
            <a:endParaRPr lang="ru-RU" sz="2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/>
          </p:cNvSpPr>
          <p:nvPr>
            <p:ph type="body" idx="1"/>
          </p:nvPr>
        </p:nvSpPr>
        <p:spPr>
          <a:xfrm>
            <a:off x="5021263" y="511175"/>
            <a:ext cx="6561137" cy="5614988"/>
          </a:xfrm>
        </p:spPr>
        <p:txBody>
          <a:bodyPr/>
          <a:lstStyle/>
          <a:p>
            <a:pPr algn="ctr">
              <a:buFont typeface="Arial" charset="0"/>
              <a:buNone/>
            </a:pPr>
            <a:endParaRPr lang="ru-RU" sz="3200" smtClean="0">
              <a:solidFill>
                <a:schemeClr val="tx1"/>
              </a:solidFill>
            </a:endParaRPr>
          </a:p>
          <a:p>
            <a:pPr algn="ctr">
              <a:buFont typeface="Arial" charset="0"/>
              <a:buNone/>
            </a:pPr>
            <a:endParaRPr lang="ru-RU" sz="3200" smtClean="0">
              <a:solidFill>
                <a:schemeClr val="tx1"/>
              </a:solidFill>
            </a:endParaRPr>
          </a:p>
          <a:p>
            <a:pPr algn="ctr">
              <a:buFont typeface="Arial" charset="0"/>
              <a:buNone/>
            </a:pPr>
            <a:r>
              <a:rPr lang="ru-RU" sz="3500" smtClean="0">
                <a:solidFill>
                  <a:schemeClr val="tx1"/>
                </a:solidFill>
              </a:rPr>
              <a:t>ГЕОРГ ГАККЕНШМИДТ</a:t>
            </a:r>
          </a:p>
          <a:p>
            <a:pPr algn="ctr">
              <a:buFont typeface="Arial" charset="0"/>
              <a:buNone/>
            </a:pPr>
            <a:endParaRPr lang="ru-RU" sz="3200" smtClean="0">
              <a:solidFill>
                <a:schemeClr val="tx1"/>
              </a:solidFill>
            </a:endParaRPr>
          </a:p>
          <a:p>
            <a:pPr algn="ctr">
              <a:buFont typeface="Arial" charset="0"/>
              <a:buNone/>
            </a:pPr>
            <a:r>
              <a:rPr lang="ru-RU" sz="3200" smtClean="0">
                <a:solidFill>
                  <a:schemeClr val="tx1"/>
                </a:solidFill>
              </a:rPr>
              <a:t>«Русский лев»</a:t>
            </a:r>
          </a:p>
          <a:p>
            <a:pPr algn="ctr">
              <a:buFont typeface="Arial" charset="0"/>
              <a:buNone/>
            </a:pPr>
            <a:r>
              <a:rPr lang="ru-RU" sz="3200" smtClean="0">
                <a:solidFill>
                  <a:schemeClr val="tx1"/>
                </a:solidFill>
              </a:rPr>
              <a:t>(1878-1968)</a:t>
            </a:r>
          </a:p>
          <a:p>
            <a:pPr algn="ctr">
              <a:buFont typeface="Arial" charset="0"/>
              <a:buNone/>
            </a:pPr>
            <a:r>
              <a:rPr lang="ru-RU" sz="3200" smtClean="0">
                <a:solidFill>
                  <a:schemeClr val="tx1"/>
                </a:solidFill>
              </a:rPr>
              <a:t>Тарту, Эстония</a:t>
            </a:r>
          </a:p>
        </p:txBody>
      </p:sp>
      <p:pic>
        <p:nvPicPr>
          <p:cNvPr id="32770" name="Picture 4" descr="georg"/>
          <p:cNvPicPr>
            <a:picLocks noChangeAspect="1" noChangeArrowheads="1"/>
          </p:cNvPicPr>
          <p:nvPr/>
        </p:nvPicPr>
        <p:blipFill>
          <a:blip r:embed="rId2">
            <a:lum contrast="-18000"/>
          </a:blip>
          <a:srcRect/>
          <a:stretch>
            <a:fillRect/>
          </a:stretch>
        </p:blipFill>
        <p:spPr bwMode="auto">
          <a:xfrm>
            <a:off x="376238" y="474663"/>
            <a:ext cx="4097337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/>
          </p:cNvSpPr>
          <p:nvPr>
            <p:ph type="body" idx="1"/>
          </p:nvPr>
        </p:nvSpPr>
        <p:spPr>
          <a:xfrm>
            <a:off x="609600" y="3941763"/>
            <a:ext cx="10972800" cy="21844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u="sng" smtClean="0">
                <a:solidFill>
                  <a:schemeClr val="tx1"/>
                </a:solidFill>
              </a:rPr>
              <a:t>1911г. Система физического развития «Путь к силе и здоровью»</a:t>
            </a:r>
            <a:endParaRPr lang="ru-RU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mtClean="0">
                <a:solidFill>
                  <a:schemeClr val="tx1"/>
                </a:solidFill>
              </a:rPr>
              <a:t>«Здоровье от силы неотделимо, одно вытекает из другого, и всякий создаст в себе верный оплот, если он укрепит свой организм. Нет того солидного возраста, который не допускал бы возможности заниматься гимнастикой».</a:t>
            </a:r>
          </a:p>
        </p:txBody>
      </p:sp>
      <p:pic>
        <p:nvPicPr>
          <p:cNvPr id="33794" name="Picture 4" descr="gakkenshmidt-01142007204502"/>
          <p:cNvPicPr>
            <a:picLocks noChangeAspect="1" noChangeArrowheads="1"/>
          </p:cNvPicPr>
          <p:nvPr/>
        </p:nvPicPr>
        <p:blipFill>
          <a:blip r:embed="rId2"/>
          <a:srcRect l="7349" t="6197" r="7349" b="8852"/>
          <a:stretch>
            <a:fillRect/>
          </a:stretch>
        </p:blipFill>
        <p:spPr bwMode="auto">
          <a:xfrm>
            <a:off x="1428750" y="354013"/>
            <a:ext cx="2835275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5" descr="gakkenshmidt_1"/>
          <p:cNvPicPr>
            <a:picLocks noChangeAspect="1" noChangeArrowheads="1"/>
          </p:cNvPicPr>
          <p:nvPr/>
        </p:nvPicPr>
        <p:blipFill>
          <a:blip r:embed="rId3">
            <a:lum bright="12000"/>
            <a:grayscl/>
          </a:blip>
          <a:srcRect/>
          <a:stretch>
            <a:fillRect/>
          </a:stretch>
        </p:blipFill>
        <p:spPr bwMode="auto">
          <a:xfrm>
            <a:off x="5518150" y="369888"/>
            <a:ext cx="1828800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6" descr="gakkenshmidt_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7575" y="374650"/>
            <a:ext cx="19748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3"/>
          <p:cNvSpPr>
            <a:spLocks noGrp="1"/>
          </p:cNvSpPr>
          <p:nvPr>
            <p:ph type="body" idx="1"/>
          </p:nvPr>
        </p:nvSpPr>
        <p:spPr>
          <a:xfrm>
            <a:off x="5100638" y="541338"/>
            <a:ext cx="6481762" cy="5584825"/>
          </a:xfrm>
        </p:spPr>
        <p:txBody>
          <a:bodyPr/>
          <a:lstStyle/>
          <a:p>
            <a:r>
              <a:rPr lang="ru-RU" sz="3200" smtClean="0">
                <a:solidFill>
                  <a:schemeClr val="tx1"/>
                </a:solidFill>
              </a:rPr>
              <a:t>"...На вопрос, может ли всякий сделаться сильным, я отвечаю утвердительно... </a:t>
            </a:r>
          </a:p>
          <a:p>
            <a:r>
              <a:rPr lang="ru-RU" sz="3200" smtClean="0">
                <a:solidFill>
                  <a:schemeClr val="tx1"/>
                </a:solidFill>
              </a:rPr>
              <a:t>Все дело в том, чтобы быть господином своего тела... </a:t>
            </a:r>
          </a:p>
          <a:p>
            <a:r>
              <a:rPr lang="ru-RU" sz="3200" smtClean="0">
                <a:solidFill>
                  <a:schemeClr val="tx1"/>
                </a:solidFill>
              </a:rPr>
              <a:t>Если хотите сделаться сильным и здоровым, то необходимо найти досуг на это, точно так же, как всякому приходится находить время для еды..."</a:t>
            </a:r>
          </a:p>
        </p:txBody>
      </p:sp>
      <p:pic>
        <p:nvPicPr>
          <p:cNvPr id="34818" name="Picture 4" descr="gakkenshmidt_2"/>
          <p:cNvPicPr>
            <a:picLocks noChangeAspect="1" noChangeArrowheads="1"/>
          </p:cNvPicPr>
          <p:nvPr/>
        </p:nvPicPr>
        <p:blipFill>
          <a:blip r:embed="rId2">
            <a:lum bright="-6000"/>
            <a:grayscl/>
          </a:blip>
          <a:srcRect/>
          <a:stretch>
            <a:fillRect/>
          </a:stretch>
        </p:blipFill>
        <p:spPr bwMode="auto">
          <a:xfrm>
            <a:off x="504825" y="196850"/>
            <a:ext cx="3570288" cy="602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67691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200" smtClean="0">
                <a:solidFill>
                  <a:schemeClr val="tx1"/>
                </a:solidFill>
              </a:rPr>
              <a:t>Рост – 176 см</a:t>
            </a:r>
          </a:p>
          <a:p>
            <a:pPr>
              <a:buFont typeface="Arial" charset="0"/>
              <a:buNone/>
            </a:pPr>
            <a:r>
              <a:rPr lang="ru-RU" sz="3200" smtClean="0">
                <a:solidFill>
                  <a:schemeClr val="tx1"/>
                </a:solidFill>
              </a:rPr>
              <a:t>Вес – 94 кг</a:t>
            </a:r>
          </a:p>
          <a:p>
            <a:pPr>
              <a:buFont typeface="Arial" charset="0"/>
              <a:buNone/>
            </a:pPr>
            <a:r>
              <a:rPr lang="ru-RU" sz="3200" smtClean="0">
                <a:solidFill>
                  <a:schemeClr val="tx1"/>
                </a:solidFill>
              </a:rPr>
              <a:t>Окружность грудной клетки – 125 см</a:t>
            </a:r>
          </a:p>
          <a:p>
            <a:pPr>
              <a:buFont typeface="Arial" charset="0"/>
              <a:buNone/>
            </a:pPr>
            <a:r>
              <a:rPr lang="ru-RU" sz="3200" smtClean="0">
                <a:solidFill>
                  <a:schemeClr val="tx1"/>
                </a:solidFill>
              </a:rPr>
              <a:t>Окружность бицепса – 47 см</a:t>
            </a:r>
          </a:p>
          <a:p>
            <a:pPr>
              <a:buFont typeface="Arial" charset="0"/>
              <a:buNone/>
            </a:pPr>
            <a:r>
              <a:rPr lang="ru-RU" sz="3200" smtClean="0">
                <a:solidFill>
                  <a:schemeClr val="tx1"/>
                </a:solidFill>
              </a:rPr>
              <a:t>Окружность бедра – 68 см</a:t>
            </a:r>
          </a:p>
        </p:txBody>
      </p:sp>
      <p:pic>
        <p:nvPicPr>
          <p:cNvPr id="35842" name="Picture 4" descr="0_421f2_8cf18b40_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0" y="728663"/>
            <a:ext cx="3846513" cy="571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/>
          </p:cNvSpPr>
          <p:nvPr>
            <p:ph type="body" idx="1"/>
          </p:nvPr>
        </p:nvSpPr>
        <p:spPr>
          <a:xfrm>
            <a:off x="6046788" y="1631950"/>
            <a:ext cx="5743575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000" smtClean="0">
                <a:solidFill>
                  <a:schemeClr val="tx1"/>
                </a:solidFill>
              </a:rPr>
              <a:t>ЗАСС </a:t>
            </a:r>
          </a:p>
          <a:p>
            <a:pPr algn="ctr">
              <a:buFont typeface="Arial" charset="0"/>
              <a:buNone/>
            </a:pPr>
            <a:r>
              <a:rPr lang="ru-RU" sz="4000" smtClean="0">
                <a:solidFill>
                  <a:schemeClr val="tx1"/>
                </a:solidFill>
              </a:rPr>
              <a:t>Александр Иванович</a:t>
            </a:r>
          </a:p>
          <a:p>
            <a:pPr algn="ctr">
              <a:buFont typeface="Arial" charset="0"/>
              <a:buNone/>
            </a:pPr>
            <a:endParaRPr lang="ru-RU" sz="4000" smtClean="0">
              <a:solidFill>
                <a:schemeClr val="tx1"/>
              </a:solidFill>
            </a:endParaRPr>
          </a:p>
          <a:p>
            <a:pPr algn="ctr">
              <a:buFont typeface="Arial" charset="0"/>
              <a:buNone/>
            </a:pPr>
            <a:r>
              <a:rPr lang="ru-RU" sz="3200" smtClean="0">
                <a:solidFill>
                  <a:schemeClr val="tx1"/>
                </a:solidFill>
              </a:rPr>
              <a:t>"САМСОН"</a:t>
            </a:r>
          </a:p>
          <a:p>
            <a:pPr algn="ctr">
              <a:buFont typeface="Arial" charset="0"/>
              <a:buNone/>
            </a:pPr>
            <a:r>
              <a:rPr lang="ru-RU" sz="3200" smtClean="0">
                <a:solidFill>
                  <a:schemeClr val="tx1"/>
                </a:solidFill>
              </a:rPr>
              <a:t>(1888 – 1962г)</a:t>
            </a:r>
          </a:p>
          <a:p>
            <a:pPr algn="ctr">
              <a:buFont typeface="Arial" charset="0"/>
              <a:buNone/>
            </a:pPr>
            <a:r>
              <a:rPr lang="ru-RU" sz="3200" smtClean="0">
                <a:solidFill>
                  <a:schemeClr val="tx1"/>
                </a:solidFill>
              </a:rPr>
              <a:t>г. Вильно</a:t>
            </a:r>
          </a:p>
        </p:txBody>
      </p:sp>
      <p:pic>
        <p:nvPicPr>
          <p:cNvPr id="36866" name="Picture 4" descr="Sam2"/>
          <p:cNvPicPr>
            <a:picLocks noChangeAspect="1" noChangeArrowheads="1"/>
          </p:cNvPicPr>
          <p:nvPr/>
        </p:nvPicPr>
        <p:blipFill>
          <a:blip r:embed="rId2">
            <a:lum bright="-18000" contrast="-6000"/>
          </a:blip>
          <a:srcRect/>
          <a:stretch>
            <a:fillRect/>
          </a:stretch>
        </p:blipFill>
        <p:spPr bwMode="auto">
          <a:xfrm>
            <a:off x="1004888" y="622300"/>
            <a:ext cx="4173537" cy="560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3"/>
          <p:cNvSpPr>
            <a:spLocks noGrp="1"/>
          </p:cNvSpPr>
          <p:nvPr>
            <p:ph type="body" idx="1"/>
          </p:nvPr>
        </p:nvSpPr>
        <p:spPr>
          <a:xfrm>
            <a:off x="4522788" y="1600200"/>
            <a:ext cx="7059612" cy="4525963"/>
          </a:xfrm>
        </p:spPr>
        <p:txBody>
          <a:bodyPr/>
          <a:lstStyle/>
          <a:p>
            <a:r>
              <a:rPr lang="ru-RU" sz="3200" smtClean="0">
                <a:solidFill>
                  <a:schemeClr val="tx1"/>
                </a:solidFill>
              </a:rPr>
              <a:t>«Большие бицепсы не всегда являются показателем силы, так же как и большой живот не говорит о хорошем пищеварении. Главное – это сила воли, крепкие сухожилия и умение управлять своими мышцами»</a:t>
            </a:r>
          </a:p>
        </p:txBody>
      </p:sp>
      <p:pic>
        <p:nvPicPr>
          <p:cNvPr id="37890" name="Picture 4" descr="Sam12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312738" y="271463"/>
            <a:ext cx="4224337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/>
          </p:cNvSpPr>
          <p:nvPr>
            <p:ph type="body" idx="1"/>
          </p:nvPr>
        </p:nvSpPr>
        <p:spPr>
          <a:xfrm>
            <a:off x="4570413" y="782638"/>
            <a:ext cx="7011987" cy="5648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600" smtClean="0">
                <a:solidFill>
                  <a:schemeClr val="tx1"/>
                </a:solidFill>
              </a:rPr>
              <a:t>«Я не верю в большие мускулы, если рядом с ними нет настоящей большой силы сухожилий. Можно видеть энтузиастов физической культуры, обладающих довольно большими мускулами. Но какой от них прок, если отсутствует мощная основа - развитые сухожилия. Они не могут полностью использовать силу своих мышц в момент действительного испытания силы. И поэтому их сила - только иллюзия. Сухожилия же лучше всего увеличивают свою крепость, когда их мощь прилагается к какому-либо почти неподвижному предмету. Они становятся сильнее от сопротивления, чем от движения»</a:t>
            </a:r>
          </a:p>
        </p:txBody>
      </p:sp>
      <p:pic>
        <p:nvPicPr>
          <p:cNvPr id="38914" name="Picture 4" descr="Sam13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360363" y="685800"/>
            <a:ext cx="3492500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zass3000"/>
          <p:cNvPicPr>
            <a:picLocks noChangeAspect="1" noChangeArrowheads="1"/>
          </p:cNvPicPr>
          <p:nvPr/>
        </p:nvPicPr>
        <p:blipFill>
          <a:blip r:embed="rId2">
            <a:lum bright="-18000"/>
          </a:blip>
          <a:srcRect/>
          <a:stretch>
            <a:fillRect/>
          </a:stretch>
        </p:blipFill>
        <p:spPr bwMode="auto">
          <a:xfrm>
            <a:off x="1620838" y="223838"/>
            <a:ext cx="8869362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401638"/>
            <a:ext cx="414655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5" descr="1217660026_z_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23113" y="481013"/>
            <a:ext cx="367347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Sam3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1171575" y="496888"/>
            <a:ext cx="4294188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5" descr="Sam5"/>
          <p:cNvPicPr>
            <a:picLocks noChangeAspect="1" noChangeArrowheads="1"/>
          </p:cNvPicPr>
          <p:nvPr/>
        </p:nvPicPr>
        <p:blipFill>
          <a:blip r:embed="rId3">
            <a:lum bright="-6000"/>
          </a:blip>
          <a:srcRect t="1352" r="4295"/>
          <a:stretch>
            <a:fillRect/>
          </a:stretch>
        </p:blipFill>
        <p:spPr bwMode="auto">
          <a:xfrm>
            <a:off x="6961188" y="546100"/>
            <a:ext cx="383698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title"/>
          </p:nvPr>
        </p:nvSpPr>
        <p:spPr>
          <a:xfrm>
            <a:off x="608013" y="274638"/>
            <a:ext cx="10972800" cy="1143000"/>
          </a:xfrm>
        </p:spPr>
        <p:txBody>
          <a:bodyPr/>
          <a:lstStyle/>
          <a:p>
            <a:pPr eaLnBrk="1" hangingPunct="1"/>
            <a:r>
              <a:rPr lang="ru-RU" sz="4000" u="sng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Понятие об атлетической гимнастике.</a:t>
            </a:r>
            <a:r>
              <a:rPr lang="ru-RU" sz="400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lang="ru-RU" sz="400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ru-RU" sz="400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>
          <a:xfrm>
            <a:off x="4503738" y="2011363"/>
            <a:ext cx="7219950" cy="4525962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АТЛЕТИЗМ – направление в физическом совершенствовании, преследующее цель достижения высокого уровня силового развития и высоких результатов в силовых упражнениях «спортивного типа».</a:t>
            </a:r>
          </a:p>
          <a:p>
            <a:r>
              <a:rPr lang="ru-RU" smtClean="0">
                <a:solidFill>
                  <a:schemeClr val="tx1"/>
                </a:solidFill>
              </a:rPr>
              <a:t>АТЛЕТИЧЕСКАЯ ГИМНАСТИКА – это система гимнастических упражнений, направленная на развитие силовых качеств и способностей ими пользоваться. </a:t>
            </a:r>
          </a:p>
        </p:txBody>
      </p:sp>
      <p:pic>
        <p:nvPicPr>
          <p:cNvPr id="15363" name="Picture 4" descr="TzdTWWnSFg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2197100"/>
            <a:ext cx="37084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 descr="Sam8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1590675" y="577850"/>
            <a:ext cx="8964613" cy="566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 descr="Sam10"/>
          <p:cNvPicPr>
            <a:picLocks noChangeAspect="1" noChangeArrowheads="1"/>
          </p:cNvPicPr>
          <p:nvPr/>
        </p:nvPicPr>
        <p:blipFill>
          <a:blip r:embed="rId2">
            <a:lum bright="-12000"/>
          </a:blip>
          <a:srcRect/>
          <a:stretch>
            <a:fillRect/>
          </a:stretch>
        </p:blipFill>
        <p:spPr bwMode="auto">
          <a:xfrm>
            <a:off x="1074738" y="768350"/>
            <a:ext cx="3565525" cy="530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5" descr="Sam9"/>
          <p:cNvPicPr>
            <a:picLocks noChangeAspect="1" noChangeArrowheads="1"/>
          </p:cNvPicPr>
          <p:nvPr/>
        </p:nvPicPr>
        <p:blipFill>
          <a:blip r:embed="rId3">
            <a:lum bright="-12000"/>
          </a:blip>
          <a:srcRect/>
          <a:stretch>
            <a:fillRect/>
          </a:stretch>
        </p:blipFill>
        <p:spPr bwMode="auto">
          <a:xfrm>
            <a:off x="5326063" y="1860550"/>
            <a:ext cx="5851525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 descr="Sam7"/>
          <p:cNvPicPr>
            <a:picLocks noChangeAspect="1" noChangeArrowheads="1"/>
          </p:cNvPicPr>
          <p:nvPr/>
        </p:nvPicPr>
        <p:blipFill>
          <a:blip r:embed="rId2">
            <a:lum bright="-12000"/>
            <a:grayscl/>
          </a:blip>
          <a:srcRect/>
          <a:stretch>
            <a:fillRect/>
          </a:stretch>
        </p:blipFill>
        <p:spPr bwMode="auto">
          <a:xfrm>
            <a:off x="641350" y="1509713"/>
            <a:ext cx="491490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8" name="Picture 5" descr="1741922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45263" y="1539875"/>
            <a:ext cx="4846637" cy="347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4" descr="933201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438" y="817563"/>
            <a:ext cx="3543300" cy="515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5" descr="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8600" y="1749425"/>
            <a:ext cx="5959475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3"/>
          <p:cNvSpPr>
            <a:spLocks noGrp="1"/>
          </p:cNvSpPr>
          <p:nvPr>
            <p:ph type="body" idx="1"/>
          </p:nvPr>
        </p:nvSpPr>
        <p:spPr>
          <a:xfrm>
            <a:off x="5181600" y="1600200"/>
            <a:ext cx="6818313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200" smtClean="0">
                <a:solidFill>
                  <a:schemeClr val="tx1"/>
                </a:solidFill>
              </a:rPr>
              <a:t>Рост – 168 см</a:t>
            </a:r>
          </a:p>
          <a:p>
            <a:pPr>
              <a:buFont typeface="Arial" charset="0"/>
              <a:buNone/>
            </a:pPr>
            <a:r>
              <a:rPr lang="ru-RU" sz="3200" smtClean="0">
                <a:solidFill>
                  <a:schemeClr val="tx1"/>
                </a:solidFill>
              </a:rPr>
              <a:t>Вес – не более 80 кг</a:t>
            </a:r>
          </a:p>
          <a:p>
            <a:pPr>
              <a:buFont typeface="Arial" charset="0"/>
              <a:buNone/>
            </a:pPr>
            <a:r>
              <a:rPr lang="ru-RU" sz="3200" smtClean="0">
                <a:solidFill>
                  <a:schemeClr val="tx1"/>
                </a:solidFill>
              </a:rPr>
              <a:t>Окружность грудной клетки – 119 см</a:t>
            </a:r>
          </a:p>
          <a:p>
            <a:pPr>
              <a:buFont typeface="Arial" charset="0"/>
              <a:buNone/>
            </a:pPr>
            <a:r>
              <a:rPr lang="ru-RU" sz="3200" smtClean="0">
                <a:solidFill>
                  <a:schemeClr val="tx1"/>
                </a:solidFill>
              </a:rPr>
              <a:t>Экскурсия грудной клетки – 23 см</a:t>
            </a:r>
          </a:p>
          <a:p>
            <a:pPr>
              <a:buFont typeface="Arial" charset="0"/>
              <a:buNone/>
            </a:pPr>
            <a:r>
              <a:rPr lang="ru-RU" sz="3200" smtClean="0">
                <a:solidFill>
                  <a:schemeClr val="tx1"/>
                </a:solidFill>
              </a:rPr>
              <a:t>Бицепсы – 41 см</a:t>
            </a:r>
          </a:p>
        </p:txBody>
      </p:sp>
      <p:pic>
        <p:nvPicPr>
          <p:cNvPr id="47106" name="Picture 4" descr="XGetDBPicServl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188" y="342900"/>
            <a:ext cx="4459287" cy="631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38200"/>
          </a:xfrm>
        </p:spPr>
        <p:txBody>
          <a:bodyPr/>
          <a:lstStyle/>
          <a:p>
            <a: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  <a:t>БОДИБИЛДИНГ</a:t>
            </a:r>
            <a:r>
              <a:rPr lang="ru-RU" b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48130" name="Rectangle 3"/>
          <p:cNvSpPr>
            <a:spLocks noGrp="1"/>
          </p:cNvSpPr>
          <p:nvPr>
            <p:ph type="body" idx="1"/>
          </p:nvPr>
        </p:nvSpPr>
        <p:spPr>
          <a:xfrm>
            <a:off x="609600" y="4887913"/>
            <a:ext cx="10972800" cy="16240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b="1" smtClean="0">
                <a:solidFill>
                  <a:schemeClr val="tx1"/>
                </a:solidFill>
              </a:rPr>
              <a:t>БОДИБИЛДИНГ</a:t>
            </a:r>
            <a:r>
              <a:rPr lang="ru-RU" smtClean="0">
                <a:solidFill>
                  <a:schemeClr val="tx1"/>
                </a:solidFill>
              </a:rPr>
              <a:t> – система силовых упражнений, направленная на увеличение мышечных объемов, формирование рельефной мускулатуры и построение гармонично развитой фигуры с пропорциональной, но гипертрофированной мускулатурой.</a:t>
            </a:r>
          </a:p>
        </p:txBody>
      </p:sp>
      <p:pic>
        <p:nvPicPr>
          <p:cNvPr id="48131" name="Picture 4" descr="o42"/>
          <p:cNvPicPr>
            <a:picLocks noChangeAspect="1" noChangeArrowheads="1"/>
          </p:cNvPicPr>
          <p:nvPr/>
        </p:nvPicPr>
        <p:blipFill>
          <a:blip r:embed="rId2">
            <a:lum bright="-6000"/>
          </a:blip>
          <a:srcRect/>
          <a:stretch>
            <a:fillRect/>
          </a:stretch>
        </p:blipFill>
        <p:spPr bwMode="auto">
          <a:xfrm>
            <a:off x="3352800" y="1235075"/>
            <a:ext cx="5045075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3"/>
          <p:cNvSpPr>
            <a:spLocks noGrp="1"/>
          </p:cNvSpPr>
          <p:nvPr>
            <p:ph type="body" idx="1"/>
          </p:nvPr>
        </p:nvSpPr>
        <p:spPr>
          <a:xfrm>
            <a:off x="6127750" y="1600200"/>
            <a:ext cx="5454650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4000" smtClean="0">
                <a:solidFill>
                  <a:schemeClr val="tx1"/>
                </a:solidFill>
              </a:rPr>
              <a:t>ЮДЖИН СЭНДОУ</a:t>
            </a:r>
          </a:p>
          <a:p>
            <a:pPr algn="ctr">
              <a:buFont typeface="Arial" charset="0"/>
              <a:buNone/>
            </a:pPr>
            <a:r>
              <a:rPr lang="ru-RU" sz="3200" smtClean="0">
                <a:solidFill>
                  <a:schemeClr val="tx1"/>
                </a:solidFill>
              </a:rPr>
              <a:t>(Фридрих Вильгельм Миллер,</a:t>
            </a:r>
          </a:p>
          <a:p>
            <a:pPr algn="ctr">
              <a:buFont typeface="Arial" charset="0"/>
              <a:buNone/>
            </a:pPr>
            <a:r>
              <a:rPr lang="ru-RU" sz="3200" smtClean="0">
                <a:solidFill>
                  <a:schemeClr val="tx1"/>
                </a:solidFill>
              </a:rPr>
              <a:t>Евгений Сандов)</a:t>
            </a:r>
          </a:p>
          <a:p>
            <a:pPr algn="ctr">
              <a:buFont typeface="Arial" charset="0"/>
              <a:buNone/>
            </a:pPr>
            <a:r>
              <a:rPr lang="ru-RU" sz="3200" smtClean="0">
                <a:solidFill>
                  <a:schemeClr val="tx1"/>
                </a:solidFill>
              </a:rPr>
              <a:t>1867 – 1925</a:t>
            </a:r>
          </a:p>
          <a:p>
            <a:pPr algn="ctr">
              <a:buFont typeface="Arial" charset="0"/>
              <a:buNone/>
            </a:pPr>
            <a:r>
              <a:rPr lang="ru-RU" sz="3200" smtClean="0">
                <a:solidFill>
                  <a:schemeClr val="tx1"/>
                </a:solidFill>
              </a:rPr>
              <a:t>г. Кенигсберг</a:t>
            </a:r>
          </a:p>
        </p:txBody>
      </p:sp>
      <p:pic>
        <p:nvPicPr>
          <p:cNvPr id="49154" name="Picture 4" descr="5"/>
          <p:cNvPicPr>
            <a:picLocks noChangeAspect="1" noChangeArrowheads="1"/>
          </p:cNvPicPr>
          <p:nvPr/>
        </p:nvPicPr>
        <p:blipFill>
          <a:blip r:embed="rId2">
            <a:lum bright="-6000"/>
            <a:grayscl/>
          </a:blip>
          <a:srcRect/>
          <a:stretch>
            <a:fillRect/>
          </a:stretch>
        </p:blipFill>
        <p:spPr bwMode="auto">
          <a:xfrm>
            <a:off x="474663" y="474663"/>
            <a:ext cx="4106862" cy="583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3"/>
          <p:cNvSpPr>
            <a:spLocks noGrp="1"/>
          </p:cNvSpPr>
          <p:nvPr>
            <p:ph type="body" idx="1"/>
          </p:nvPr>
        </p:nvSpPr>
        <p:spPr>
          <a:xfrm>
            <a:off x="4395788" y="668338"/>
            <a:ext cx="7348537" cy="5857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200" smtClean="0">
                <a:solidFill>
                  <a:schemeClr val="tx1"/>
                </a:solidFill>
              </a:rPr>
              <a:t>Сандов красив, ловок и хорошо сложен; прекрасный гимнаст, наездник и борец. </a:t>
            </a:r>
          </a:p>
          <a:p>
            <a:pPr>
              <a:lnSpc>
                <a:spcPct val="90000"/>
              </a:lnSpc>
            </a:pPr>
            <a:r>
              <a:rPr lang="ru-RU" sz="3200" smtClean="0">
                <a:solidFill>
                  <a:schemeClr val="tx1"/>
                </a:solidFill>
              </a:rPr>
              <a:t>В течение четырех минут отжимается лежа на полу 200 раз. </a:t>
            </a:r>
          </a:p>
          <a:p>
            <a:pPr>
              <a:lnSpc>
                <a:spcPct val="90000"/>
              </a:lnSpc>
            </a:pPr>
            <a:r>
              <a:rPr lang="ru-RU" sz="3200" smtClean="0">
                <a:solidFill>
                  <a:schemeClr val="tx1"/>
                </a:solidFill>
              </a:rPr>
              <a:t>В течение нескольких секунд удерживает на вытянутых вперед руках гири по 27 кг. </a:t>
            </a:r>
          </a:p>
          <a:p>
            <a:pPr>
              <a:lnSpc>
                <a:spcPct val="90000"/>
              </a:lnSpc>
            </a:pPr>
            <a:r>
              <a:rPr lang="ru-RU" sz="3200" smtClean="0">
                <a:solidFill>
                  <a:schemeClr val="tx1"/>
                </a:solidFill>
              </a:rPr>
              <a:t>Держа в каждой руке по 25 кг гире, он становится на носовой платок, затем прыгает и делает сальто назад, точно приземляясь опять на носовой платок.</a:t>
            </a:r>
          </a:p>
        </p:txBody>
      </p:sp>
      <p:pic>
        <p:nvPicPr>
          <p:cNvPr id="50178" name="Picture 4" descr="санд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0" y="781050"/>
            <a:ext cx="3227388" cy="56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3"/>
          <p:cNvSpPr>
            <a:spLocks noGrp="1"/>
          </p:cNvSpPr>
          <p:nvPr>
            <p:ph type="body" idx="1"/>
          </p:nvPr>
        </p:nvSpPr>
        <p:spPr>
          <a:xfrm>
            <a:off x="4822825" y="1471613"/>
            <a:ext cx="7107238" cy="4413250"/>
          </a:xfrm>
        </p:spPr>
        <p:txBody>
          <a:bodyPr/>
          <a:lstStyle/>
          <a:p>
            <a:r>
              <a:rPr lang="ru-RU" sz="3600" smtClean="0">
                <a:solidFill>
                  <a:schemeClr val="tx1"/>
                </a:solidFill>
              </a:rPr>
              <a:t>В 1894г. устанавливает мировой рекорд: выжимает одной рукой штангу с огромными полыми шарами, внутри которых сидит по одному человеку. Вес необычной штанги составил 115 кг.</a:t>
            </a:r>
          </a:p>
        </p:txBody>
      </p:sp>
      <p:pic>
        <p:nvPicPr>
          <p:cNvPr id="51202" name="Picture 4" descr="14sandow2"/>
          <p:cNvPicPr>
            <a:picLocks noChangeAspect="1" noChangeArrowheads="1"/>
          </p:cNvPicPr>
          <p:nvPr/>
        </p:nvPicPr>
        <p:blipFill>
          <a:blip r:embed="rId2">
            <a:lum bright="12000"/>
            <a:grayscl/>
          </a:blip>
          <a:srcRect/>
          <a:stretch>
            <a:fillRect/>
          </a:stretch>
        </p:blipFill>
        <p:spPr bwMode="auto">
          <a:xfrm>
            <a:off x="354013" y="830263"/>
            <a:ext cx="39973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3"/>
          <p:cNvSpPr>
            <a:spLocks noGrp="1"/>
          </p:cNvSpPr>
          <p:nvPr>
            <p:ph type="body" idx="1"/>
          </p:nvPr>
        </p:nvSpPr>
        <p:spPr>
          <a:xfrm>
            <a:off x="7177088" y="2397125"/>
            <a:ext cx="4637087" cy="1889125"/>
          </a:xfrm>
        </p:spPr>
        <p:txBody>
          <a:bodyPr/>
          <a:lstStyle/>
          <a:p>
            <a:r>
              <a:rPr lang="ru-RU" sz="3200" smtClean="0">
                <a:solidFill>
                  <a:schemeClr val="tx1"/>
                </a:solidFill>
              </a:rPr>
              <a:t>В 1894-1897 гг. предпринимает турне по Америке</a:t>
            </a:r>
          </a:p>
        </p:txBody>
      </p:sp>
      <p:pic>
        <p:nvPicPr>
          <p:cNvPr id="52226" name="Picture 4" descr="1"/>
          <p:cNvPicPr>
            <a:picLocks noChangeAspect="1" noChangeArrowheads="1"/>
          </p:cNvPicPr>
          <p:nvPr/>
        </p:nvPicPr>
        <p:blipFill>
          <a:blip r:embed="rId2">
            <a:lum contrast="6000"/>
          </a:blip>
          <a:srcRect/>
          <a:stretch>
            <a:fillRect/>
          </a:stretch>
        </p:blipFill>
        <p:spPr bwMode="auto">
          <a:xfrm>
            <a:off x="360363" y="749300"/>
            <a:ext cx="6057900" cy="528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body" idx="1"/>
          </p:nvPr>
        </p:nvSpPr>
        <p:spPr>
          <a:xfrm>
            <a:off x="4105275" y="1616075"/>
            <a:ext cx="774065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mtClean="0">
                <a:solidFill>
                  <a:schemeClr val="tx1"/>
                </a:solidFill>
              </a:rPr>
              <a:t>Атлетическая гимнастика – более объемное понятие, отражающее систему оздоровительно-развивающих воздействий с целью укрепления здоровья человека и улучшения его жизнеспособности.</a:t>
            </a:r>
          </a:p>
          <a:p>
            <a:pPr>
              <a:lnSpc>
                <a:spcPct val="90000"/>
              </a:lnSpc>
            </a:pPr>
            <a:r>
              <a:rPr lang="ru-RU" smtClean="0">
                <a:solidFill>
                  <a:schemeClr val="tx1"/>
                </a:solidFill>
              </a:rPr>
              <a:t>Атлетическая гимнастика – это традиционный вид гимнастики оздоровительно-развивающей направленности, сочетающий силовую тренировку с разносторонней физической подготовкой, гармоничным развитием и укреплением здоровья в целом.</a:t>
            </a:r>
          </a:p>
        </p:txBody>
      </p:sp>
      <p:pic>
        <p:nvPicPr>
          <p:cNvPr id="16386" name="Рисунок 3" descr="73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8" y="2047875"/>
            <a:ext cx="3011487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3"/>
          <p:cNvSpPr>
            <a:spLocks noGrp="1"/>
          </p:cNvSpPr>
          <p:nvPr>
            <p:ph type="body" idx="1"/>
          </p:nvPr>
        </p:nvSpPr>
        <p:spPr>
          <a:xfrm>
            <a:off x="4843463" y="766763"/>
            <a:ext cx="7043737" cy="5695950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В 1901г. организовал в Англии </a:t>
            </a:r>
            <a:r>
              <a:rPr lang="ru-RU" u="sng" smtClean="0">
                <a:solidFill>
                  <a:schemeClr val="tx1"/>
                </a:solidFill>
              </a:rPr>
              <a:t>первый конкурс красоты атлетического сложения</a:t>
            </a:r>
            <a:r>
              <a:rPr lang="ru-RU" smtClean="0">
                <a:solidFill>
                  <a:schemeClr val="tx1"/>
                </a:solidFill>
              </a:rPr>
              <a:t>. В нем приняли участие 56 атлетов.</a:t>
            </a:r>
          </a:p>
          <a:p>
            <a:r>
              <a:rPr lang="ru-RU" smtClean="0">
                <a:solidFill>
                  <a:schemeClr val="tx1"/>
                </a:solidFill>
              </a:rPr>
              <a:t>Конкурс проходил в лондонском театре «Королевский Альберт-Холл».</a:t>
            </a:r>
          </a:p>
          <a:p>
            <a:r>
              <a:rPr lang="ru-RU" smtClean="0">
                <a:solidFill>
                  <a:schemeClr val="tx1"/>
                </a:solidFill>
              </a:rPr>
              <a:t>Члены жюри – писатель Артур Конан-Дойль, скульптор Чарльз Лоуз и сам Сэндоу.</a:t>
            </a:r>
          </a:p>
          <a:p>
            <a:r>
              <a:rPr lang="ru-RU" smtClean="0">
                <a:solidFill>
                  <a:schemeClr val="tx1"/>
                </a:solidFill>
              </a:rPr>
              <a:t>Победителю конкурса Вильяму Мюррею вручена выполненная из золота статуэтка, изображавшая самого Сэндоу, стоящего с шаровой штангой. </a:t>
            </a:r>
          </a:p>
        </p:txBody>
      </p:sp>
      <p:pic>
        <p:nvPicPr>
          <p:cNvPr id="53250" name="Picture 4" descr="sandowstatue"/>
          <p:cNvPicPr>
            <a:picLocks noChangeAspect="1" noChangeArrowheads="1"/>
          </p:cNvPicPr>
          <p:nvPr/>
        </p:nvPicPr>
        <p:blipFill>
          <a:blip r:embed="rId2">
            <a:lum bright="6000"/>
            <a:grayscl/>
          </a:blip>
          <a:srcRect/>
          <a:stretch>
            <a:fillRect/>
          </a:stretch>
        </p:blipFill>
        <p:spPr bwMode="auto">
          <a:xfrm>
            <a:off x="360363" y="669925"/>
            <a:ext cx="40005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title"/>
          </p:nvPr>
        </p:nvSpPr>
        <p:spPr>
          <a:xfrm>
            <a:off x="3384550" y="274638"/>
            <a:ext cx="4924425" cy="4319587"/>
          </a:xfrm>
        </p:spPr>
        <p:txBody>
          <a:bodyPr/>
          <a:lstStyle/>
          <a:p>
            <a:pPr algn="l"/>
            <a:r>
              <a:rPr lang="ru-RU" sz="2500" b="0" u="sng" smtClean="0">
                <a:ln>
                  <a:noFill/>
                </a:ln>
                <a:solidFill>
                  <a:schemeClr val="tx1"/>
                </a:solidFill>
                <a:effectLst/>
              </a:rPr>
              <a:t>1904г. книга «Бодибилдинг»</a:t>
            </a:r>
            <a:br>
              <a:rPr lang="ru-RU" sz="2500" b="0" u="sng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500" b="0" u="sng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br>
              <a:rPr lang="ru-RU" sz="2500" b="0" u="sng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lang="ru-RU" sz="2500" b="0" u="sng" smtClean="0">
                <a:ln>
                  <a:noFill/>
                </a:ln>
                <a:solidFill>
                  <a:schemeClr val="tx1"/>
                </a:solidFill>
                <a:effectLst/>
              </a:rPr>
              <a:t>«Тело, как и ребенок, нуждается в воспитании, и такое воспитание могут дать упражнения, с помощью которых развиваются не только мускулы, но и улучшается здоровье»</a:t>
            </a:r>
          </a:p>
        </p:txBody>
      </p:sp>
      <p:sp>
        <p:nvSpPr>
          <p:cNvPr id="54274" name="Rectangle 3"/>
          <p:cNvSpPr>
            <a:spLocks noGrp="1"/>
          </p:cNvSpPr>
          <p:nvPr>
            <p:ph type="body" idx="1"/>
          </p:nvPr>
        </p:nvSpPr>
        <p:spPr>
          <a:xfrm>
            <a:off x="746125" y="5070475"/>
            <a:ext cx="7747000" cy="1349375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solidFill>
                  <a:schemeClr val="tx1"/>
                </a:solidFill>
              </a:rPr>
              <a:t>     </a:t>
            </a:r>
            <a:r>
              <a:rPr lang="ru-RU" sz="2400" u="sng" smtClean="0">
                <a:solidFill>
                  <a:schemeClr val="tx1"/>
                </a:solidFill>
              </a:rPr>
              <a:t>1911г. </a:t>
            </a:r>
            <a:endParaRPr lang="ru-RU" sz="240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solidFill>
                  <a:schemeClr val="tx1"/>
                </a:solidFill>
              </a:rPr>
              <a:t>     король Англии Георг V присвоил звание профессора физического культуры Его Королевского Величества</a:t>
            </a:r>
          </a:p>
        </p:txBody>
      </p:sp>
      <p:pic>
        <p:nvPicPr>
          <p:cNvPr id="54275" name="Picture 4" descr="sandow1893"/>
          <p:cNvPicPr>
            <a:picLocks noChangeAspect="1" noChangeArrowheads="1"/>
          </p:cNvPicPr>
          <p:nvPr/>
        </p:nvPicPr>
        <p:blipFill>
          <a:blip r:embed="rId2">
            <a:lum bright="6000"/>
          </a:blip>
          <a:srcRect/>
          <a:stretch>
            <a:fillRect/>
          </a:stretch>
        </p:blipFill>
        <p:spPr bwMode="auto">
          <a:xfrm>
            <a:off x="8783638" y="1112838"/>
            <a:ext cx="2613025" cy="574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5" descr="bb-cover"/>
          <p:cNvPicPr>
            <a:picLocks noChangeAspect="1" noChangeArrowheads="1"/>
          </p:cNvPicPr>
          <p:nvPr/>
        </p:nvPicPr>
        <p:blipFill>
          <a:blip r:embed="rId3">
            <a:lum bright="18000" contrast="12000"/>
          </a:blip>
          <a:srcRect/>
          <a:stretch>
            <a:fillRect/>
          </a:stretch>
        </p:blipFill>
        <p:spPr bwMode="auto">
          <a:xfrm>
            <a:off x="474663" y="360363"/>
            <a:ext cx="277495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3"/>
          <p:cNvSpPr>
            <a:spLocks noGrp="1"/>
          </p:cNvSpPr>
          <p:nvPr>
            <p:ph type="body" idx="1"/>
          </p:nvPr>
        </p:nvSpPr>
        <p:spPr>
          <a:xfrm>
            <a:off x="609600" y="5370513"/>
            <a:ext cx="10972800" cy="112395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mtClean="0">
                <a:solidFill>
                  <a:schemeClr val="tx1"/>
                </a:solidFill>
              </a:rPr>
              <a:t>    Рост - 170 см, вес - 88 кг, окружность грудной клетки при вдохе - 122 см, талия - 80 см, бицепс - 43 см, предплечье - 33 см, бедро - 63 см, икры - 40 см. </a:t>
            </a:r>
          </a:p>
        </p:txBody>
      </p:sp>
      <p:pic>
        <p:nvPicPr>
          <p:cNvPr id="55298" name="Picture 4" descr="Evgenii_Sando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369888"/>
            <a:ext cx="6308725" cy="475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3"/>
          <p:cNvSpPr>
            <a:spLocks noGrp="1"/>
          </p:cNvSpPr>
          <p:nvPr>
            <p:ph type="body" idx="1"/>
          </p:nvPr>
        </p:nvSpPr>
        <p:spPr>
          <a:xfrm>
            <a:off x="609600" y="5226050"/>
            <a:ext cx="10972800" cy="90011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3200" smtClean="0">
                <a:solidFill>
                  <a:schemeClr val="tx1"/>
                </a:solidFill>
              </a:rPr>
              <a:t>ДЖО И БЕН ВЕЙДЕРЫ (УАЙДЕРЫ)</a:t>
            </a:r>
          </a:p>
        </p:txBody>
      </p:sp>
      <p:pic>
        <p:nvPicPr>
          <p:cNvPr id="56322" name="Picture 4" descr="_Jew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3663" y="817563"/>
            <a:ext cx="4032250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5" descr="post-1-1224522277_thum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4638" y="803275"/>
            <a:ext cx="4278312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3"/>
          <p:cNvSpPr>
            <a:spLocks noGrp="1"/>
          </p:cNvSpPr>
          <p:nvPr>
            <p:ph type="body" idx="1"/>
          </p:nvPr>
        </p:nvSpPr>
        <p:spPr>
          <a:xfrm>
            <a:off x="5453063" y="2224088"/>
            <a:ext cx="6129337" cy="39020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3200" smtClean="0">
                <a:solidFill>
                  <a:schemeClr val="tx1"/>
                </a:solidFill>
              </a:rPr>
              <a:t>   1946г. - организована </a:t>
            </a:r>
            <a:r>
              <a:rPr lang="en-US" sz="3200" smtClean="0">
                <a:solidFill>
                  <a:schemeClr val="tx1"/>
                </a:solidFill>
              </a:rPr>
              <a:t>IFBB</a:t>
            </a:r>
            <a:r>
              <a:rPr lang="ru-RU" sz="3200" smtClean="0">
                <a:solidFill>
                  <a:schemeClr val="tx1"/>
                </a:solidFill>
              </a:rPr>
              <a:t> </a:t>
            </a:r>
          </a:p>
          <a:p>
            <a:pPr>
              <a:buFont typeface="Arial" charset="0"/>
              <a:buNone/>
            </a:pPr>
            <a:endParaRPr lang="ru-RU" sz="3200" smtClean="0">
              <a:solidFill>
                <a:schemeClr val="tx1"/>
              </a:solidFill>
            </a:endParaRPr>
          </a:p>
          <a:p>
            <a:pPr>
              <a:buFont typeface="Arial" charset="0"/>
              <a:buNone/>
            </a:pPr>
            <a:r>
              <a:rPr lang="ru-RU" sz="3200" smtClean="0">
                <a:solidFill>
                  <a:schemeClr val="tx1"/>
                </a:solidFill>
              </a:rPr>
              <a:t>   1965г. – впервые проведен конкурс «Мистер Олимпия» </a:t>
            </a:r>
          </a:p>
        </p:txBody>
      </p:sp>
      <p:pic>
        <p:nvPicPr>
          <p:cNvPr id="57346" name="Picture 4" descr="weider01101"/>
          <p:cNvPicPr>
            <a:picLocks noChangeAspect="1" noChangeArrowheads="1"/>
          </p:cNvPicPr>
          <p:nvPr/>
        </p:nvPicPr>
        <p:blipFill>
          <a:blip r:embed="rId2">
            <a:lum contrast="12000"/>
            <a:grayscl/>
          </a:blip>
          <a:srcRect/>
          <a:stretch>
            <a:fillRect/>
          </a:stretch>
        </p:blipFill>
        <p:spPr bwMode="auto">
          <a:xfrm>
            <a:off x="446088" y="658813"/>
            <a:ext cx="4383087" cy="546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ru-RU" sz="3200" smtClean="0">
                <a:solidFill>
                  <a:schemeClr val="tx1"/>
                </a:solidFill>
              </a:rPr>
              <a:t>   1962г. - в России в г. Ленинграде открыт один из первых атлетических клубов «Атлант»</a:t>
            </a:r>
          </a:p>
          <a:p>
            <a:pPr>
              <a:buFont typeface="Arial" charset="0"/>
              <a:buNone/>
            </a:pPr>
            <a:endParaRPr lang="ru-RU" sz="3200" smtClean="0">
              <a:solidFill>
                <a:schemeClr val="tx1"/>
              </a:solidFill>
            </a:endParaRPr>
          </a:p>
          <a:p>
            <a:pPr>
              <a:buFont typeface="Arial" charset="0"/>
              <a:buNone/>
            </a:pPr>
            <a:r>
              <a:rPr lang="ru-RU" sz="3200" smtClean="0">
                <a:solidFill>
                  <a:schemeClr val="tx1"/>
                </a:solidFill>
              </a:rPr>
              <a:t>   1988г. - год образования Федерации Атлетизма СССР. Атлеты из СССР приняли участие в чемпионате мира по бодибилдингу (Австралия).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  <a:t>ПАУЭРЛИФТИНГ</a:t>
            </a:r>
            <a:r>
              <a:rPr lang="ru-RU" b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59394" name="Rectangle 3"/>
          <p:cNvSpPr>
            <a:spLocks noGrp="1"/>
          </p:cNvSpPr>
          <p:nvPr>
            <p:ph type="body" idx="1"/>
          </p:nvPr>
        </p:nvSpPr>
        <p:spPr>
          <a:xfrm>
            <a:off x="609600" y="4391025"/>
            <a:ext cx="10972800" cy="1735138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chemeClr val="tx1"/>
                </a:solidFill>
              </a:rPr>
              <a:t>        ПАУЭРЛИФТИНГ </a:t>
            </a:r>
            <a:r>
              <a:rPr lang="ru-RU" smtClean="0">
                <a:solidFill>
                  <a:schemeClr val="tx1"/>
                </a:solidFill>
              </a:rPr>
              <a:t>(силовое троеборье) - вид спорта, заключающийся в подъеме штанги максимального веса в 3 соревновательных упражнениях: приседании со штангой на плечах, жиме штанги лежа и становой тяге.</a:t>
            </a:r>
          </a:p>
        </p:txBody>
      </p:sp>
      <p:pic>
        <p:nvPicPr>
          <p:cNvPr id="59395" name="Picture 4" descr="присед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1370013"/>
            <a:ext cx="2879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5" descr="pauer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9013" y="1941513"/>
            <a:ext cx="26289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6" descr="41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5675" y="1419225"/>
            <a:ext cx="2879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3"/>
          <p:cNvSpPr>
            <a:spLocks noGrp="1"/>
          </p:cNvSpPr>
          <p:nvPr>
            <p:ph type="body" idx="1"/>
          </p:nvPr>
        </p:nvSpPr>
        <p:spPr>
          <a:xfrm>
            <a:off x="557213" y="1168400"/>
            <a:ext cx="10972800" cy="4525963"/>
          </a:xfrm>
        </p:spPr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ru-RU" sz="3100" smtClean="0">
                <a:solidFill>
                  <a:schemeClr val="tx1"/>
                </a:solidFill>
              </a:rPr>
              <a:t>В начале 50-х г. в США, Австралии, Англии и других странах большой популярностью начали пользоваться вспомогательные тяжелоатлетические упражнения: </a:t>
            </a:r>
          </a:p>
          <a:p>
            <a:pPr marL="1295400" lvl="2" indent="-381000">
              <a:lnSpc>
                <a:spcPct val="80000"/>
              </a:lnSpc>
              <a:buFont typeface="Arial" charset="0"/>
              <a:buAutoNum type="arabicPeriod"/>
            </a:pPr>
            <a:r>
              <a:rPr lang="ru-RU" sz="3100" smtClean="0">
                <a:solidFill>
                  <a:schemeClr val="tx1"/>
                </a:solidFill>
              </a:rPr>
              <a:t>приседания со штангой на плечах; </a:t>
            </a:r>
          </a:p>
          <a:p>
            <a:pPr marL="1295400" lvl="2" indent="-381000">
              <a:lnSpc>
                <a:spcPct val="80000"/>
              </a:lnSpc>
              <a:buFont typeface="Arial" charset="0"/>
              <a:buAutoNum type="arabicPeriod"/>
            </a:pPr>
            <a:r>
              <a:rPr lang="ru-RU" sz="3100" smtClean="0">
                <a:solidFill>
                  <a:schemeClr val="tx1"/>
                </a:solidFill>
              </a:rPr>
              <a:t>жим лежа на скамье;</a:t>
            </a:r>
          </a:p>
          <a:p>
            <a:pPr marL="1295400" lvl="2" indent="-381000">
              <a:lnSpc>
                <a:spcPct val="80000"/>
              </a:lnSpc>
              <a:buFont typeface="Arial" charset="0"/>
              <a:buAutoNum type="arabicPeriod"/>
            </a:pPr>
            <a:r>
              <a:rPr lang="ru-RU" sz="3100" smtClean="0">
                <a:solidFill>
                  <a:schemeClr val="tx1"/>
                </a:solidFill>
              </a:rPr>
              <a:t>тяга штанги. </a:t>
            </a:r>
          </a:p>
          <a:p>
            <a:pPr marL="533400" indent="-533400">
              <a:lnSpc>
                <a:spcPct val="80000"/>
              </a:lnSpc>
            </a:pPr>
            <a:endParaRPr lang="ru-RU" sz="3100" smtClean="0">
              <a:solidFill>
                <a:schemeClr val="tx1"/>
              </a:solidFill>
            </a:endParaRPr>
          </a:p>
          <a:p>
            <a:pPr marL="533400" indent="-533400">
              <a:lnSpc>
                <a:spcPct val="80000"/>
              </a:lnSpc>
            </a:pPr>
            <a:r>
              <a:rPr lang="ru-RU" sz="3100" smtClean="0">
                <a:solidFill>
                  <a:schemeClr val="tx1"/>
                </a:solidFill>
              </a:rPr>
              <a:t>Название новый вид спорта получил от слияния двух английских слов - «power» - сила, мощь и «lifting» - поднимание.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3"/>
          <p:cNvSpPr>
            <a:spLocks noGrp="1"/>
          </p:cNvSpPr>
          <p:nvPr>
            <p:ph type="body" idx="1"/>
          </p:nvPr>
        </p:nvSpPr>
        <p:spPr>
          <a:xfrm>
            <a:off x="588963" y="1103313"/>
            <a:ext cx="10972800" cy="5327650"/>
          </a:xfrm>
        </p:spPr>
        <p:txBody>
          <a:bodyPr/>
          <a:lstStyle/>
          <a:p>
            <a:r>
              <a:rPr lang="ru-RU" sz="3500" smtClean="0">
                <a:solidFill>
                  <a:schemeClr val="tx1"/>
                </a:solidFill>
              </a:rPr>
              <a:t>В </a:t>
            </a:r>
            <a:r>
              <a:rPr lang="ru-RU" sz="3500" u="sng" smtClean="0">
                <a:solidFill>
                  <a:schemeClr val="tx1"/>
                </a:solidFill>
              </a:rPr>
              <a:t>1964г.</a:t>
            </a:r>
            <a:r>
              <a:rPr lang="ru-RU" sz="3500" smtClean="0">
                <a:solidFill>
                  <a:schemeClr val="tx1"/>
                </a:solidFill>
              </a:rPr>
              <a:t> в США прошел первый официальный чемпионат. Эту дату можно считать «рождением» пауэрлифтинга.</a:t>
            </a:r>
            <a:endParaRPr lang="ru-RU" sz="3500" u="sng" smtClean="0">
              <a:solidFill>
                <a:schemeClr val="tx1"/>
              </a:solidFill>
            </a:endParaRPr>
          </a:p>
          <a:p>
            <a:r>
              <a:rPr lang="ru-RU" sz="3500" u="sng" smtClean="0">
                <a:solidFill>
                  <a:schemeClr val="tx1"/>
                </a:solidFill>
              </a:rPr>
              <a:t>1971 г.</a:t>
            </a:r>
            <a:r>
              <a:rPr lang="ru-RU" sz="3500" smtClean="0">
                <a:solidFill>
                  <a:schemeClr val="tx1"/>
                </a:solidFill>
              </a:rPr>
              <a:t> – Чемпионат мира (Нью-Йорк)</a:t>
            </a:r>
            <a:endParaRPr lang="ru-RU" sz="3500" u="sng" smtClean="0">
              <a:solidFill>
                <a:schemeClr val="tx1"/>
              </a:solidFill>
            </a:endParaRPr>
          </a:p>
          <a:p>
            <a:r>
              <a:rPr lang="ru-RU" sz="3500" u="sng" smtClean="0">
                <a:solidFill>
                  <a:schemeClr val="tx1"/>
                </a:solidFill>
              </a:rPr>
              <a:t>1990г.</a:t>
            </a:r>
            <a:r>
              <a:rPr lang="ru-RU" sz="3500" smtClean="0">
                <a:solidFill>
                  <a:schemeClr val="tx1"/>
                </a:solidFill>
              </a:rPr>
              <a:t> - федерация пауэрлифтинга СССР стала официальным членом Международной федерации пауэрлифтинга  (</a:t>
            </a:r>
            <a:r>
              <a:rPr lang="en-US" sz="3500" smtClean="0">
                <a:solidFill>
                  <a:schemeClr val="tx1"/>
                </a:solidFill>
              </a:rPr>
              <a:t>IPF</a:t>
            </a:r>
            <a:r>
              <a:rPr lang="ru-RU" sz="3500" smtClean="0">
                <a:solidFill>
                  <a:schemeClr val="tx1"/>
                </a:solidFill>
              </a:rPr>
              <a:t>), сборная команда СССР впервые приняла участие в чемпионате мира.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  <a:t>ГИРЕВОЙ СПОРТ</a:t>
            </a:r>
            <a:r>
              <a:rPr lang="ru-RU" b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6626225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smtClean="0">
                <a:solidFill>
                  <a:schemeClr val="tx1"/>
                </a:solidFill>
              </a:rPr>
              <a:t>ГИРЕВОЙ СПОРТ</a:t>
            </a:r>
            <a:r>
              <a:rPr lang="ru-RU" smtClean="0">
                <a:solidFill>
                  <a:schemeClr val="tx1"/>
                </a:solidFill>
              </a:rPr>
              <a:t> - вид спорта, заключающийся в подъеме гирь максимальное количество раз подряд за определенное время.</a:t>
            </a:r>
          </a:p>
          <a:p>
            <a:pPr>
              <a:lnSpc>
                <a:spcPct val="90000"/>
              </a:lnSpc>
            </a:pPr>
            <a:r>
              <a:rPr lang="ru-RU" smtClean="0">
                <a:solidFill>
                  <a:schemeClr val="tx1"/>
                </a:solidFill>
              </a:rPr>
              <a:t>Соревнования в гиревом спорте проводятся с гирями весом 16, 24 и 32 кг по программе двоеборья: толчок двух гирь двумя руками и рывок гири одной и другой рукой без перерыва для отдыха. На выполнение каждого упражнения дается 10 мин.</a:t>
            </a:r>
          </a:p>
        </p:txBody>
      </p:sp>
      <p:pic>
        <p:nvPicPr>
          <p:cNvPr id="62467" name="Picture 4" descr="girev-sport-z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1313" y="1365250"/>
            <a:ext cx="36004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/>
          </p:cNvSpPr>
          <p:nvPr>
            <p:ph type="body" idx="1"/>
          </p:nvPr>
        </p:nvSpPr>
        <p:spPr>
          <a:xfrm>
            <a:off x="4090988" y="750888"/>
            <a:ext cx="7789862" cy="55022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mtClean="0">
                <a:solidFill>
                  <a:schemeClr val="tx1"/>
                </a:solidFill>
              </a:rPr>
              <a:t>Атлетическая гимнастика предназначена для самых разных людей (молодых и пожилых, юношей и девушек), но для людей </a:t>
            </a:r>
            <a:r>
              <a:rPr lang="ru-RU" u="sng" smtClean="0">
                <a:solidFill>
                  <a:schemeClr val="tx1"/>
                </a:solidFill>
              </a:rPr>
              <a:t>практически здоровых</a:t>
            </a:r>
            <a:r>
              <a:rPr lang="ru-RU" smtClean="0">
                <a:solidFill>
                  <a:schemeClr val="tx1"/>
                </a:solidFill>
              </a:rPr>
              <a:t>, поскольку используемые упражнения связаны со значительными мышечными напряжениями и соответствующей нагрузочностью для занимающихся.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mtClean="0">
                <a:solidFill>
                  <a:schemeClr val="tx1"/>
                </a:solidFill>
              </a:rPr>
              <a:t>Поэтому атлетическую гимнастику следует рассматривать в первую очередь как </a:t>
            </a:r>
            <a:r>
              <a:rPr lang="ru-RU" u="sng" smtClean="0">
                <a:solidFill>
                  <a:schemeClr val="tx1"/>
                </a:solidFill>
              </a:rPr>
              <a:t>развивающее средство</a:t>
            </a:r>
            <a:r>
              <a:rPr lang="ru-RU" smtClean="0">
                <a:solidFill>
                  <a:schemeClr val="tx1"/>
                </a:solidFill>
              </a:rPr>
              <a:t> физического воспитания, и только во вторую – как </a:t>
            </a:r>
            <a:r>
              <a:rPr lang="ru-RU" u="sng" smtClean="0">
                <a:solidFill>
                  <a:schemeClr val="tx1"/>
                </a:solidFill>
              </a:rPr>
              <a:t>средство восстанавливающее.</a:t>
            </a:r>
          </a:p>
        </p:txBody>
      </p:sp>
      <p:pic>
        <p:nvPicPr>
          <p:cNvPr id="17410" name="Рисунок 3" descr="turchinskiy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00" y="1049338"/>
            <a:ext cx="30480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/>
          <p:cNvSpPr>
            <a:spLocks noGrp="1"/>
          </p:cNvSpPr>
          <p:nvPr>
            <p:ph type="body" idx="1"/>
          </p:nvPr>
        </p:nvSpPr>
        <p:spPr>
          <a:xfrm>
            <a:off x="5919788" y="1119188"/>
            <a:ext cx="5662612" cy="5006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mtClean="0">
                <a:solidFill>
                  <a:schemeClr val="tx1"/>
                </a:solidFill>
              </a:rPr>
              <a:t>    Гиревой спорт как разновидность тяжелой атлетики появился в России в конце </a:t>
            </a:r>
            <a:r>
              <a:rPr lang="en-US" smtClean="0">
                <a:solidFill>
                  <a:schemeClr val="tx1"/>
                </a:solidFill>
              </a:rPr>
              <a:t>XIX</a:t>
            </a:r>
            <a:r>
              <a:rPr lang="ru-RU" smtClean="0">
                <a:solidFill>
                  <a:schemeClr val="tx1"/>
                </a:solidFill>
              </a:rPr>
              <a:t> века. </a:t>
            </a:r>
          </a:p>
          <a:p>
            <a:pPr>
              <a:lnSpc>
                <a:spcPct val="80000"/>
              </a:lnSpc>
            </a:pPr>
            <a:r>
              <a:rPr lang="ru-RU" smtClean="0">
                <a:solidFill>
                  <a:schemeClr val="tx1"/>
                </a:solidFill>
              </a:rPr>
              <a:t>    В русском народе всегда с почтением относились к силачам, способным поднять одной рукой тяжелый снаряд (камень, бревно, железную чурку и др.) Затем появилась гиря, которая стала незаменимым снарядом для развития силы мышц людей. </a:t>
            </a:r>
          </a:p>
        </p:txBody>
      </p:sp>
      <p:pic>
        <p:nvPicPr>
          <p:cNvPr id="63490" name="Picture 4" descr="History_of_Giry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1092200"/>
            <a:ext cx="5359400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3"/>
          <p:cNvSpPr>
            <a:spLocks noGrp="1"/>
          </p:cNvSpPr>
          <p:nvPr>
            <p:ph type="body" idx="1"/>
          </p:nvPr>
        </p:nvSpPr>
        <p:spPr>
          <a:xfrm>
            <a:off x="609600" y="460375"/>
            <a:ext cx="10972800" cy="19129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200" smtClean="0">
                <a:solidFill>
                  <a:schemeClr val="tx1"/>
                </a:solidFill>
              </a:rPr>
              <a:t>   В дореволюционной России гирей баловались такие выдающиеся атлеты, как Иван Поддубный, Иван Заикин, Георг Гаккеншмидт, Никандр Вахтуров, Петр Крылов и многие другие. </a:t>
            </a:r>
          </a:p>
        </p:txBody>
      </p:sp>
      <p:pic>
        <p:nvPicPr>
          <p:cNvPr id="64514" name="Picture 4" descr="История гиревого спорта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9388" y="2620963"/>
            <a:ext cx="37846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5" name="Picture 5" descr="x_7a36c1b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7438" y="2157413"/>
            <a:ext cx="2792412" cy="443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3"/>
          <p:cNvSpPr>
            <a:spLocks noGrp="1"/>
          </p:cNvSpPr>
          <p:nvPr>
            <p:ph type="body" idx="1"/>
          </p:nvPr>
        </p:nvSpPr>
        <p:spPr>
          <a:xfrm>
            <a:off x="609600" y="573088"/>
            <a:ext cx="10972800" cy="5553075"/>
          </a:xfrm>
        </p:spPr>
        <p:txBody>
          <a:bodyPr/>
          <a:lstStyle/>
          <a:p>
            <a:r>
              <a:rPr lang="ru-RU" sz="3200" smtClean="0">
                <a:solidFill>
                  <a:schemeClr val="tx1"/>
                </a:solidFill>
              </a:rPr>
              <a:t>    Уже в то далекое время методика развития силы при помощи гири была достаточно совершенна благодаря В.Ф.Краевскому, который и сам в 60 лет выжимал «двойники» (32 кг) 10 раз подряд, чем очень гордился. </a:t>
            </a:r>
          </a:p>
          <a:p>
            <a:r>
              <a:rPr lang="ru-RU" sz="3200" smtClean="0">
                <a:solidFill>
                  <a:schemeClr val="tx1"/>
                </a:solidFill>
              </a:rPr>
              <a:t>    В 1900 г. выходит книга В.Ф. Краевского «Развитие физической силы без гирь и при помощи гирь» (переиздавалась в 1902, 1909 и 1916 гг.)</a:t>
            </a:r>
          </a:p>
          <a:p>
            <a:r>
              <a:rPr lang="ru-RU" sz="3200" smtClean="0">
                <a:solidFill>
                  <a:schemeClr val="tx1"/>
                </a:solidFill>
              </a:rPr>
              <a:t>    Иван Лебедев </a:t>
            </a:r>
            <a:r>
              <a:rPr lang="ru-RU" sz="3200" u="sng" smtClean="0">
                <a:solidFill>
                  <a:schemeClr val="tx1"/>
                </a:solidFill>
              </a:rPr>
              <a:t>в 1916г</a:t>
            </a:r>
            <a:r>
              <a:rPr lang="ru-RU" sz="3200" smtClean="0">
                <a:solidFill>
                  <a:schemeClr val="tx1"/>
                </a:solidFill>
              </a:rPr>
              <a:t>. издал одно из первых в России учебных пособий по гиревому спорту «Руководство, как развивать свою силу, упражняясь тяжелыми гирями».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3"/>
          <p:cNvSpPr>
            <a:spLocks noGrp="1"/>
          </p:cNvSpPr>
          <p:nvPr>
            <p:ph type="body" idx="1"/>
          </p:nvPr>
        </p:nvSpPr>
        <p:spPr>
          <a:xfrm>
            <a:off x="536575" y="1052513"/>
            <a:ext cx="10972800" cy="4622800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    Современную летопись гиревого спорта с утвержденными правилами соревнований (гиревое троеборье – жим одной рукой, рывок другой рукой и толчок двумя руками) и спортивной классификацией принято отсчитывать с 1962 г. </a:t>
            </a:r>
          </a:p>
          <a:p>
            <a:r>
              <a:rPr lang="ru-RU" smtClean="0">
                <a:solidFill>
                  <a:schemeClr val="tx1"/>
                </a:solidFill>
              </a:rPr>
              <a:t>    В 1978г. была создана Всероссийская комиссия гиревого спорта, был проведен первый официальный чемпионат России.</a:t>
            </a:r>
          </a:p>
          <a:p>
            <a:r>
              <a:rPr lang="ru-RU" smtClean="0">
                <a:solidFill>
                  <a:schemeClr val="tx1"/>
                </a:solidFill>
              </a:rPr>
              <a:t>    В 1985г. в Липецке состоялся 1-й чемпионат СССР. </a:t>
            </a:r>
          </a:p>
          <a:p>
            <a:r>
              <a:rPr lang="ru-RU" smtClean="0">
                <a:solidFill>
                  <a:schemeClr val="tx1"/>
                </a:solidFill>
              </a:rPr>
              <a:t>    В 1989г. был установлен 10-минутный регламент при выполнении классических упражнений. Соревнования стали проходить более зрелищно и эмоционально.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n>
                  <a:noFill/>
                </a:ln>
                <a:solidFill>
                  <a:schemeClr val="tx1"/>
                </a:solidFill>
                <a:effectLst/>
              </a:rPr>
              <a:t>АРМРЕСТЛИНГ</a:t>
            </a:r>
            <a:r>
              <a:rPr lang="ru-RU" b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sp>
        <p:nvSpPr>
          <p:cNvPr id="67586" name="Rectangle 3"/>
          <p:cNvSpPr>
            <a:spLocks noGrp="1"/>
          </p:cNvSpPr>
          <p:nvPr>
            <p:ph type="body" idx="1"/>
          </p:nvPr>
        </p:nvSpPr>
        <p:spPr>
          <a:xfrm>
            <a:off x="609600" y="4632325"/>
            <a:ext cx="10972800" cy="1493838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chemeClr val="tx1"/>
                </a:solidFill>
              </a:rPr>
              <a:t>АРМРЕСТЛИНГ</a:t>
            </a:r>
            <a:r>
              <a:rPr lang="ru-RU" smtClean="0">
                <a:solidFill>
                  <a:schemeClr val="tx1"/>
                </a:solidFill>
              </a:rPr>
              <a:t> – силовое единоборство на руках.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mtClean="0">
                <a:solidFill>
                  <a:schemeClr val="tx1"/>
                </a:solidFill>
              </a:rPr>
              <a:t>Варианты: ристреслинг – борьба на кистях, 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mtClean="0">
                <a:solidFill>
                  <a:schemeClr val="tx1"/>
                </a:solidFill>
              </a:rPr>
              <a:t>с 1997 г. - арм-спорт.</a:t>
            </a:r>
          </a:p>
        </p:txBody>
      </p:sp>
      <p:pic>
        <p:nvPicPr>
          <p:cNvPr id="67587" name="Picture 4" descr="im_20"/>
          <p:cNvPicPr>
            <a:picLocks noChangeAspect="1" noChangeArrowheads="1"/>
          </p:cNvPicPr>
          <p:nvPr/>
        </p:nvPicPr>
        <p:blipFill>
          <a:blip r:embed="rId2">
            <a:lum bright="18000" contrast="12000"/>
          </a:blip>
          <a:srcRect/>
          <a:stretch>
            <a:fillRect/>
          </a:stretch>
        </p:blipFill>
        <p:spPr bwMode="auto">
          <a:xfrm>
            <a:off x="4089400" y="1508125"/>
            <a:ext cx="3984625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3"/>
          <p:cNvSpPr>
            <a:spLocks noGrp="1"/>
          </p:cNvSpPr>
          <p:nvPr>
            <p:ph type="body" idx="1"/>
          </p:nvPr>
        </p:nvSpPr>
        <p:spPr>
          <a:xfrm>
            <a:off x="609600" y="525463"/>
            <a:ext cx="10972800" cy="5889625"/>
          </a:xfrm>
        </p:spPr>
        <p:txBody>
          <a:bodyPr/>
          <a:lstStyle/>
          <a:p>
            <a:r>
              <a:rPr lang="ru-RU" sz="3500" smtClean="0">
                <a:solidFill>
                  <a:schemeClr val="tx1"/>
                </a:solidFill>
              </a:rPr>
              <a:t>    </a:t>
            </a:r>
            <a:r>
              <a:rPr lang="ru-RU" sz="3200" smtClean="0">
                <a:solidFill>
                  <a:schemeClr val="tx1"/>
                </a:solidFill>
              </a:rPr>
              <a:t>Как вид спорта, зародился в американском баре. Регулярные соревнования проводились с 50-х годов прошлого века в калифорнийском городке Петалума. </a:t>
            </a:r>
          </a:p>
          <a:p>
            <a:endParaRPr lang="ru-RU" sz="3200" smtClean="0">
              <a:solidFill>
                <a:schemeClr val="tx1"/>
              </a:solidFill>
            </a:endParaRPr>
          </a:p>
          <a:p>
            <a:r>
              <a:rPr lang="ru-RU" sz="3200" smtClean="0">
                <a:solidFill>
                  <a:schemeClr val="tx1"/>
                </a:solidFill>
              </a:rPr>
              <a:t>    Молодой журналист Билл Соберанс был вдохновителем и организатором чемпионатов Петалумы, Северной Калифорнии и всей Калифорнии.</a:t>
            </a:r>
          </a:p>
          <a:p>
            <a:pPr>
              <a:buFont typeface="Arial" charset="0"/>
              <a:buNone/>
            </a:pPr>
            <a:r>
              <a:rPr lang="ru-RU" sz="3200" smtClean="0">
                <a:solidFill>
                  <a:schemeClr val="tx1"/>
                </a:solidFill>
              </a:rPr>
              <a:t> </a:t>
            </a:r>
          </a:p>
          <a:p>
            <a:r>
              <a:rPr lang="ru-RU" sz="3200" smtClean="0">
                <a:solidFill>
                  <a:schemeClr val="tx1"/>
                </a:solidFill>
              </a:rPr>
              <a:t>    В 1961г. он зарегистрировал Мировую корпорацию ристреслинга.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3"/>
          <p:cNvSpPr>
            <a:spLocks noGrp="1"/>
          </p:cNvSpPr>
          <p:nvPr>
            <p:ph type="body" idx="1"/>
          </p:nvPr>
        </p:nvSpPr>
        <p:spPr>
          <a:xfrm>
            <a:off x="5372100" y="1022350"/>
            <a:ext cx="6210300" cy="51038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mtClean="0">
                <a:solidFill>
                  <a:schemeClr val="tx1"/>
                </a:solidFill>
              </a:rPr>
              <a:t>    В 1962г. в Петалуме проведен 1 чемпионат мира по армрестлингу. </a:t>
            </a:r>
          </a:p>
          <a:p>
            <a:pPr>
              <a:lnSpc>
                <a:spcPct val="90000"/>
              </a:lnSpc>
            </a:pPr>
            <a:endParaRPr lang="ru-RU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ru-RU" smtClean="0">
                <a:solidFill>
                  <a:schemeClr val="tx1"/>
                </a:solidFill>
              </a:rPr>
              <a:t>    В настоящее время ежегодно, во 2 субботу октября в Петалуме проходят мировые чемпионаты по армрестлингу.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mtClean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ru-RU" smtClean="0">
                <a:solidFill>
                  <a:schemeClr val="tx1"/>
                </a:solidFill>
              </a:rPr>
              <a:t>    В 1987г. на реальном чемпионате мира снимался кинофильм «Изо всех сил» с С.Сталлоне в главной роли.</a:t>
            </a:r>
          </a:p>
        </p:txBody>
      </p:sp>
      <p:pic>
        <p:nvPicPr>
          <p:cNvPr id="6963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627063"/>
            <a:ext cx="4067175" cy="588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200" u="sng" smtClean="0">
                <a:ln>
                  <a:noFill/>
                </a:ln>
                <a:solidFill>
                  <a:schemeClr val="tx1"/>
                </a:solidFill>
                <a:effectLst/>
              </a:rPr>
              <a:t>Атлетическая гимнастика в Республике Беларусь.</a:t>
            </a:r>
          </a:p>
        </p:txBody>
      </p:sp>
      <p:sp>
        <p:nvSpPr>
          <p:cNvPr id="70658" name="Rectangle 3"/>
          <p:cNvSpPr>
            <a:spLocks noGrp="1"/>
          </p:cNvSpPr>
          <p:nvPr>
            <p:ph type="body" idx="1"/>
          </p:nvPr>
        </p:nvSpPr>
        <p:spPr>
          <a:xfrm>
            <a:off x="566738" y="2000250"/>
            <a:ext cx="10972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chemeClr val="tx1"/>
                </a:solidFill>
              </a:rPr>
              <a:t>Председателем Федерации атлетической гимнастики БССР являлся Светлов Владимир Петрович.</a:t>
            </a:r>
            <a:br>
              <a:rPr lang="ru-RU" smtClean="0">
                <a:solidFill>
                  <a:schemeClr val="tx1"/>
                </a:solidFill>
              </a:rPr>
            </a:br>
            <a:r>
              <a:rPr lang="ru-RU" smtClean="0">
                <a:solidFill>
                  <a:schemeClr val="tx1"/>
                </a:solidFill>
              </a:rPr>
              <a:t>В 1991 г. в Каунасе на Чемпионате СССР по культуризму было принято решение об создание отдельной федерации пауэрлифтинга.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chemeClr val="tx1"/>
                </a:solidFill>
              </a:rPr>
              <a:t>Дебют Белорусских пауэрлифтёров на международной арене состоялся на Чемпионате Мира 1992 г (Берменгем ) Англия. Сборную команду РБ представляли два спортсмена Минов.В.В., Маскалёв.А.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>
                <a:solidFill>
                  <a:schemeClr val="tx1"/>
                </a:solidFill>
              </a:rPr>
              <a:t>Первым Чемпионом Мира (3-5.12.1994 Финляндия) стал Гринкевич Эдуард, он же первым удостоился звания МСМК.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3"/>
          <p:cNvSpPr>
            <a:spLocks noGrp="1"/>
          </p:cNvSpPr>
          <p:nvPr>
            <p:ph type="body" idx="1"/>
          </p:nvPr>
        </p:nvSpPr>
        <p:spPr>
          <a:xfrm>
            <a:off x="609600" y="717550"/>
            <a:ext cx="10972800" cy="54086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chemeClr val="tx1"/>
                </a:solidFill>
              </a:rPr>
              <a:t>В 1996 году в г. Житковичи стартует первый в стране Открытый турнир по гиревому спорту среди юношей «Кубак Палесся». Городок с численностью населения не много более 10 тысяч человек по праву становиться столицей гиревого спорта. Эти соревнования объединили более десятка городов и дали новый толчок в популяризации гиревого спорта Беларуси. </a:t>
            </a:r>
          </a:p>
          <a:p>
            <a:pPr eaLnBrk="1" hangingPunct="1">
              <a:lnSpc>
                <a:spcPct val="90000"/>
              </a:lnSpc>
            </a:pPr>
            <a:endParaRPr lang="ru-RU" sz="24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chemeClr val="tx1"/>
                </a:solidFill>
              </a:rPr>
              <a:t>В 70-80-е годы минские штангисты являлись одними из сильнейших в Республике, среди них: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chemeClr val="tx1"/>
                </a:solidFill>
              </a:rPr>
              <a:t>Тараненко Леонид – чемпион ХХ11 Олимпийских игр, неоднократный чемпион мира, Европы, СССР, установил выдающиеся рекорды мира в тяжелом весе в толчке 266 и сумме двоеборья 475 кг, которые непобиты до сих пор.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chemeClr val="tx1"/>
                </a:solidFill>
              </a:rPr>
              <a:t>С 2000 года на международной арене успешно выступали Нечай Александр, Лешко Олег, Горкавый Павел, Ворник Дмитрий становившиеся призерами первенств мира и Европы.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u="sng" smtClean="0">
                <a:ln>
                  <a:noFill/>
                </a:ln>
                <a:solidFill>
                  <a:schemeClr val="tx1"/>
                </a:solidFill>
                <a:effectLst/>
              </a:rPr>
              <a:t>Цель и задачи физкультурно-оздоровительной системы атлетическая гимнастика.</a:t>
            </a:r>
          </a:p>
        </p:txBody>
      </p:sp>
      <p:sp>
        <p:nvSpPr>
          <p:cNvPr id="72706" name="Rectangle 3"/>
          <p:cNvSpPr>
            <a:spLocks noGrp="1"/>
          </p:cNvSpPr>
          <p:nvPr>
            <p:ph type="body" idx="1"/>
          </p:nvPr>
        </p:nvSpPr>
        <p:spPr>
          <a:xfrm>
            <a:off x="568325" y="1778000"/>
            <a:ext cx="10972800" cy="48942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</a:rPr>
              <a:t>Цель - оздоровление людей и повышение   функциональных   возможностей  организма.</a:t>
            </a:r>
          </a:p>
          <a:p>
            <a:pPr>
              <a:lnSpc>
                <a:spcPct val="80000"/>
              </a:lnSpc>
            </a:pPr>
            <a:endParaRPr lang="ru-RU" sz="200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tx1"/>
                </a:solidFill>
              </a:rPr>
              <a:t>      С помощью средств основной гимнастики решается широкий круг оздоровительных и воспитательно-образовательных задач физического воспитания: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</a:rPr>
              <a:t>обеспечить гармоническое развитие мышц всех групп опорно-двигательного аппарата;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</a:rPr>
              <a:t>разностороннее развитие силовых способностей с освоением жизненно необходимых двигательных навыков;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</a:rPr>
              <a:t>улучшение функциональных возможностей организма (сердечно-сосудистой и дыхательной систем);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</a:rPr>
              <a:t>формирование правильной осанки;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</a:rPr>
              <a:t>улучшение координации движений и совершенствование функции равновесия;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</a:rPr>
              <a:t>воспитание психических, познавательных и волевых качеств (дисциплинированности, собранности, внимания, коммуникативности);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</a:rPr>
              <a:t>способствует формированию позитивного мнения о собственной личности, уверенности в себе;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</a:rPr>
              <a:t>развить самодисциплину и мотивацию, которые переносится на все другие сферы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/>
          </p:cNvSpPr>
          <p:nvPr>
            <p:ph type="body" idx="1"/>
          </p:nvPr>
        </p:nvSpPr>
        <p:spPr>
          <a:xfrm>
            <a:off x="3952875" y="1584325"/>
            <a:ext cx="8008938" cy="4525963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Атлетическая гимнастика удовлетворяет стремление людей иметь сильные и красивые мышцы, рельефную (а не просто огромную) мускулатуру. </a:t>
            </a:r>
          </a:p>
          <a:p>
            <a:r>
              <a:rPr lang="ru-RU" smtClean="0">
                <a:solidFill>
                  <a:schemeClr val="tx1"/>
                </a:solidFill>
              </a:rPr>
              <a:t>Кроме того, она расширяет двигательный опыт, воспитывает привычку к систематическим занятиям физическими упражнениями, служит средством активного отдыха, эффективно стимулирует стремление к самовыражению через красоту тела.</a:t>
            </a:r>
          </a:p>
        </p:txBody>
      </p:sp>
      <p:pic>
        <p:nvPicPr>
          <p:cNvPr id="18434" name="Рисунок 3" descr="знаменитые бодибилдеры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927225"/>
            <a:ext cx="3246438" cy="371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u="sng" smtClean="0">
                <a:ln>
                  <a:noFill/>
                </a:ln>
                <a:solidFill>
                  <a:schemeClr val="tx1"/>
                </a:solidFill>
                <a:effectLst/>
              </a:rPr>
              <a:t>Теоретические и организационные основы атлетической гимнастики.</a:t>
            </a:r>
          </a:p>
        </p:txBody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>
          <a:xfrm>
            <a:off x="4425950" y="2849563"/>
            <a:ext cx="7535863" cy="3463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</a:rPr>
              <a:t>      </a:t>
            </a:r>
            <a:r>
              <a:rPr lang="ru-RU" sz="2100" smtClean="0">
                <a:solidFill>
                  <a:schemeClr val="tx1"/>
                </a:solidFill>
              </a:rPr>
              <a:t>При формировании групп АГ с оздоровительной направленностью учитывают возраст занимающихся, их физическое развитие, состояние здоровья, профессию. </a:t>
            </a:r>
          </a:p>
          <a:p>
            <a:pPr>
              <a:lnSpc>
                <a:spcPct val="80000"/>
              </a:lnSpc>
            </a:pPr>
            <a:endParaRPr lang="ru-RU" sz="210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100" smtClean="0">
                <a:solidFill>
                  <a:schemeClr val="tx1"/>
                </a:solidFill>
              </a:rPr>
              <a:t>     Группы, как правило, формируются по возрасту: 15-16, 17-18лет и 19-22 года, молодежь и мужчины зрелого возраста 23-39 лет, лица среднего и старшего возраста 40-50 лет. </a:t>
            </a:r>
          </a:p>
          <a:p>
            <a:pPr>
              <a:lnSpc>
                <a:spcPct val="80000"/>
              </a:lnSpc>
            </a:pPr>
            <a:r>
              <a:rPr lang="ru-RU" sz="2100" smtClean="0">
                <a:solidFill>
                  <a:schemeClr val="tx1"/>
                </a:solidFill>
              </a:rPr>
              <a:t>     При этом для новичков достаточными считаются 3 занятия в неделю по 20-30 мин, более подготовленные (чаще всего и более старшие)  могут увеличивать или продолжительность занятия (до 45—60 мин) или их количество (до 4—5).</a:t>
            </a:r>
          </a:p>
        </p:txBody>
      </p:sp>
      <p:pic>
        <p:nvPicPr>
          <p:cNvPr id="73731" name="Picture 4" descr="wpid-post_13323_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8" y="2979738"/>
            <a:ext cx="392112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3"/>
          <p:cNvSpPr>
            <a:spLocks noGrp="1"/>
          </p:cNvSpPr>
          <p:nvPr>
            <p:ph type="body" idx="1"/>
          </p:nvPr>
        </p:nvSpPr>
        <p:spPr>
          <a:xfrm>
            <a:off x="4729163" y="1198563"/>
            <a:ext cx="6989762" cy="46561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300" b="1" smtClean="0">
                <a:solidFill>
                  <a:schemeClr val="tx1"/>
                </a:solidFill>
              </a:rPr>
              <a:t>Формы занятий оздоровительной гимнастикой</a:t>
            </a:r>
          </a:p>
          <a:p>
            <a:pPr>
              <a:lnSpc>
                <a:spcPct val="80000"/>
              </a:lnSpc>
            </a:pPr>
            <a:endParaRPr lang="ru-RU" sz="230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300" smtClean="0">
                <a:solidFill>
                  <a:schemeClr val="tx1"/>
                </a:solidFill>
              </a:rPr>
              <a:t>Занятия оздоровительной гимнастикой («О.Г.») подразделяются на две большие группы: педагогически организованные и самодеятельные.</a:t>
            </a:r>
          </a:p>
          <a:p>
            <a:pPr>
              <a:lnSpc>
                <a:spcPct val="80000"/>
              </a:lnSpc>
            </a:pPr>
            <a:r>
              <a:rPr lang="ru-RU" sz="2300" smtClean="0">
                <a:solidFill>
                  <a:schemeClr val="tx1"/>
                </a:solidFill>
              </a:rPr>
              <a:t>Педагогически организованные занятия могут быть детерминированы государственно-социальными интересами (подготовка члена общества к труду, защите отечества, репродуцированию генофонда) или личностными потребностями.</a:t>
            </a:r>
          </a:p>
          <a:p>
            <a:pPr>
              <a:lnSpc>
                <a:spcPct val="80000"/>
              </a:lnSpc>
            </a:pPr>
            <a:r>
              <a:rPr lang="ru-RU" sz="2300" smtClean="0">
                <a:solidFill>
                  <a:schemeClr val="tx1"/>
                </a:solidFill>
              </a:rPr>
              <a:t>Различают и используют три основные формы таких занятий: групповую, индивидуальную и смешанную. В свою очередь, они могут быть обязательными (академические) и необязательными (факультативные, кружковые, секционные).</a:t>
            </a:r>
          </a:p>
        </p:txBody>
      </p:sp>
      <p:pic>
        <p:nvPicPr>
          <p:cNvPr id="74754" name="Picture 5" descr="DSC_0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" y="4021138"/>
            <a:ext cx="4043363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9" descr="pxj-WmaLio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475" y="657225"/>
            <a:ext cx="4005263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3"/>
          <p:cNvSpPr>
            <a:spLocks noGrp="1"/>
          </p:cNvSpPr>
          <p:nvPr>
            <p:ph type="body" idx="1"/>
          </p:nvPr>
        </p:nvSpPr>
        <p:spPr>
          <a:xfrm>
            <a:off x="4625975" y="1189038"/>
            <a:ext cx="7431088" cy="5156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100" smtClean="0">
                <a:solidFill>
                  <a:schemeClr val="tx1"/>
                </a:solidFill>
              </a:rPr>
              <a:t>Характерными признаками педагогически организованных занятий, во многом определяющими их содержание, являются четко поставленная цель и методология ее достижения: программа, средства и методы их использования в решении частных задач, нормативные уровни результатов и критерии оценки.</a:t>
            </a:r>
          </a:p>
          <a:p>
            <a:pPr>
              <a:lnSpc>
                <a:spcPct val="80000"/>
              </a:lnSpc>
            </a:pPr>
            <a:r>
              <a:rPr lang="ru-RU" sz="2100" smtClean="0">
                <a:solidFill>
                  <a:schemeClr val="tx1"/>
                </a:solidFill>
              </a:rPr>
              <a:t>Педагогически организованные занятия проводятся в детских яслях и садах, в учебных заведениях, различных оздоровительных клубах, центрах и кружках – специалистами в области физического воспитания или под их руководством (с соответствующей юридической ответственностью).</a:t>
            </a:r>
          </a:p>
          <a:p>
            <a:pPr>
              <a:lnSpc>
                <a:spcPct val="80000"/>
              </a:lnSpc>
            </a:pPr>
            <a:r>
              <a:rPr lang="ru-RU" sz="2100" smtClean="0">
                <a:solidFill>
                  <a:schemeClr val="tx1"/>
                </a:solidFill>
              </a:rPr>
              <a:t>Самодеятельные – самоорганизуемые индивидуальные или групповые (обычно малочисленные) занятия. Они проводятся самими занимающимися сугубо по их желанию, в соответствии с их индивидуальными интересами, потребностями и возможностями (психофизическими и материальными).</a:t>
            </a:r>
          </a:p>
          <a:p>
            <a:pPr>
              <a:lnSpc>
                <a:spcPct val="80000"/>
              </a:lnSpc>
            </a:pPr>
            <a:endParaRPr lang="ru-RU" sz="2100" smtClean="0">
              <a:solidFill>
                <a:schemeClr val="tx1"/>
              </a:solidFill>
            </a:endParaRPr>
          </a:p>
        </p:txBody>
      </p:sp>
      <p:pic>
        <p:nvPicPr>
          <p:cNvPr id="75778" name="Picture 5" descr="fitnes-06-2024x10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901700"/>
            <a:ext cx="4129087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9" name="Picture 7" descr="image08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" y="3740150"/>
            <a:ext cx="4135438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3"/>
          <p:cNvSpPr>
            <a:spLocks noGrp="1"/>
          </p:cNvSpPr>
          <p:nvPr>
            <p:ph type="body" idx="1"/>
          </p:nvPr>
        </p:nvSpPr>
        <p:spPr>
          <a:xfrm>
            <a:off x="609600" y="663575"/>
            <a:ext cx="10972800" cy="59674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smtClean="0">
                <a:solidFill>
                  <a:schemeClr val="tx1"/>
                </a:solidFill>
              </a:rPr>
              <a:t>Особенности занятий и эффективная организация их:</a:t>
            </a:r>
          </a:p>
          <a:p>
            <a:pPr>
              <a:lnSpc>
                <a:spcPct val="90000"/>
              </a:lnSpc>
            </a:pPr>
            <a:endParaRPr lang="ru-RU" sz="240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solidFill>
                  <a:schemeClr val="tx1"/>
                </a:solidFill>
              </a:rPr>
              <a:t>      1) стремление к предельному утомлению мышечного аппарата на каждом занятии оказывает влияние на увеличение интенсивности метаболических процессов, в первую очередь, – белкового синтеза, определяющего рост мышечной массы;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solidFill>
                  <a:schemeClr val="tx1"/>
                </a:solidFill>
              </a:rPr>
              <a:t>      2) в режиме выполнения упражнения в занятии и в серии их важно учитывать оптимальное сочетание работы и отдыха;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solidFill>
                  <a:schemeClr val="tx1"/>
                </a:solidFill>
              </a:rPr>
              <a:t>      3) в комплексы упражнений необходимо включать упражнения как на локальную нагрузку мышц, так и общего воздействия, вовлекающие в работу значительное количество мышечных групп;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solidFill>
                  <a:schemeClr val="tx1"/>
                </a:solidFill>
              </a:rPr>
              <a:t>      4) упражнения силовой направленности обязательно должны сочетаться с упражнениями на растягивание тех же групп мышц и дополняться упражнениями на расслабление, движениями на точность и ловкость;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solidFill>
                  <a:schemeClr val="tx1"/>
                </a:solidFill>
              </a:rPr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3"/>
          <p:cNvSpPr>
            <a:spLocks noGrp="1"/>
          </p:cNvSpPr>
          <p:nvPr>
            <p:ph type="body" idx="1"/>
          </p:nvPr>
        </p:nvSpPr>
        <p:spPr>
          <a:xfrm>
            <a:off x="609600" y="1104900"/>
            <a:ext cx="10972800" cy="50212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solidFill>
                  <a:schemeClr val="tx1"/>
                </a:solidFill>
              </a:rPr>
              <a:t>      5) при подборе упражнений следует ориентироваться на основные мышечные группы: шеи, плечевого пояса, рук, передней и задней поверхностей тела и ног, не увлекаясь локальной нагрузкой какого-либо сгибателя или разгибателя;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solidFill>
                  <a:schemeClr val="tx1"/>
                </a:solidFill>
              </a:rPr>
              <a:t>      6) для оценки исходного уровня подготовленности занимающегося используются соотношения весовых и ростовых показателей, оценка топографии мышц тела и отдельных звеньев, тестирование степени развития силовых качеств с помощью динамометрии и двигательных заданий (обычно на количество повторений контрольных движений);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solidFill>
                  <a:schemeClr val="tx1"/>
                </a:solidFill>
              </a:rPr>
              <a:t>      7) для правильного и эффективного выполнения упражнения требуется рационализация дыхания; она может обеспечиваться подбором удобных поз, а также специальных двигательных заданий, выполнение которых формирует навыки правильного - «техничного» и экономичного дыхания, которое способствует повышению результативности упражнения. </a:t>
            </a:r>
          </a:p>
          <a:p>
            <a:pPr>
              <a:lnSpc>
                <a:spcPct val="90000"/>
              </a:lnSpc>
            </a:pPr>
            <a:endParaRPr lang="ru-RU" sz="2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u="sng" smtClean="0">
                <a:ln>
                  <a:noFill/>
                </a:ln>
                <a:solidFill>
                  <a:schemeClr val="tx1"/>
                </a:solidFill>
                <a:effectLst/>
              </a:rPr>
              <a:t>Структура и содержание занятий атлетической гимнастикой.</a:t>
            </a:r>
          </a:p>
        </p:txBody>
      </p:sp>
      <p:sp>
        <p:nvSpPr>
          <p:cNvPr id="78850" name="Rectangle 3"/>
          <p:cNvSpPr>
            <a:spLocks noGrp="1"/>
          </p:cNvSpPr>
          <p:nvPr>
            <p:ph type="body" idx="1"/>
          </p:nvPr>
        </p:nvSpPr>
        <p:spPr>
          <a:xfrm>
            <a:off x="5902325" y="2441575"/>
            <a:ext cx="5959475" cy="41163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</a:rPr>
              <a:t>Занятия начинают с разминки, 6- 8 общеразвивающих гимнастических упражнений, затем приступают к специальным упражнениям с отягощениями. Между подходами делают паузу 1,5-3 мин для отдыха и расслабления мышц. Лица среднего и старшего возраста на разминку непосредственно перед силовыми упражнениями отводят больше времени.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</a:rPr>
              <a:t>Упражнения с отягощениями выполняют в медленном или умеренном темпе, без резких и быстрых движений.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</a:rPr>
              <a:t>После основной части занятий, в которую входят силовые упражнения, проводят заключительную. В ней используют профилактические приемы, упражнения на растягивание и расслабление мышц, массаж, душ и др . </a:t>
            </a:r>
          </a:p>
        </p:txBody>
      </p:sp>
      <p:pic>
        <p:nvPicPr>
          <p:cNvPr id="78851" name="Picture 4" descr="54e4578c1e1e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2468563"/>
            <a:ext cx="5259387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u="sng" smtClean="0">
                <a:ln>
                  <a:noFill/>
                </a:ln>
                <a:solidFill>
                  <a:schemeClr val="tx1"/>
                </a:solidFill>
                <a:effectLst/>
              </a:rPr>
              <a:t>Средства, методы и методика проведения атлетической гимнастики.</a:t>
            </a:r>
          </a:p>
        </p:txBody>
      </p:sp>
      <p:sp>
        <p:nvSpPr>
          <p:cNvPr id="79874" name="Rectangle 3"/>
          <p:cNvSpPr>
            <a:spLocks noGrp="1"/>
          </p:cNvSpPr>
          <p:nvPr>
            <p:ph type="body" idx="1"/>
          </p:nvPr>
        </p:nvSpPr>
        <p:spPr>
          <a:xfrm>
            <a:off x="609600" y="2198688"/>
            <a:ext cx="10972800" cy="43481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</a:rPr>
              <a:t>Основными средствами АГ являются упражнения с гантелями, штангой, гирями, эспандером, на блочных и тренажерных устройствах.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</a:rPr>
              <a:t>Независимо от возраста на начальном этапе занятий массу отягощения подбирают так, чтобы занимающийся мог без большого напряжения выполнить необходимое количество повторений: для мышц ног, спины — до 4-6 раз, для мышц голени, предплечья, шеи, рук — до 10-12. Затем количество подъемов гири, штанги увеличивают соответственно до 10-12 и 20 раз.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</a:rPr>
              <a:t>Сначала упражнения выполняют без отягощений, затем, по мере усвоения, занимаются с гантелями, штангой, резиновым эспандером и другими отягощениями, которые воздействуют на все группы мышц.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</a:rPr>
              <a:t>Молодежь и мужчины зрелого возраста по мере повышения физической подготовленности увеличивают массу отягощения (штанга, гантели и т.п.) и объем выполняемой работы. Лицам среднего и старшего возраста это не рекомендуется. Они на протяжении 4—6 мес. постепенно выходят на оптимальный уровень нагрузки, индивидуальный для каждого. Большинство занятий целесообразно проводить по комплексной методике с использованием в каждом занятии различных средств ОФП и упражнений с отягощениями.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3"/>
          <p:cNvSpPr>
            <a:spLocks noGrp="1"/>
          </p:cNvSpPr>
          <p:nvPr>
            <p:ph type="body" idx="1"/>
          </p:nvPr>
        </p:nvSpPr>
        <p:spPr>
          <a:xfrm>
            <a:off x="5395913" y="838200"/>
            <a:ext cx="6637337" cy="58562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smtClean="0">
                <a:solidFill>
                  <a:schemeClr val="tx1"/>
                </a:solidFill>
              </a:rPr>
              <a:t>С самого начала занятий важно выработать правильное дыхание. Во время повторных подъемов снаряда дышат естественно. Перед началом упражнения делают неглубокий вдох, затем темп дыхания сообразуется с характером движения. При разведении рук в стороны, разгибании туловища и других упражнениях, когда грудная клетка несколько расширяется, делают вдох. Выдох соответственно совпадает с сужением грудной клетки при опускании отягощений, сгибании туловища и т.п. </a:t>
            </a:r>
          </a:p>
          <a:p>
            <a:pPr>
              <a:lnSpc>
                <a:spcPct val="80000"/>
              </a:lnSpc>
            </a:pPr>
            <a:r>
              <a:rPr lang="ru-RU" sz="2200" smtClean="0">
                <a:solidFill>
                  <a:schemeClr val="tx1"/>
                </a:solidFill>
              </a:rPr>
              <a:t>Задержка дыхания и натуживание не должны быть слишком длительными, особенно для мужчин после 40 лет. Если они сопровождаются покраснением лица и шеи, набуханием сосудов, отягощение уменьшают.</a:t>
            </a:r>
          </a:p>
          <a:p>
            <a:pPr>
              <a:lnSpc>
                <a:spcPct val="80000"/>
              </a:lnSpc>
            </a:pPr>
            <a:r>
              <a:rPr lang="ru-RU" sz="2200" smtClean="0">
                <a:solidFill>
                  <a:schemeClr val="tx1"/>
                </a:solidFill>
              </a:rPr>
              <a:t>С самого начала занятий с отягощениями особое внимание уделяют развитию силы рук, обеспечивающей захват грифа штанги, ручки гири и т.п.</a:t>
            </a:r>
          </a:p>
        </p:txBody>
      </p:sp>
      <p:pic>
        <p:nvPicPr>
          <p:cNvPr id="80898" name="Picture 3" descr="im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167005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3"/>
          <p:cNvSpPr>
            <a:spLocks noGrp="1"/>
          </p:cNvSpPr>
          <p:nvPr>
            <p:ph type="body" idx="1"/>
          </p:nvPr>
        </p:nvSpPr>
        <p:spPr>
          <a:xfrm>
            <a:off x="4694238" y="1149350"/>
            <a:ext cx="7315200" cy="49196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smtClean="0">
                <a:solidFill>
                  <a:schemeClr val="tx1"/>
                </a:solidFill>
              </a:rPr>
              <a:t>Атлетическая гимнастика, в основе которой лежит метод силовой тренировки, использует полный арсенал средств основной гимнастики, а также элементы спортивной тренировки. </a:t>
            </a:r>
          </a:p>
          <a:p>
            <a:pPr>
              <a:lnSpc>
                <a:spcPct val="80000"/>
              </a:lnSpc>
            </a:pPr>
            <a:endParaRPr lang="ru-RU" sz="240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i="1" smtClean="0">
                <a:solidFill>
                  <a:schemeClr val="tx1"/>
                </a:solidFill>
              </a:rPr>
              <a:t>Важнейшей отличительной чертой атлетической гимнастики является та, что за счет специальных упражнений у занимающегося формируются умения и навыки силовых перемещений собственного тела в различных режимах силовой работы.</a:t>
            </a:r>
          </a:p>
          <a:p>
            <a:pPr>
              <a:lnSpc>
                <a:spcPct val="80000"/>
              </a:lnSpc>
            </a:pPr>
            <a:endParaRPr lang="ru-RU" sz="2400" i="1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smtClean="0">
                <a:solidFill>
                  <a:schemeClr val="tx1"/>
                </a:solidFill>
              </a:rPr>
              <a:t>Этого не дает ни одна из описанных выше систем. Между тем, такие умения и навыки очень важны в жизнеобеспечении человека. </a:t>
            </a:r>
          </a:p>
        </p:txBody>
      </p:sp>
      <p:pic>
        <p:nvPicPr>
          <p:cNvPr id="81922" name="Picture 5" descr="ui-54a14ad4a23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163" y="676275"/>
            <a:ext cx="3911600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7" descr="fitnes_klub_novaya_liga_trenazhernyiy_z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425" y="3919538"/>
            <a:ext cx="397827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>
                <a:solidFill>
                  <a:schemeClr val="tx1"/>
                </a:solidFill>
              </a:rPr>
              <a:t>В зависимости от конкретной задачи силовой тренировки и индивидуальных особенностей «формула упражнения» меняется:</a:t>
            </a:r>
          </a:p>
          <a:p>
            <a:pPr>
              <a:lnSpc>
                <a:spcPct val="90000"/>
              </a:lnSpc>
            </a:pPr>
            <a:endParaRPr lang="ru-RU" sz="240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solidFill>
                  <a:schemeClr val="tx1"/>
                </a:solidFill>
              </a:rPr>
              <a:t>     – </a:t>
            </a:r>
            <a:r>
              <a:rPr lang="ru-RU" sz="2400" b="1" smtClean="0">
                <a:solidFill>
                  <a:schemeClr val="tx1"/>
                </a:solidFill>
              </a:rPr>
              <a:t>для максимальной силы</a:t>
            </a:r>
            <a:r>
              <a:rPr lang="ru-RU" sz="2400" smtClean="0">
                <a:solidFill>
                  <a:schemeClr val="tx1"/>
                </a:solidFill>
              </a:rPr>
              <a:t>: вес отягощения (сопротивления) – 90-95 % от максимального, 1-4 силовых действия в подходе, 3-4 подхода, между ними отдых по 2-4 мин;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solidFill>
                  <a:schemeClr val="tx1"/>
                </a:solidFill>
              </a:rPr>
              <a:t>     – </a:t>
            </a:r>
            <a:r>
              <a:rPr lang="ru-RU" sz="2400" b="1" smtClean="0">
                <a:solidFill>
                  <a:schemeClr val="tx1"/>
                </a:solidFill>
              </a:rPr>
              <a:t>для наращивания объема мышц</a:t>
            </a:r>
            <a:r>
              <a:rPr lang="ru-RU" sz="2400" smtClean="0">
                <a:solidFill>
                  <a:schemeClr val="tx1"/>
                </a:solidFill>
              </a:rPr>
              <a:t>: вес отягощений – 70-80 % от максимума, 8-12 повторений движений в подходе, количество подходов – 3-6, отдых между ними – 1-2 мин;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400" smtClean="0">
                <a:solidFill>
                  <a:schemeClr val="tx1"/>
                </a:solidFill>
              </a:rPr>
              <a:t>     – </a:t>
            </a:r>
            <a:r>
              <a:rPr lang="ru-RU" sz="2400" b="1" smtClean="0">
                <a:solidFill>
                  <a:schemeClr val="tx1"/>
                </a:solidFill>
              </a:rPr>
              <a:t>для развития силовой выносливости</a:t>
            </a:r>
            <a:r>
              <a:rPr lang="ru-RU" sz="2400" smtClean="0">
                <a:solidFill>
                  <a:schemeClr val="tx1"/>
                </a:solidFill>
              </a:rPr>
              <a:t>: вес отягощений 50-70 % от максимума, 20-50 повторений движений в подходе, количество подходов 2-4, отдых – от минуты до трех (перед заключительным подходом, если их больше трех).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</a:rPr>
              <a:t>Специфика целей различных силовых тренировок определяет и наличие различных систем силового совершенствования. </a:t>
            </a:r>
          </a:p>
          <a:p>
            <a:r>
              <a:rPr lang="ru-RU" smtClean="0">
                <a:solidFill>
                  <a:schemeClr val="tx1"/>
                </a:solidFill>
              </a:rPr>
              <a:t>К настоящему времени широкое распространение получили:</a:t>
            </a:r>
            <a:endParaRPr lang="ru-RU" b="1" smtClean="0">
              <a:solidFill>
                <a:schemeClr val="tx1"/>
              </a:solidFill>
            </a:endParaRPr>
          </a:p>
          <a:p>
            <a:r>
              <a:rPr lang="ru-RU" b="1" smtClean="0">
                <a:solidFill>
                  <a:schemeClr val="tx1"/>
                </a:solidFill>
              </a:rPr>
              <a:t>ТЯЖЕЛАЯ АТЛЕТИКА</a:t>
            </a:r>
          </a:p>
          <a:p>
            <a:r>
              <a:rPr lang="ru-RU" b="1" smtClean="0">
                <a:solidFill>
                  <a:schemeClr val="tx1"/>
                </a:solidFill>
              </a:rPr>
              <a:t>БОДИБИЛДИНГ</a:t>
            </a:r>
          </a:p>
          <a:p>
            <a:r>
              <a:rPr lang="ru-RU" b="1" smtClean="0">
                <a:solidFill>
                  <a:schemeClr val="tx1"/>
                </a:solidFill>
              </a:rPr>
              <a:t>ПАУЭРЛИФТИНГ</a:t>
            </a:r>
          </a:p>
          <a:p>
            <a:r>
              <a:rPr lang="ru-RU" b="1" smtClean="0">
                <a:solidFill>
                  <a:schemeClr val="tx1"/>
                </a:solidFill>
              </a:rPr>
              <a:t>ГИРЕВОЙ СПОРТ</a:t>
            </a:r>
          </a:p>
          <a:p>
            <a:r>
              <a:rPr lang="ru-RU" b="1" smtClean="0">
                <a:solidFill>
                  <a:schemeClr val="tx1"/>
                </a:solidFill>
              </a:rPr>
              <a:t>АРМРЕСТЛИНГ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3"/>
          <p:cNvSpPr>
            <a:spLocks noGrp="1"/>
          </p:cNvSpPr>
          <p:nvPr>
            <p:ph type="body" idx="1"/>
          </p:nvPr>
        </p:nvSpPr>
        <p:spPr>
          <a:xfrm>
            <a:off x="568325" y="419100"/>
            <a:ext cx="10972800" cy="62182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</a:rPr>
              <a:t>Наиболее типичными методами в силовой тренировке А.Г. признаны:</a:t>
            </a:r>
          </a:p>
          <a:p>
            <a:pPr>
              <a:lnSpc>
                <a:spcPct val="80000"/>
              </a:lnSpc>
            </a:pPr>
            <a:endParaRPr lang="ru-RU" sz="200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chemeClr val="tx1"/>
                </a:solidFill>
              </a:rPr>
              <a:t>– метод повторных усилий</a:t>
            </a:r>
            <a:r>
              <a:rPr lang="ru-RU" sz="2000" smtClean="0">
                <a:solidFill>
                  <a:schemeClr val="tx1"/>
                </a:solidFill>
              </a:rPr>
              <a:t> – подразумевающий непрерывное выполнение в одном подходе или в чередующихся подходах заданного количества движений определенного характера;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chemeClr val="tx1"/>
                </a:solidFill>
              </a:rPr>
              <a:t>– метод максимальных усилий</a:t>
            </a:r>
            <a:r>
              <a:rPr lang="ru-RU" sz="2000" smtClean="0">
                <a:solidFill>
                  <a:schemeClr val="tx1"/>
                </a:solidFill>
              </a:rPr>
              <a:t> – как работа в определенных зонах нагрузки, например: максимальная нагрузка </a:t>
            </a:r>
            <a:r>
              <a:rPr lang="ru-RU" sz="2000" i="1" smtClean="0">
                <a:solidFill>
                  <a:schemeClr val="tx1"/>
                </a:solidFill>
              </a:rPr>
              <a:t>по величине усилия</a:t>
            </a:r>
            <a:r>
              <a:rPr lang="ru-RU" sz="2000" smtClean="0">
                <a:solidFill>
                  <a:schemeClr val="tx1"/>
                </a:solidFill>
              </a:rPr>
              <a:t>, околопредельная нагрузка с 2-3 повторениями, большая нагрузка с 4-7 повторениями, умеренно большая – с 8-12 повторениями, средняя – с 13-18 повторениями, малая – с 19-25 повторениями, очень маленькая – с 25 и более повторениями. Естественно, что такие величины повторений упражнения связаны с соответствующим уменьшением уровня разового усилия и он конечно не соответствует максимуму, на который способен в данный момент занимающийся, а именно тому, который может быть проявлен при конкретном количестве повторений. Малые уровни нагрузки при этом характерны при тренировке силовой выносливости, а большие и предельные – для увеличения объема мышечной массы.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</a:rPr>
              <a:t>Некоторые специалисты считают, что использование метода повторных максимальных усилий помимо увеличения силы приводит и к росту мышечной массы. Поэтому рекомендуют в качестве оптимального варианта режим с 5-6 повторными максимумами – для увеличения силы, и с 6-12 – для наращивания мышечной массы.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</a:rPr>
              <a:t>В силовой тренировке А.Г. предпочтение обычно отдается упражнениям, выполняемым в преодолевающем режиме и с условием, что каждое последнее повторение вызывает предельное напряжение. Упражнения в статическом режиме и в уступающем – также имеют место и повышают эффективность силовой тренировки.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3"/>
          <p:cNvSpPr>
            <a:spLocks noGrp="1"/>
          </p:cNvSpPr>
          <p:nvPr>
            <p:ph type="body" idx="1"/>
          </p:nvPr>
        </p:nvSpPr>
        <p:spPr>
          <a:xfrm>
            <a:off x="609600" y="1231900"/>
            <a:ext cx="10972800" cy="5378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mtClean="0">
                <a:solidFill>
                  <a:schemeClr val="tx1"/>
                </a:solidFill>
              </a:rPr>
              <a:t>В А.Г. используются </a:t>
            </a:r>
            <a:r>
              <a:rPr lang="ru-RU" b="1" smtClean="0">
                <a:solidFill>
                  <a:schemeClr val="tx1"/>
                </a:solidFill>
              </a:rPr>
              <a:t>специфические методические приемы</a:t>
            </a:r>
            <a:r>
              <a:rPr lang="ru-RU" smtClean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80000"/>
              </a:lnSpc>
            </a:pPr>
            <a:endParaRPr lang="ru-RU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mtClean="0">
                <a:solidFill>
                  <a:schemeClr val="tx1"/>
                </a:solidFill>
              </a:rPr>
              <a:t>– «ограничители» – выполнение движения ограничивается по определенным параметрам (амплитуде, скорости, продолжительности);</a:t>
            </a:r>
          </a:p>
          <a:p>
            <a:pPr>
              <a:lnSpc>
                <a:spcPct val="80000"/>
              </a:lnSpc>
            </a:pPr>
            <a:r>
              <a:rPr lang="ru-RU" smtClean="0">
                <a:solidFill>
                  <a:schemeClr val="tx1"/>
                </a:solidFill>
              </a:rPr>
              <a:t>– «последовательный прогресс» – по мере выполнения – упражнения постепенно увеличиваются (раздельно или одновременно) количество повторений, величины отягощений;</a:t>
            </a:r>
          </a:p>
          <a:p>
            <a:pPr>
              <a:lnSpc>
                <a:spcPct val="80000"/>
              </a:lnSpc>
            </a:pPr>
            <a:r>
              <a:rPr lang="ru-RU" smtClean="0">
                <a:solidFill>
                  <a:schemeClr val="tx1"/>
                </a:solidFill>
              </a:rPr>
              <a:t>– «концентрация и дробление» – требующаяся работа либо распределяется на несколько занятий, либо концентрируется в коротком промежутке времени;</a:t>
            </a:r>
          </a:p>
          <a:p>
            <a:pPr>
              <a:lnSpc>
                <a:spcPct val="80000"/>
              </a:lnSpc>
            </a:pPr>
            <a:r>
              <a:rPr lang="ru-RU" smtClean="0">
                <a:solidFill>
                  <a:schemeClr val="tx1"/>
                </a:solidFill>
              </a:rPr>
              <a:t>– «коррекция Позы» – конкретное упражнение выполняется с изменением позы в исходном, конечном или промежуточном положениях;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3"/>
          <p:cNvSpPr>
            <a:spLocks noGrp="1"/>
          </p:cNvSpPr>
          <p:nvPr>
            <p:ph type="body" idx="1"/>
          </p:nvPr>
        </p:nvSpPr>
        <p:spPr>
          <a:xfrm>
            <a:off x="609600" y="1201738"/>
            <a:ext cx="10972800" cy="5387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mtClean="0">
                <a:solidFill>
                  <a:schemeClr val="tx1"/>
                </a:solidFill>
              </a:rPr>
              <a:t>– «иллюзия облегчения» – при повторениях с предельным напряжением их преодолевают, оказывая некоторую помощь или облегчая условия;</a:t>
            </a:r>
          </a:p>
          <a:p>
            <a:pPr>
              <a:lnSpc>
                <a:spcPct val="80000"/>
              </a:lnSpc>
            </a:pPr>
            <a:r>
              <a:rPr lang="ru-RU" smtClean="0">
                <a:solidFill>
                  <a:schemeClr val="tx1"/>
                </a:solidFill>
              </a:rPr>
              <a:t>– «потогония» – увеличение интенсивности упражнений за счет применения специальных средств и способов их применения;</a:t>
            </a:r>
          </a:p>
          <a:p>
            <a:pPr>
              <a:lnSpc>
                <a:spcPct val="80000"/>
              </a:lnSpc>
            </a:pPr>
            <a:r>
              <a:rPr lang="ru-RU" smtClean="0">
                <a:solidFill>
                  <a:schemeClr val="tx1"/>
                </a:solidFill>
              </a:rPr>
              <a:t>– «синусоида» – последовательное увеличение и снижение величины мышечного напряжения при переходе от упражнения к упражнению;</a:t>
            </a:r>
          </a:p>
          <a:p>
            <a:pPr>
              <a:lnSpc>
                <a:spcPct val="80000"/>
              </a:lnSpc>
            </a:pPr>
            <a:r>
              <a:rPr lang="ru-RU" smtClean="0">
                <a:solidFill>
                  <a:schemeClr val="tx1"/>
                </a:solidFill>
              </a:rPr>
              <a:t>– «приоритет» – первоначальная нагрузка более слабых мышечных групп с последующим переходом к развитым лучше;</a:t>
            </a:r>
          </a:p>
          <a:p>
            <a:pPr>
              <a:lnSpc>
                <a:spcPct val="80000"/>
              </a:lnSpc>
            </a:pPr>
            <a:r>
              <a:rPr lang="ru-RU" smtClean="0">
                <a:solidFill>
                  <a:schemeClr val="tx1"/>
                </a:solidFill>
              </a:rPr>
              <a:t>– «локализация» – стремление к изолированному сокращению мышц и ограничению подключения к работе вспомогательных мышечных групп.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3"/>
          <p:cNvSpPr>
            <a:spLocks noGrp="1"/>
          </p:cNvSpPr>
          <p:nvPr>
            <p:ph type="body" idx="1"/>
          </p:nvPr>
        </p:nvSpPr>
        <p:spPr>
          <a:xfrm>
            <a:off x="274638" y="1600200"/>
            <a:ext cx="11741150" cy="29591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 sz="200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>
                <a:solidFill>
                  <a:schemeClr val="tx1"/>
                </a:solidFill>
              </a:rPr>
              <a:t> </a:t>
            </a:r>
            <a:endParaRPr lang="ru-RU" sz="2000" u="sng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000" u="sng" smtClean="0">
                <a:solidFill>
                  <a:schemeClr val="tx1"/>
                </a:solidFill>
              </a:rPr>
              <a:t>Первая группа</a:t>
            </a:r>
            <a:r>
              <a:rPr lang="ru-RU" sz="2000" smtClean="0">
                <a:solidFill>
                  <a:schemeClr val="tx1"/>
                </a:solidFill>
              </a:rPr>
              <a:t> – упражнения без отягощений и предметов, с преодолением сопротивления собственного тела или его звена. </a:t>
            </a:r>
            <a:endParaRPr lang="ru-RU" sz="2000" smtClean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</a:rPr>
              <a:t>Это могут быть силовые перемещения или статические напряжения мышц-антагонистов.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</a:rPr>
              <a:t>Например, сгибания и разгибания рук в упоре лежа или удерживание напряженных рук в положении в стороны, или удерживание положения слегка согнувшись опорой тазом и поднятыми вверх руками и т.п.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</a:rPr>
              <a:t>Эти упражнения подходят различным группам занимающимся, не требуют особой подготовленности их, и просты в организационном отношении.</a:t>
            </a:r>
          </a:p>
        </p:txBody>
      </p:sp>
      <p:sp>
        <p:nvSpPr>
          <p:cNvPr id="87042" name="Text Box 4"/>
          <p:cNvSpPr txBox="1">
            <a:spLocks noChangeArrowheads="1"/>
          </p:cNvSpPr>
          <p:nvPr/>
        </p:nvSpPr>
        <p:spPr bwMode="auto">
          <a:xfrm>
            <a:off x="442913" y="287338"/>
            <a:ext cx="113855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000" b="1"/>
              <a:t>Атлетическая гимнастика использует </a:t>
            </a:r>
            <a:r>
              <a:rPr lang="ru-RU" sz="3000" b="1" u="sng"/>
              <a:t>шесть</a:t>
            </a:r>
            <a:r>
              <a:rPr lang="ru-RU" sz="3000" b="1"/>
              <a:t> групп специальных упражнений:</a:t>
            </a:r>
          </a:p>
        </p:txBody>
      </p:sp>
      <p:pic>
        <p:nvPicPr>
          <p:cNvPr id="87043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113" y="4633913"/>
            <a:ext cx="5618162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3"/>
          <p:cNvSpPr>
            <a:spLocks noGrp="1"/>
          </p:cNvSpPr>
          <p:nvPr>
            <p:ph type="body" idx="1"/>
          </p:nvPr>
        </p:nvSpPr>
        <p:spPr>
          <a:xfrm>
            <a:off x="4383088" y="590550"/>
            <a:ext cx="7597775" cy="6083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i="1" smtClean="0">
                <a:solidFill>
                  <a:schemeClr val="tx1"/>
                </a:solidFill>
              </a:rPr>
              <a:t>Вторая группа</a:t>
            </a:r>
            <a:r>
              <a:rPr lang="ru-RU" sz="2200" smtClean="0">
                <a:solidFill>
                  <a:schemeClr val="tx1"/>
                </a:solidFill>
              </a:rPr>
              <a:t> – упражнения силового характера на снарядах массового типа, частично заимствованные из гимнастического многоборья и опять-таки заключающиеся в перемещениях собственного тела. </a:t>
            </a:r>
          </a:p>
          <a:p>
            <a:pPr>
              <a:lnSpc>
                <a:spcPct val="80000"/>
              </a:lnSpc>
            </a:pPr>
            <a:r>
              <a:rPr lang="ru-RU" sz="2200" smtClean="0">
                <a:solidFill>
                  <a:schemeClr val="tx1"/>
                </a:solidFill>
              </a:rPr>
              <a:t>Особенности данной группы упражнений обусловлены применением различных аппаратов («снарядов») и разнообразием используемых ситуаций. </a:t>
            </a:r>
          </a:p>
          <a:p>
            <a:pPr>
              <a:lnSpc>
                <a:spcPct val="80000"/>
              </a:lnSpc>
            </a:pPr>
            <a:r>
              <a:rPr lang="ru-RU" sz="2200" smtClean="0">
                <a:solidFill>
                  <a:schemeClr val="tx1"/>
                </a:solidFill>
              </a:rPr>
              <a:t>На перекладине, кольцах, брусьях, коне с ручками – можно выполнять упражнения в висе и в упоре, в смешанных положениях; быстро и медленно, акцентируя действия на замедлении или ускорении перемещений, удержания статических положений, а также всевозможные сочетания их, задействуя самые разные группы мышц или нагружая их по заданной схеме одновременно. </a:t>
            </a:r>
          </a:p>
          <a:p>
            <a:pPr>
              <a:lnSpc>
                <a:spcPct val="80000"/>
              </a:lnSpc>
            </a:pPr>
            <a:r>
              <a:rPr lang="ru-RU" sz="2200" smtClean="0">
                <a:solidFill>
                  <a:schemeClr val="tx1"/>
                </a:solidFill>
              </a:rPr>
              <a:t>Дополнением к снарядам традиционного многоборья могут служить канаты и подвесные шесты, гимнастическая стенка и навесные опоры, на которых выполняются подъемы и опускания тела или его звеньев, перевороты вверх и вниз и т.п. в активном или активно-пассивном режимах.</a:t>
            </a:r>
          </a:p>
        </p:txBody>
      </p:sp>
      <p:pic>
        <p:nvPicPr>
          <p:cNvPr id="8806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219075"/>
            <a:ext cx="3810000" cy="635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3"/>
          <p:cNvSpPr>
            <a:spLocks noGrp="1"/>
          </p:cNvSpPr>
          <p:nvPr>
            <p:ph type="body" idx="1"/>
          </p:nvPr>
        </p:nvSpPr>
        <p:spPr>
          <a:xfrm>
            <a:off x="254000" y="1254125"/>
            <a:ext cx="6462713" cy="50815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i="1" smtClean="0">
                <a:solidFill>
                  <a:schemeClr val="tx1"/>
                </a:solidFill>
              </a:rPr>
              <a:t>Третья, группа</a:t>
            </a:r>
            <a:r>
              <a:rPr lang="ru-RU" smtClean="0">
                <a:solidFill>
                  <a:schemeClr val="tx1"/>
                </a:solidFill>
              </a:rPr>
              <a:t> – упражнения с гимнастическими предметами определенной тяжести и эластичности: набивными мячами, эспандерами и т. п.</a:t>
            </a:r>
          </a:p>
          <a:p>
            <a:pPr>
              <a:lnSpc>
                <a:spcPct val="80000"/>
              </a:lnSpc>
            </a:pPr>
            <a:r>
              <a:rPr lang="ru-RU" smtClean="0">
                <a:solidFill>
                  <a:schemeClr val="tx1"/>
                </a:solidFill>
              </a:rPr>
              <a:t>Особенности каждого из предметов определяют и характер упражнения с ним, возможности манипулирования, степень напряженности. </a:t>
            </a:r>
          </a:p>
          <a:p>
            <a:pPr>
              <a:lnSpc>
                <a:spcPct val="80000"/>
              </a:lnSpc>
            </a:pPr>
            <a:r>
              <a:rPr lang="ru-RU" smtClean="0">
                <a:solidFill>
                  <a:schemeClr val="tx1"/>
                </a:solidFill>
              </a:rPr>
              <a:t>При этом появляется новая форма упражнения – парно-групповая и новые методы ее использования: игровой и соревновательный.</a:t>
            </a:r>
          </a:p>
        </p:txBody>
      </p:sp>
      <p:pic>
        <p:nvPicPr>
          <p:cNvPr id="89090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54850" y="223838"/>
            <a:ext cx="4833938" cy="272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6650" y="3038475"/>
            <a:ext cx="4044950" cy="365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3"/>
          <p:cNvSpPr>
            <a:spLocks noGrp="1"/>
          </p:cNvSpPr>
          <p:nvPr>
            <p:ph type="body" idx="1"/>
          </p:nvPr>
        </p:nvSpPr>
        <p:spPr>
          <a:xfrm>
            <a:off x="503238" y="276225"/>
            <a:ext cx="10972800" cy="35575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i="1" smtClean="0">
                <a:solidFill>
                  <a:schemeClr val="tx1"/>
                </a:solidFill>
              </a:rPr>
              <a:t>Четвертая группа</a:t>
            </a:r>
            <a:r>
              <a:rPr lang="ru-RU" sz="2000" smtClean="0">
                <a:solidFill>
                  <a:schemeClr val="tx1"/>
                </a:solidFill>
              </a:rPr>
              <a:t> – упражнения со стандартными отягощениями: гантелями, гирями, штангой.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</a:rPr>
              <a:t>Характерной особенностью этих упражнений является строгая дозировка веса снаряда.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</a:rPr>
              <a:t>Упражнения с гантелями содержат различные симметричные и асимметричные движения руками в сочетании с наклонами, поворотами, выпадами, приседаниями и др. – позволяющими вовлечь в работу большое количество мышечных групп и добиться достаточной нагрузочности общего воздействия.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</a:rPr>
              <a:t>Упражнения с гирями в целом сходны с упражнениями с гантелями. Специфика их заключается в том, что при обычном хвате гиря находится вне площади опоры, из-за чего возникает вращение ее, противодействие которому требует проявления больших усилий. К тому же, значительный вес гири (от 16 до 30 кг) уменьшает возможности выбора видов упражнений, хотя, помимо обычных подниманий и опусканий, используются еще и броски и ловля гири одной и двумя руками, перебросы руками и ногами. </a:t>
            </a:r>
          </a:p>
        </p:txBody>
      </p:sp>
      <p:pic>
        <p:nvPicPr>
          <p:cNvPr id="90114" name="Picture 6" descr="crossfit-s-giryam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8388" y="3578225"/>
            <a:ext cx="330676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15" name="Picture 10" descr="file1_html_m6f2213a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2388" y="3822700"/>
            <a:ext cx="422910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3"/>
          <p:cNvSpPr>
            <a:spLocks noGrp="1"/>
          </p:cNvSpPr>
          <p:nvPr>
            <p:ph type="body" idx="1"/>
          </p:nvPr>
        </p:nvSpPr>
        <p:spPr>
          <a:xfrm>
            <a:off x="419100" y="3235325"/>
            <a:ext cx="10972800" cy="3429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</a:rPr>
              <a:t>Упражнения со штангой требуют использования методических указаний, разработанных для занятий тяжелой атлетикой. В целях оздоровления и общей силовой подготовки помимо самой штанги можно использовать ее элементы: гриф, диски, замки. Поэтому здесь не ограничиваются классическим троеборьем (жим, рывок, толчок), а используют целую группу движений в самых различных формах и положениях.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</a:rPr>
              <a:t>Важным моментом при подборе отягощения является уровень развития «слабейшей» группы мышц – от нее начинается подбор величин отягощений. При этом количество повторений упражнения не должно быть меньше 3-4, а на «максимальные» веса с 1-2 повторениями в А.Г. упражнения не используются.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</a:rPr>
              <a:t>При больших отягощениях важное значение приобретает продолжительность отдыха между подходами (она должна обеспечивать восстановление до уровня после разминочного состояния), количество упражнений, их характер и режимы.</a:t>
            </a:r>
          </a:p>
          <a:p>
            <a:pPr>
              <a:lnSpc>
                <a:spcPct val="80000"/>
              </a:lnSpc>
            </a:pPr>
            <a:endParaRPr lang="ru-RU" sz="2000" smtClean="0">
              <a:solidFill>
                <a:schemeClr val="tx1"/>
              </a:solidFill>
            </a:endParaRPr>
          </a:p>
        </p:txBody>
      </p:sp>
      <p:pic>
        <p:nvPicPr>
          <p:cNvPr id="91138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0650" y="163513"/>
            <a:ext cx="4384675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5688" y="168275"/>
            <a:ext cx="4870450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3"/>
          <p:cNvSpPr>
            <a:spLocks noGrp="1"/>
          </p:cNvSpPr>
          <p:nvPr>
            <p:ph type="body" idx="1"/>
          </p:nvPr>
        </p:nvSpPr>
        <p:spPr>
          <a:xfrm>
            <a:off x="5567363" y="873125"/>
            <a:ext cx="6381750" cy="58404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100" i="1" smtClean="0">
                <a:solidFill>
                  <a:schemeClr val="tx1"/>
                </a:solidFill>
              </a:rPr>
              <a:t>Пятая группа</a:t>
            </a:r>
            <a:r>
              <a:rPr lang="ru-RU" sz="2100" smtClean="0">
                <a:solidFill>
                  <a:schemeClr val="tx1"/>
                </a:solidFill>
              </a:rPr>
              <a:t> – упражнения силового характера, выполняемые в парах и тройках. </a:t>
            </a:r>
            <a:endParaRPr lang="ru-RU" sz="2100" smtClean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100" smtClean="0">
                <a:solidFill>
                  <a:schemeClr val="tx1"/>
                </a:solidFill>
              </a:rPr>
              <a:t>Это – простые и доступные упражнения, не требующие специальной технической подготовленности и выполняемые в искусственно усложненных условиях. </a:t>
            </a:r>
          </a:p>
          <a:p>
            <a:pPr>
              <a:lnSpc>
                <a:spcPct val="80000"/>
              </a:lnSpc>
            </a:pPr>
            <a:r>
              <a:rPr lang="ru-RU" sz="2100" smtClean="0">
                <a:solidFill>
                  <a:schemeClr val="tx1"/>
                </a:solidFill>
              </a:rPr>
              <a:t>Взаимодействия партнеров, в данном случае, строится таким образом, что один из них создает определенное сопротивление действию другого, который преодолевает его, используя заданный способ.</a:t>
            </a:r>
          </a:p>
          <a:p>
            <a:pPr>
              <a:lnSpc>
                <a:spcPct val="80000"/>
              </a:lnSpc>
            </a:pPr>
            <a:r>
              <a:rPr lang="ru-RU" sz="2100" smtClean="0">
                <a:solidFill>
                  <a:schemeClr val="tx1"/>
                </a:solidFill>
              </a:rPr>
              <a:t>Характер сопротивления при выполнении упражнений этой группы может быть следующим: незначительное постоянное преодоление сопротивления; активное противодействие, переходящее в противоположное действие одного из партнеров. </a:t>
            </a:r>
          </a:p>
          <a:p>
            <a:pPr>
              <a:lnSpc>
                <a:spcPct val="80000"/>
              </a:lnSpc>
            </a:pPr>
            <a:r>
              <a:rPr lang="ru-RU" sz="2100" smtClean="0">
                <a:solidFill>
                  <a:schemeClr val="tx1"/>
                </a:solidFill>
              </a:rPr>
              <a:t>В парных силовых упражнениях важно уметь сохранить степень сопротивления на протяжении всего действия или целенаправленно (по заданию) его менять.</a:t>
            </a:r>
          </a:p>
        </p:txBody>
      </p:sp>
      <p:pic>
        <p:nvPicPr>
          <p:cNvPr id="92162" name="Picture 5" descr="m2078416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525" y="1077913"/>
            <a:ext cx="5156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3"/>
          <p:cNvSpPr>
            <a:spLocks noGrp="1"/>
          </p:cNvSpPr>
          <p:nvPr>
            <p:ph type="body" idx="1"/>
          </p:nvPr>
        </p:nvSpPr>
        <p:spPr>
          <a:xfrm>
            <a:off x="4321175" y="719138"/>
            <a:ext cx="7261225" cy="58594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i="1" smtClean="0">
                <a:solidFill>
                  <a:schemeClr val="tx1"/>
                </a:solidFill>
              </a:rPr>
              <a:t>Шестая группа</a:t>
            </a:r>
            <a:r>
              <a:rPr lang="ru-RU" sz="2200" smtClean="0">
                <a:solidFill>
                  <a:schemeClr val="tx1"/>
                </a:solidFill>
              </a:rPr>
              <a:t> – упражнения на тренажерах и специальных устройствах. </a:t>
            </a:r>
          </a:p>
          <a:p>
            <a:pPr>
              <a:lnSpc>
                <a:spcPct val="80000"/>
              </a:lnSpc>
            </a:pPr>
            <a:r>
              <a:rPr lang="ru-RU" sz="2200" smtClean="0">
                <a:solidFill>
                  <a:schemeClr val="tx1"/>
                </a:solidFill>
              </a:rPr>
              <a:t>Обычно в А.Г. используются тренажеры «блочного типа», которые позволяют регулировать нагрузку за счет изменения веса отягощения (степени сопротивления) и включать в работу поочередно различные звенья тела, принимая те или иные положения. </a:t>
            </a:r>
          </a:p>
          <a:p>
            <a:pPr>
              <a:lnSpc>
                <a:spcPct val="80000"/>
              </a:lnSpc>
            </a:pPr>
            <a:r>
              <a:rPr lang="ru-RU" sz="2200" smtClean="0">
                <a:solidFill>
                  <a:schemeClr val="tx1"/>
                </a:solidFill>
              </a:rPr>
              <a:t>В комплексных тренажерах заложены 5-6 рабочих положений, которые определяют условия силовой работы.</a:t>
            </a:r>
          </a:p>
          <a:p>
            <a:pPr>
              <a:lnSpc>
                <a:spcPct val="80000"/>
              </a:lnSpc>
            </a:pPr>
            <a:r>
              <a:rPr lang="ru-RU" sz="2200" smtClean="0">
                <a:solidFill>
                  <a:schemeClr val="tx1"/>
                </a:solidFill>
              </a:rPr>
              <a:t>Функциональность любого тренажера зависят прежде всего от следующего требования: при оптимальных габаритах конструкции должна быть возможность использования возможно большего числа рабочих поз. Упражнения на тренажерах следует начинать с мелких групп мышц, постепенно переходя к крупным мышечным образованиям, темп выполнения – средний, резкие движения исключаются.</a:t>
            </a:r>
          </a:p>
        </p:txBody>
      </p:sp>
      <p:pic>
        <p:nvPicPr>
          <p:cNvPr id="9318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8" y="176213"/>
            <a:ext cx="2855912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7" name="Picture 7" descr="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450" y="3082925"/>
            <a:ext cx="2873375" cy="357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u="sng" smtClean="0">
                <a:ln>
                  <a:noFill/>
                </a:ln>
                <a:solidFill>
                  <a:schemeClr val="tx1"/>
                </a:solidFill>
                <a:effectLst/>
              </a:rPr>
              <a:t>История возникновения и развития атлетической гимнастики.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3354388" y="1600200"/>
            <a:ext cx="8228012" cy="50307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100" smtClean="0">
                <a:solidFill>
                  <a:schemeClr val="tx1"/>
                </a:solidFill>
              </a:rPr>
              <a:t>История развития гимнастики необычайно богата. </a:t>
            </a:r>
            <a:br>
              <a:rPr lang="ru-RU" sz="2100" smtClean="0">
                <a:solidFill>
                  <a:schemeClr val="tx1"/>
                </a:solidFill>
              </a:rPr>
            </a:br>
            <a:r>
              <a:rPr lang="ru-RU" sz="2100" smtClean="0">
                <a:solidFill>
                  <a:schemeClr val="tx1"/>
                </a:solidFill>
              </a:rPr>
              <a:t>Гимнастика представляет собой систему телесных упражнений, направленных на обретение физической гармонии человеком. Создана эта система была в Древней Греции задолго до новой эры. </a:t>
            </a:r>
          </a:p>
          <a:p>
            <a:pPr eaLnBrk="1" hangingPunct="1">
              <a:lnSpc>
                <a:spcPct val="80000"/>
              </a:lnSpc>
            </a:pPr>
            <a:r>
              <a:rPr lang="ru-RU" sz="2100" smtClean="0">
                <a:solidFill>
                  <a:schemeClr val="tx1"/>
                </a:solidFill>
              </a:rPr>
              <a:t>Кроме общефизических упражнений, верховой езды, плавания, танцев гимнастика включала в себя и публичные состязания в беге, прыжках, метания копья и диска, борьбе, кулачном бое, езде на колесницах. Все эти состязания входили в состав соревнований, включенный в Олимпийские Игры. </a:t>
            </a:r>
          </a:p>
          <a:p>
            <a:pPr eaLnBrk="1" hangingPunct="1">
              <a:lnSpc>
                <a:spcPct val="80000"/>
              </a:lnSpc>
            </a:pPr>
            <a:r>
              <a:rPr lang="ru-RU" sz="2100" smtClean="0">
                <a:solidFill>
                  <a:schemeClr val="tx1"/>
                </a:solidFill>
              </a:rPr>
              <a:t>Атлетическая гимнастика - как система упражнений с отягощениями.</a:t>
            </a:r>
          </a:p>
          <a:p>
            <a:pPr eaLnBrk="1" hangingPunct="1">
              <a:lnSpc>
                <a:spcPct val="80000"/>
              </a:lnSpc>
            </a:pPr>
            <a:r>
              <a:rPr lang="ru-RU" sz="2100" smtClean="0">
                <a:solidFill>
                  <a:schemeClr val="tx1"/>
                </a:solidFill>
              </a:rPr>
              <a:t>Упражнения с тяжелыми предметами еще в IV веке до нашей эры относили к естественным движениям. В соревнованиях этого периода принимали участие только те атлеты, кто мог поднять массивный груз, лежавший на главной площади Афин.</a:t>
            </a:r>
          </a:p>
          <a:p>
            <a:pPr eaLnBrk="1" hangingPunct="1">
              <a:lnSpc>
                <a:spcPct val="80000"/>
              </a:lnSpc>
            </a:pPr>
            <a:r>
              <a:rPr lang="ru-RU" sz="2100" smtClean="0">
                <a:solidFill>
                  <a:schemeClr val="tx1"/>
                </a:solidFill>
              </a:rPr>
              <a:t>Древние римляне разработали и специальные упражнения с предметами для развития мускулатуры, сочетая их с гимнастическими и акробатическими элементами.</a:t>
            </a:r>
          </a:p>
        </p:txBody>
      </p:sp>
      <p:pic>
        <p:nvPicPr>
          <p:cNvPr id="20483" name="Содержимое 3" descr="antichgreci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363" y="1644650"/>
            <a:ext cx="28575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3"/>
          <p:cNvSpPr>
            <a:spLocks noGrp="1"/>
          </p:cNvSpPr>
          <p:nvPr>
            <p:ph type="body" idx="1"/>
          </p:nvPr>
        </p:nvSpPr>
        <p:spPr>
          <a:xfrm>
            <a:off x="5256213" y="1716088"/>
            <a:ext cx="6716712" cy="48307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smtClean="0">
                <a:solidFill>
                  <a:schemeClr val="tx1"/>
                </a:solidFill>
              </a:rPr>
              <a:t>Для обеспечения должного эффекта силовой тренировки используется </a:t>
            </a:r>
            <a:r>
              <a:rPr lang="ru-RU" sz="2400" u="sng" smtClean="0">
                <a:solidFill>
                  <a:schemeClr val="tx1"/>
                </a:solidFill>
              </a:rPr>
              <a:t>вспомогательная группа</a:t>
            </a:r>
            <a:r>
              <a:rPr lang="ru-RU" sz="2400" smtClean="0">
                <a:solidFill>
                  <a:schemeClr val="tx1"/>
                </a:solidFill>
              </a:rPr>
              <a:t> упражнений. </a:t>
            </a:r>
            <a:endParaRPr lang="ru-RU" sz="2400" smtClean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chemeClr val="tx1"/>
                </a:solidFill>
              </a:rPr>
              <a:t>Она включает все средства основной гимнастики, направленные на растягивание и расслабление мышц, а также на развитие сопутствующих физических качеств (гибкости, ловкости, быстроты), обеспечивая при необходимости переключение на более легкую работу или активный отдых. </a:t>
            </a:r>
            <a:endParaRPr lang="ru-RU" sz="2400" smtClean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ru-RU" sz="2400" smtClean="0">
                <a:solidFill>
                  <a:schemeClr val="tx1"/>
                </a:solidFill>
              </a:rPr>
              <a:t>Такая «силовая пауза» помогает заменить пассивный отдых и увеличить общую нагрузку при более быстром восстановлении. </a:t>
            </a:r>
          </a:p>
        </p:txBody>
      </p:sp>
      <p:pic>
        <p:nvPicPr>
          <p:cNvPr id="94210" name="Picture 3" descr="1418909813-f297bc40a04473bc3a19e6f73c3511c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5" y="1519238"/>
            <a:ext cx="47625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3"/>
          <p:cNvSpPr>
            <a:spLocks noGrp="1"/>
          </p:cNvSpPr>
          <p:nvPr>
            <p:ph type="body" idx="1"/>
          </p:nvPr>
        </p:nvSpPr>
        <p:spPr>
          <a:xfrm>
            <a:off x="568325" y="1201738"/>
            <a:ext cx="10972800" cy="5260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smtClean="0">
                <a:solidFill>
                  <a:schemeClr val="tx1"/>
                </a:solidFill>
              </a:rPr>
              <a:t>В занятиях АГ используют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общеразвивающие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упражнения : </a:t>
            </a:r>
          </a:p>
          <a:p>
            <a:pPr>
              <a:lnSpc>
                <a:spcPct val="80000"/>
              </a:lnSpc>
            </a:pPr>
            <a:endParaRPr lang="ru-RU" sz="220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200" smtClean="0">
                <a:solidFill>
                  <a:schemeClr val="tx1"/>
                </a:solidFill>
              </a:rPr>
              <a:t>—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с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гантелями: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поднимание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к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плечам,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вверх;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сгибание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и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разгибание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рук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в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локтевых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суставах;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выжимание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попеременно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и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одновременно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от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плеча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стоя,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сидя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и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лежа;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круговые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движения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руками,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туловищем;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наклоны;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приседания; </a:t>
            </a:r>
          </a:p>
          <a:p>
            <a:pPr>
              <a:lnSpc>
                <a:spcPct val="80000"/>
              </a:lnSpc>
            </a:pPr>
            <a:r>
              <a:rPr lang="ru-RU" sz="2200" smtClean="0">
                <a:solidFill>
                  <a:schemeClr val="tx1"/>
                </a:solidFill>
              </a:rPr>
              <a:t>—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с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гирями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(16кг):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поднимание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к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плечу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(одной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гири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одной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и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двумя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руками,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двух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гирь,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махом,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силой);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толчок;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жим;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рывок;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бросание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гири;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тяга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одной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и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двумя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руками; </a:t>
            </a:r>
          </a:p>
          <a:p>
            <a:pPr>
              <a:lnSpc>
                <a:spcPct val="80000"/>
              </a:lnSpc>
            </a:pPr>
            <a:r>
              <a:rPr lang="ru-RU" sz="2200" smtClean="0">
                <a:solidFill>
                  <a:schemeClr val="tx1"/>
                </a:solidFill>
              </a:rPr>
              <a:t>—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с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эспандером: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выпрямление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рук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в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стороны;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сгибание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и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разгибание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рук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в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локтевых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суставах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из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положения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стоя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на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рукоятках эспандера;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растягивание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эспандера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вверх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до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уровня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плеч; </a:t>
            </a:r>
            <a:endParaRPr lang="ru-RU" sz="2200" smtClean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2200" smtClean="0">
                <a:solidFill>
                  <a:schemeClr val="tx1"/>
                </a:solidFill>
              </a:rPr>
              <a:t>—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с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металлической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палкой: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рывок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различным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хватом;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жим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стоя, сидя,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с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груди,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из-за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головы;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сгибание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и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разгибание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рук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в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локтях; </a:t>
            </a:r>
          </a:p>
          <a:p>
            <a:pPr>
              <a:lnSpc>
                <a:spcPct val="80000"/>
              </a:lnSpc>
            </a:pPr>
            <a:r>
              <a:rPr lang="ru-RU" sz="2200" smtClean="0">
                <a:solidFill>
                  <a:schemeClr val="tx1"/>
                </a:solidFill>
              </a:rPr>
              <a:t>—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на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тренажерах,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блочных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устройствах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и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комплексе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«Здоровье»: вращение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кистеукрепителя,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жим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ногами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на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станке,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тяга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блочных устройств; </a:t>
            </a:r>
          </a:p>
          <a:p>
            <a:pPr>
              <a:lnSpc>
                <a:spcPct val="80000"/>
              </a:lnSpc>
            </a:pPr>
            <a:r>
              <a:rPr lang="ru-RU" sz="2200" smtClean="0">
                <a:solidFill>
                  <a:schemeClr val="tx1"/>
                </a:solidFill>
              </a:rPr>
              <a:t>—со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штангой: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подъем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штанги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на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грудь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с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подседом,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без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подседа; повороты,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наклоны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со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штангой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на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плечах;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тяга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штанги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различными способами;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приседания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со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штангой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на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плечах,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на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груди;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жим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из различных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положений;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толчок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и</a:t>
            </a:r>
            <a:r>
              <a:rPr lang="ru-RU" sz="220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2200" smtClean="0">
                <a:solidFill>
                  <a:schemeClr val="tx1"/>
                </a:solidFill>
              </a:rPr>
              <a:t>рывок.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u="sng" smtClean="0">
                <a:ln>
                  <a:noFill/>
                </a:ln>
                <a:solidFill>
                  <a:schemeClr val="tx1"/>
                </a:solidFill>
                <a:effectLst/>
              </a:rPr>
              <a:t>Врачебно-педагогический контроль на занятиях атлетической гимнастикой.</a:t>
            </a:r>
          </a:p>
        </p:txBody>
      </p:sp>
      <p:sp>
        <p:nvSpPr>
          <p:cNvPr id="96258" name="Rectangle 3"/>
          <p:cNvSpPr>
            <a:spLocks noGrp="1"/>
          </p:cNvSpPr>
          <p:nvPr>
            <p:ph type="body" idx="1"/>
          </p:nvPr>
        </p:nvSpPr>
        <p:spPr>
          <a:xfrm>
            <a:off x="3622675" y="1936750"/>
            <a:ext cx="7253288" cy="22256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100" smtClean="0">
                <a:solidFill>
                  <a:schemeClr val="tx1"/>
                </a:solidFill>
              </a:rPr>
              <a:t>Врачебный контроль проводится перед началом занятий и не реже одного раза в год. </a:t>
            </a:r>
          </a:p>
          <a:p>
            <a:pPr>
              <a:lnSpc>
                <a:spcPct val="80000"/>
              </a:lnSpc>
            </a:pPr>
            <a:r>
              <a:rPr lang="ru-RU" sz="2100" smtClean="0">
                <a:solidFill>
                  <a:schemeClr val="tx1"/>
                </a:solidFill>
              </a:rPr>
              <a:t>Целесообразно пройти его с участием специалистов разного профиля (терапевт, хирург, невропатолог, ларинголог и др.) с тем, чтобы наиболее полно определить состояние обследуемого, выявить все имеющиеся у него отклонения, правильно решить вопросы допуска и определить допустимую нагрузку. </a:t>
            </a:r>
          </a:p>
          <a:p>
            <a:pPr>
              <a:lnSpc>
                <a:spcPct val="80000"/>
              </a:lnSpc>
            </a:pPr>
            <a:endParaRPr lang="ru-RU" sz="2100" smtClean="0">
              <a:solidFill>
                <a:schemeClr val="tx1"/>
              </a:solidFill>
            </a:endParaRPr>
          </a:p>
        </p:txBody>
      </p:sp>
      <p:pic>
        <p:nvPicPr>
          <p:cNvPr id="96260" name="Picture 6" descr="5122a5b0e348f_innomid-medical-cardiopc-e-1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975" y="3984625"/>
            <a:ext cx="2435225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1" name="Text Box 7"/>
          <p:cNvSpPr txBox="1">
            <a:spLocks noChangeArrowheads="1"/>
          </p:cNvSpPr>
          <p:nvPr/>
        </p:nvSpPr>
        <p:spPr bwMode="auto">
          <a:xfrm>
            <a:off x="3146425" y="4095750"/>
            <a:ext cx="871855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100">
                <a:latin typeface="Calibri" pitchFamily="34" charset="0"/>
              </a:rPr>
              <a:t>     При этом применяются как клинические, так и инструментальный методы обследования (антропометрия, электрокардиография, спирометрия и пр.). Обязательны функциональные пробы.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2100">
                <a:latin typeface="Calibri" pitchFamily="34" charset="0"/>
              </a:rPr>
              <a:t>     На основании такого обследования врач дает преподавателю заключение о здоровье, уровне физического развития и функционального состояния, решает вопросы допуска к занятиям, вносит рекомендации по лечебно-профилактическим мероприятиям, образу жизни, режиму и методике занятий.</a:t>
            </a:r>
            <a:endParaRPr lang="ru-RU"/>
          </a:p>
        </p:txBody>
      </p:sp>
      <p:pic>
        <p:nvPicPr>
          <p:cNvPr id="96263" name="Picture 7" descr="Rezultaty-proby-Letuno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213" y="1722438"/>
            <a:ext cx="2886075" cy="216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3"/>
          <p:cNvSpPr>
            <a:spLocks noGrp="1"/>
          </p:cNvSpPr>
          <p:nvPr>
            <p:ph type="body" idx="1"/>
          </p:nvPr>
        </p:nvSpPr>
        <p:spPr>
          <a:xfrm>
            <a:off x="4856163" y="1957388"/>
            <a:ext cx="7083425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smtClean="0">
                <a:solidFill>
                  <a:schemeClr val="tx1"/>
                </a:solidFill>
              </a:rPr>
              <a:t>Два-четыре раза в год проводятся повторные (этапные) обследования по сокращенной методике, включающей опрос, общий осмотр, простые методы обследования, функциональные пробы. </a:t>
            </a:r>
          </a:p>
          <a:p>
            <a:pPr>
              <a:lnSpc>
                <a:spcPct val="80000"/>
              </a:lnSpc>
            </a:pPr>
            <a:r>
              <a:rPr lang="ru-RU" sz="2200" smtClean="0">
                <a:solidFill>
                  <a:schemeClr val="tx1"/>
                </a:solidFill>
              </a:rPr>
              <a:t>Их задача – выявить изменения, происшедшие под влиянием занятий и при необходимости рекомендовать соответствующие коррективы процесса оздоровления. </a:t>
            </a:r>
          </a:p>
          <a:p>
            <a:pPr>
              <a:lnSpc>
                <a:spcPct val="80000"/>
              </a:lnSpc>
            </a:pPr>
            <a:r>
              <a:rPr lang="ru-RU" sz="2200" smtClean="0">
                <a:solidFill>
                  <a:schemeClr val="tx1"/>
                </a:solidFill>
              </a:rPr>
              <a:t>После перенесенных заболеваний, травм, перерывов, а также при появлении жалоб, признаков переутомления, снижения работоспособности – проводятся дополнительные обследования. Кроме того, врач совместно с преподавателем определяет влияние нагрузок непосредственно в условиях занятий.</a:t>
            </a:r>
          </a:p>
        </p:txBody>
      </p:sp>
      <p:pic>
        <p:nvPicPr>
          <p:cNvPr id="97282" name="Picture 6" descr="polispr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" y="2578100"/>
            <a:ext cx="4167188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3"/>
          <p:cNvSpPr>
            <a:spLocks noGrp="1"/>
          </p:cNvSpPr>
          <p:nvPr>
            <p:ph type="body" idx="1"/>
          </p:nvPr>
        </p:nvSpPr>
        <p:spPr>
          <a:xfrm>
            <a:off x="5133975" y="1611313"/>
            <a:ext cx="6748463" cy="43465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200" smtClean="0">
                <a:solidFill>
                  <a:schemeClr val="tx1"/>
                </a:solidFill>
              </a:rPr>
              <a:t>Регулярный контроль за состоянием занимающегося и определение эффективности занятий позволяет правильно планировать нагрузку и, при необходимости, вовремя вносить соответствующие коррективы. </a:t>
            </a:r>
          </a:p>
          <a:p>
            <a:pPr>
              <a:lnSpc>
                <a:spcPct val="80000"/>
              </a:lnSpc>
            </a:pPr>
            <a:r>
              <a:rPr lang="ru-RU" sz="2200" smtClean="0">
                <a:solidFill>
                  <a:schemeClr val="tx1"/>
                </a:solidFill>
              </a:rPr>
              <a:t>Эффективность занятий во многом зависит от рационального планирования и условий занятий, соответствия используемых нагрузок состоянию здоровья, возрасту, уровню физической и технической подготовленности, общей и гигиенической культуры занимающихся, их заинтересованности и удовлетворенности занятиями, контакта с преподавателем и многого другого – что должно учитываться в ходе врачебно-педагогического контроля на всех его этапах.</a:t>
            </a:r>
          </a:p>
        </p:txBody>
      </p:sp>
      <p:pic>
        <p:nvPicPr>
          <p:cNvPr id="98309" name="Picture 3" descr="D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" y="2263775"/>
            <a:ext cx="4367213" cy="28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/>
          </p:cNvSpPr>
          <p:nvPr>
            <p:ph type="body" idx="1"/>
          </p:nvPr>
        </p:nvSpPr>
        <p:spPr>
          <a:xfrm>
            <a:off x="5286375" y="1600200"/>
            <a:ext cx="6296025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</a:rPr>
              <a:t>В решении задач оздоровления и контроля за ним важнейшую роль играет преподаватель.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</a:rPr>
              <a:t>Он ведет </a:t>
            </a:r>
            <a:r>
              <a:rPr lang="ru-RU" sz="2000" b="1" smtClean="0">
                <a:solidFill>
                  <a:schemeClr val="tx1"/>
                </a:solidFill>
              </a:rPr>
              <a:t>педагогический</a:t>
            </a:r>
            <a:r>
              <a:rPr lang="ru-RU" sz="2000" smtClean="0">
                <a:solidFill>
                  <a:schemeClr val="tx1"/>
                </a:solidFill>
              </a:rPr>
              <a:t> контроль за занимающимся по показателям самочувствия, отношения к занятию, посещаемости, проявляемому интересу и степени удовлетворенности, но также и по объективным показателям: частоты сердечных сокращений, частоты дыхания, восстанавливаемости их после упражнения, периодически проводимым тестам и контрольным измерениям. Эти показатели могут многое сказать об эффективности оздоровления. </a:t>
            </a:r>
          </a:p>
          <a:p>
            <a:pPr>
              <a:lnSpc>
                <a:spcPct val="80000"/>
              </a:lnSpc>
            </a:pPr>
            <a:r>
              <a:rPr lang="ru-RU" sz="2000" smtClean="0">
                <a:solidFill>
                  <a:schemeClr val="tx1"/>
                </a:solidFill>
              </a:rPr>
              <a:t>Поэтому тестирование и нужно проводить не реже одного раза в три месяца, не считая его лишним атрибутом, но проводя так, чтобы оно вписывалось в педагогический процесс как органичный, естественный его элемент.</a:t>
            </a:r>
          </a:p>
        </p:txBody>
      </p:sp>
      <p:pic>
        <p:nvPicPr>
          <p:cNvPr id="101381" name="Picture 5" descr="14-05-2015-04-43-31-D097D0B0D0BDD18FD182D0B8D0B5D0BDD0B0D182D180D0B5D0BDD0B0D0B6D191D180D0B0D1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138" y="2151063"/>
            <a:ext cx="4643437" cy="311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u="sng" smtClean="0">
                <a:ln>
                  <a:noFill/>
                </a:ln>
                <a:solidFill>
                  <a:schemeClr val="tx1"/>
                </a:solidFill>
                <a:effectLst/>
              </a:rPr>
              <a:t>Программы и комплексы упражнений атлетической гимнастики.</a:t>
            </a:r>
          </a:p>
        </p:txBody>
      </p:sp>
      <p:sp>
        <p:nvSpPr>
          <p:cNvPr id="993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1600" smtClean="0">
                <a:solidFill>
                  <a:schemeClr val="tx1"/>
                </a:solidFill>
              </a:rPr>
              <a:t>ВВОДНЫЙ КОМПЛЕКС АТЛЕТИЧЕСКОЙ ГИМНАСТИКИ ДЛЯ ПОДРОСТКОВ И ЮНОШЕЙ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1"/>
                </a:solidFill>
              </a:rPr>
              <a:t>        В начале тренировки — разминка. В нее включите такие упражнения: стоя, руки в стороны, повороты туловища; сидя на полу, наклоны к коленям; в висе на перекладине повороты бедер влево-вправо; махи ногами вперед-вверх; прыжки на месте.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1"/>
                </a:solidFill>
              </a:rPr>
              <a:t>        Разминайтесь 5—10 минут до появления легкой испарины.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1"/>
                </a:solidFill>
              </a:rPr>
              <a:t>        Что означают цифры, помещенные в конце каждого упражнения? Например, в упражнении 1: 3 х 10—3. Это значит, что упражнение нужно выполнить трижды по 10 раз. Последняя цифра — вес отягощения в килограммах (в данном случае одной гантели). Выполнив упражнение 10 раз, отдохните 1—1,5 минуты.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1"/>
                </a:solidFill>
              </a:rPr>
              <a:t>        Отдых между упражнениями, составляющими комплекс,— 2—2,5 минуты. Темп выполнения упражнений средний.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1"/>
                </a:solidFill>
              </a:rPr>
              <a:t>        Весь комплекс должен занимать по времени не больше часа.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1"/>
                </a:solidFill>
              </a:rPr>
              <a:t>        1. И. п. - стоя, руки с гантелями у плеч. Толчок гантелей вверх. 3 х 10—3.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1"/>
                </a:solidFill>
              </a:rPr>
              <a:t>        2. И. п.— лежа на скамейке. Жим штанги от груди. 3</a:t>
            </a:r>
            <a:r>
              <a:rPr lang="en-US" sz="1600" smtClean="0">
                <a:solidFill>
                  <a:schemeClr val="tx1"/>
                </a:solidFill>
              </a:rPr>
              <a:t>X</a:t>
            </a:r>
            <a:r>
              <a:rPr lang="ru-RU" sz="1600" smtClean="0">
                <a:solidFill>
                  <a:schemeClr val="tx1"/>
                </a:solidFill>
              </a:rPr>
              <a:t>8-15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1"/>
                </a:solidFill>
              </a:rPr>
              <a:t>        3. И. п.— лежа на скамейке. Разведение рук с гантелями в стороны. 3 х 10—3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1"/>
                </a:solidFill>
              </a:rPr>
              <a:t>        4. И. п.— лежа на скамейке, жим гантелей от груди. 3 х 10—3.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1"/>
                </a:solidFill>
              </a:rPr>
              <a:t>        5. Подтягивание на перекладине широким хватом (руки шире плеч). 3</a:t>
            </a:r>
            <a:r>
              <a:rPr lang="en-US" sz="1600" smtClean="0">
                <a:solidFill>
                  <a:schemeClr val="tx1"/>
                </a:solidFill>
              </a:rPr>
              <a:t>X</a:t>
            </a:r>
            <a:r>
              <a:rPr lang="ru-RU" sz="1600" smtClean="0">
                <a:solidFill>
                  <a:schemeClr val="tx1"/>
                </a:solidFill>
              </a:rPr>
              <a:t>8.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1"/>
                </a:solidFill>
              </a:rPr>
              <a:t>        6. Отжимание на брусьях (или между спинками двух стульев). 3</a:t>
            </a:r>
            <a:r>
              <a:rPr lang="en-US" sz="1600" smtClean="0">
                <a:solidFill>
                  <a:schemeClr val="tx1"/>
                </a:solidFill>
              </a:rPr>
              <a:t>X</a:t>
            </a:r>
            <a:r>
              <a:rPr lang="ru-RU" sz="1600" smtClean="0">
                <a:solidFill>
                  <a:schemeClr val="tx1"/>
                </a:solidFill>
              </a:rPr>
              <a:t>8.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1"/>
                </a:solidFill>
              </a:rPr>
              <a:t>        7. Приседание (руки с гантелями у пояса). 3 х 10—3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1"/>
                </a:solidFill>
              </a:rPr>
              <a:t>        8. Сидя на стуле, ноги закреплены. Отклоняйтесь назад, но не более, чем на 45°. З х 10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>
                <a:solidFill>
                  <a:schemeClr val="tx1"/>
                </a:solidFill>
              </a:rPr>
              <a:t>        После выполнения упражнений походите спокойно и, потряхивая руками и ногами, расслабьтесь.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/>
          </p:cNvSpPr>
          <p:nvPr>
            <p:ph type="body" idx="1"/>
          </p:nvPr>
        </p:nvSpPr>
        <p:spPr>
          <a:xfrm>
            <a:off x="609600" y="244475"/>
            <a:ext cx="10972800" cy="6426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  <a:latin typeface="Arial" charset="0"/>
              </a:rPr>
              <a:t>Примерный комплекс упражнений с гирями:</a:t>
            </a:r>
          </a:p>
          <a:p>
            <a:pPr>
              <a:lnSpc>
                <a:spcPct val="80000"/>
              </a:lnSpc>
            </a:pPr>
            <a:endParaRPr lang="ru-RU" sz="1600" b="1" smtClean="0">
              <a:solidFill>
                <a:schemeClr val="tx1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600" smtClean="0">
                <a:solidFill>
                  <a:schemeClr val="tx1"/>
                </a:solidFill>
                <a:latin typeface="Arial" charset="0"/>
              </a:rPr>
              <a:t>Количество повторений каждого упpажнeния не менее 5—6, но не более 15—16. Необходимо соблюдать правила дыхания. 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solidFill>
                  <a:schemeClr val="tx1"/>
                </a:solidFill>
                <a:latin typeface="Arial" charset="0"/>
              </a:rPr>
              <a:t>1. Лежа спиной на скамье, гири у плеч: сгибание и разгибание рук. 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solidFill>
                  <a:schemeClr val="tx1"/>
                </a:solidFill>
                <a:latin typeface="Arial" charset="0"/>
              </a:rPr>
              <a:t>2. Стоя, гиря в опущенной правой руке: слегка согнув ноги, выполняйте круги гирей вперед и назад. Повторите левой рукой. 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solidFill>
                  <a:schemeClr val="tx1"/>
                </a:solidFill>
                <a:latin typeface="Arial" charset="0"/>
              </a:rPr>
              <a:t>3. Стоя, гиря в правой руке у плеча: присядьте, выпрямляя руку, встаньте с выпрямленной рукой, согните руку. Повторите левой рукой.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solidFill>
                  <a:schemeClr val="tx1"/>
                </a:solidFill>
                <a:latin typeface="Arial" charset="0"/>
              </a:rPr>
              <a:t>4. Стоя, ноги вместе, гири в обеих руках у плеч: сделайте выпад вправо, приседая на правой ноге и выпрямляя руки над головой: вставая, согните руки к плечам. Повторите упражнение в левую сторону.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solidFill>
                  <a:schemeClr val="tx1"/>
                </a:solidFill>
                <a:latin typeface="Arial" charset="0"/>
              </a:rPr>
              <a:t>5. Стоя, гири у плеч: сделайте выпад правой ногой, выталкивая гири вверх на выпрямленные руки. вернитесь в исходное положение. Повторите выпад левой ногой. 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solidFill>
                  <a:schemeClr val="tx1"/>
                </a:solidFill>
                <a:latin typeface="Arial" charset="0"/>
              </a:rPr>
              <a:t>6. Широкая стойка, руки вверх, держа гирю за дужку днищем вверх: выполняйте кругитуловищем в горизонтальной плоскости сначала в правую сторону, затем в левую. 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solidFill>
                  <a:schemeClr val="tx1"/>
                </a:solidFill>
                <a:latin typeface="Arial" charset="0"/>
              </a:rPr>
              <a:t>7. Стоя, лицом к песочной или опилочной яме, гиря в правой руке: выполняйте броски гири поочерёдно правой и левой рукой с поворотами туловища. 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solidFill>
                  <a:schemeClr val="tx1"/>
                </a:solidFill>
                <a:latin typeface="Arial" charset="0"/>
              </a:rPr>
              <a:t>8. Широкая стойка, гиря в опущенной правой руке: подбросьте гирю прямой рукой вперёд-вверх так. чтобы она вращалась ручкой от себя; поймайте гирю левой рукой и повторите упражнение. Повторите упражнение с вращением гири на себя. 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solidFill>
                  <a:schemeClr val="tx1"/>
                </a:solidFill>
                <a:latin typeface="Arial" charset="0"/>
              </a:rPr>
              <a:t>9. Стоя на двух стульях, гиря на полу между стульями, наклонитесь и согните ноги в коленях: выпрямляя ноги и туловище, согните руки и поднимите гирю вверх до уровня подбородка. 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solidFill>
                  <a:schemeClr val="tx1"/>
                </a:solidFill>
                <a:latin typeface="Arial" charset="0"/>
              </a:rPr>
              <a:t>10. Стоя, гири у плеч: слегка согнув ноги в коленях и резко выпрямляя их, вытолкните гири вверх на прямые руки. </a:t>
            </a:r>
          </a:p>
          <a:p>
            <a:pPr>
              <a:lnSpc>
                <a:spcPct val="80000"/>
              </a:lnSpc>
            </a:pPr>
            <a:r>
              <a:rPr lang="ru-RU" sz="1600" smtClean="0">
                <a:solidFill>
                  <a:schemeClr val="tx1"/>
                </a:solidFill>
                <a:latin typeface="Arial" charset="0"/>
              </a:rPr>
              <a:t>11. Стоя, гиря в опущенной правой руке: поднимите гирю вверх, глубоко присядьте, не сгибая руку; встаньте на левое колено, левой рукой обопритесь об пол, сядьте на пол, вы тяните ноги вперед, а затем ложитесь на спину с выпрямленной вверх рукой; снова сядьте, согните ноги, встаньте, не сгибая правую руку. Повторите со сменой руки.</a:t>
            </a:r>
            <a:r>
              <a:rPr lang="ru-RU" sz="1400" smtClean="0">
                <a:solidFill>
                  <a:schemeClr val="tx1"/>
                </a:solidFill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>
          <a:xfrm>
            <a:off x="685800" y="2754313"/>
            <a:ext cx="10972800" cy="256063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55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Конец.</a:t>
            </a:r>
          </a:p>
          <a:p>
            <a:pPr algn="ctr">
              <a:buFont typeface="Arial" charset="0"/>
              <a:buNone/>
            </a:pPr>
            <a:r>
              <a:rPr lang="ru-RU" sz="5500" b="1" i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внимание!!!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9675813" y="5851525"/>
            <a:ext cx="2516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Выполнил: студент </a:t>
            </a:r>
          </a:p>
          <a:p>
            <a:r>
              <a:rPr lang="ru-RU" sz="2000"/>
              <a:t>Группы ФК-41</a:t>
            </a:r>
          </a:p>
          <a:p>
            <a:r>
              <a:rPr lang="ru-RU" sz="2000"/>
              <a:t>Метлицкий А. 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3" descr="Bankoboev.Ru_mariush_polskii_atle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4414838"/>
            <a:ext cx="3662362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Рисунок 4" descr="atle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713" y="457200"/>
            <a:ext cx="228600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3100388" y="234950"/>
            <a:ext cx="9091612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1900"/>
              <a:t>     Древние медики (II-I век до нашей эры) впервые отметили и лечебные свойства силовых упражнений для разработки суставов, регулирования дыхания, укрепления ослабленных мышц. В руководстве для студентов-медиков и врачей предлагалось использование в оздоровительных целях движения тела с отягощением. </a:t>
            </a:r>
          </a:p>
          <a:p>
            <a:pPr>
              <a:buFontTx/>
              <a:buChar char="•"/>
            </a:pPr>
            <a:r>
              <a:rPr lang="ru-RU" sz="1900"/>
              <a:t>     В период, относящийся к окончанию XIX и началу XX веков, начинают издаваться многочисленные пособия, в которых описывались системы развития тех или иных мышечных групп с использованием гирь различного веса, гантелей, утяжеленных палок. Авторы и издатели, давая громкие и эффектные названия своим книгам и брошюры: «Вернейшее средство для накачки мышц», «Секреты грации и изящества»,— гарантировали мгновенный успех. В этот период возникает особый интерес к сильным людям, имеющим гипертрофированную мускулатуру, способным на цирковой арене демонстрировать публике раздутые «шары- бицепсы».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4106863" y="4443413"/>
            <a:ext cx="7621587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sz="1900"/>
              <a:t>     Вскоре на арену вышли действительно сильные борцы, гиревики, разрыватели цепей и подниматели тяжестей. Стали проводиться много­численные чемпионаты борцов и гиревиков, позволившие познакомиться с истинно крепкими, сильными атлетами. </a:t>
            </a:r>
          </a:p>
          <a:p>
            <a:endParaRPr lang="ru-RU" sz="1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1237</TotalTime>
  <Words>5277</Words>
  <Application>Microsoft Office PowerPoint</Application>
  <PresentationFormat>Произвольный</PresentationFormat>
  <Paragraphs>332</Paragraphs>
  <Slides>88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88</vt:i4>
      </vt:variant>
    </vt:vector>
  </HeadingPairs>
  <TitlesOfParts>
    <vt:vector size="92" baseType="lpstr">
      <vt:lpstr>Arial</vt:lpstr>
      <vt:lpstr>Calibri</vt:lpstr>
      <vt:lpstr>La mente</vt:lpstr>
      <vt:lpstr>La mente</vt:lpstr>
      <vt:lpstr>Слайд 1</vt:lpstr>
      <vt:lpstr>Слайд 2</vt:lpstr>
      <vt:lpstr>Понятие об атлетической гимнастике. </vt:lpstr>
      <vt:lpstr>Слайд 4</vt:lpstr>
      <vt:lpstr>Слайд 5</vt:lpstr>
      <vt:lpstr>Слайд 6</vt:lpstr>
      <vt:lpstr>Слайд 7</vt:lpstr>
      <vt:lpstr>История возникновения и развития атлетической гимнастики.</vt:lpstr>
      <vt:lpstr>Слайд 9</vt:lpstr>
      <vt:lpstr>ТЯЖЕЛАЯ АТЛЕТИКА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БОДИБИЛДИНГ </vt:lpstr>
      <vt:lpstr>Слайд 36</vt:lpstr>
      <vt:lpstr>Слайд 37</vt:lpstr>
      <vt:lpstr>Слайд 38</vt:lpstr>
      <vt:lpstr>Слайд 39</vt:lpstr>
      <vt:lpstr>Слайд 40</vt:lpstr>
      <vt:lpstr>1904г. книга «Бодибилдинг»   «Тело, как и ребенок, нуждается в воспитании, и такое воспитание могут дать упражнения, с помощью которых развиваются не только мускулы, но и улучшается здоровье»</vt:lpstr>
      <vt:lpstr>Слайд 42</vt:lpstr>
      <vt:lpstr>Слайд 43</vt:lpstr>
      <vt:lpstr>Слайд 44</vt:lpstr>
      <vt:lpstr>Слайд 45</vt:lpstr>
      <vt:lpstr>ПАУЭРЛИФТИНГ </vt:lpstr>
      <vt:lpstr>Слайд 47</vt:lpstr>
      <vt:lpstr>Слайд 48</vt:lpstr>
      <vt:lpstr>ГИРЕВОЙ СПОРТ </vt:lpstr>
      <vt:lpstr>Слайд 50</vt:lpstr>
      <vt:lpstr>Слайд 51</vt:lpstr>
      <vt:lpstr>Слайд 52</vt:lpstr>
      <vt:lpstr>Слайд 53</vt:lpstr>
      <vt:lpstr>АРМРЕСТЛИНГ </vt:lpstr>
      <vt:lpstr>Слайд 55</vt:lpstr>
      <vt:lpstr>Слайд 56</vt:lpstr>
      <vt:lpstr>Атлетическая гимнастика в Республике Беларусь.</vt:lpstr>
      <vt:lpstr>Слайд 58</vt:lpstr>
      <vt:lpstr>Цель и задачи физкультурно-оздоровительной системы атлетическая гимнастика.</vt:lpstr>
      <vt:lpstr>Теоретические и организационные основы атлетической гимнастики.</vt:lpstr>
      <vt:lpstr>Слайд 61</vt:lpstr>
      <vt:lpstr>Слайд 62</vt:lpstr>
      <vt:lpstr>Слайд 63</vt:lpstr>
      <vt:lpstr>Слайд 64</vt:lpstr>
      <vt:lpstr>Структура и содержание занятий атлетической гимнастикой.</vt:lpstr>
      <vt:lpstr>Средства, методы и методика проведения атлетической гимнастики.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Врачебно-педагогический контроль на занятиях атлетической гимнастикой.</vt:lpstr>
      <vt:lpstr>Слайд 83</vt:lpstr>
      <vt:lpstr>Слайд 84</vt:lpstr>
      <vt:lpstr>Слайд 85</vt:lpstr>
      <vt:lpstr>Программы и комплексы упражнений атлетической гимнастики.</vt:lpstr>
      <vt:lpstr>Слайд 87</vt:lpstr>
      <vt:lpstr>Слайд 88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Физкультурно – оздоровительная система – атлетичекая гимнастика </dc:title>
  <dc:creator>Вика</dc:creator>
  <cp:lastModifiedBy>ADMIN</cp:lastModifiedBy>
  <cp:revision>36</cp:revision>
  <dcterms:created xsi:type="dcterms:W3CDTF">2016-03-12T11:47:39Z</dcterms:created>
  <dcterms:modified xsi:type="dcterms:W3CDTF">2016-03-31T22:13:32Z</dcterms:modified>
</cp:coreProperties>
</file>