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58" r:id="rId3"/>
    <p:sldId id="273" r:id="rId4"/>
    <p:sldId id="261" r:id="rId5"/>
    <p:sldId id="265" r:id="rId6"/>
    <p:sldId id="262" r:id="rId7"/>
    <p:sldId id="266" r:id="rId8"/>
    <p:sldId id="267" r:id="rId9"/>
    <p:sldId id="268" r:id="rId10"/>
    <p:sldId id="269" r:id="rId11"/>
    <p:sldId id="26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21BD-E014-4A05-9992-BCB54EE650D7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FF2E-C4E0-45BF-945C-081A539D0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5EE3-97F8-45DB-966E-CC9CB7DE030D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6CD4-13E3-47FA-8C33-B7EBF48AC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591FC8C-AC58-4CE6-B863-01ED1242C1F5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931C-4B06-44E8-B925-DD800B99B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C6E3612-2CFD-4732-86D7-EBB91ABF9991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117D-84B1-475A-8381-4C55368AF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7B57B79A-F30D-4AD6-8DC6-9DBF319F627A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15C7-9A2F-4734-96B6-523C20C88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0B4A-6C48-4CD3-9B0A-18732D887C17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955C-BC08-4BD4-B69E-62624030E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8E5D-03DD-4F90-9EC2-FA662EDB530E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D1D3-CE2C-4808-96A6-08832FC2E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4A31-72B9-4EF5-BBFB-BAA55BA98643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3202-6660-42A0-A158-E470633BC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5518576-A461-48AF-B0C4-5B84C9A29136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9C60-4685-43D8-A907-8E75F8FE9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5521-41F8-485A-9DF7-D0F009232455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9E4-33E1-4C7C-8871-6E10AF3ED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BBFFF2D-D69A-4383-B1BF-CDE5CDF851D6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DFCC-3CFD-4616-BDED-342CDE682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89CF-8802-482B-A957-D7EEDC8442B9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B0B6-1BCD-4FDF-A060-8AB0D51B5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D1AE-E1EF-4B01-ADC1-040927A56461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6144-4D0B-4943-94C1-E4A1F9779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E307-0E3C-4281-814A-95933EFCEDFB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4C68-F812-4BD1-8310-131B65CBF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9745-B35D-4F46-9386-C458C02457B4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1E52-CB08-45E4-B5F1-F000D71A0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AB45-0BC0-42AD-83AC-C7360BB17996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A979-E246-448A-BB4A-7358B13CC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5BFE-D3BE-4F16-8BA2-D0FC1804633F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EF11-8A41-4315-9EF6-315B6D4CD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A1E28-7709-430C-A41C-3CF7BFD3708D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594BD-1A34-48E8-B00F-79D13AB5A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4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75" r:id="rId11"/>
    <p:sldLayoutId id="2147483776" r:id="rId12"/>
    <p:sldLayoutId id="2147483777" r:id="rId13"/>
    <p:sldLayoutId id="2147483764" r:id="rId14"/>
    <p:sldLayoutId id="2147483763" r:id="rId15"/>
    <p:sldLayoutId id="2147483762" r:id="rId16"/>
    <p:sldLayoutId id="2147483778" r:id="rId17"/>
  </p:sldLayoutIdLst>
  <p:hf sldNum="0"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0%B7%D0%B8%D1%87%D0%B5%D1%81%D0%BA%D0%B0%D1%8F_%D1%80%D0%B5%D0%B0%D0%B1%D0%B8%D0%BB%D0%B8%D1%82%D0%B0%D1%86%D0%B8%D1%8F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9E%D0%BF%D0%BE%D1%80%D0%BD%D0%BE-%D0%B4%D0%B2%D0%B8%D0%B3%D0%B0%D1%82%D0%B5%D0%BB%D1%8C%D0%BD%D1%8B%D0%B9_%D0%B0%D0%BF%D0%BF%D0%B0%D1%80%D0%B0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9625" y="968375"/>
            <a:ext cx="9556750" cy="1579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/>
              <a:t>м</a:t>
            </a:r>
            <a:r>
              <a:rPr lang="ru-RU" sz="8800" dirty="0" smtClean="0"/>
              <a:t>еханотерапия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7625" y="5540375"/>
            <a:ext cx="2579688" cy="5667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38945" y="705915"/>
            <a:ext cx="4262754" cy="5296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356060" y="1369832"/>
            <a:ext cx="7225211" cy="3968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150" y="657225"/>
            <a:ext cx="9588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Главные задачи и цель механотерапии — постепенное адаптивное обучение правильным движениям после травм, дистрофии или атрофии — от примитивных до сложных с целью полного или лучшего восстановления функциональности тела.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Во время лечебно-оздоровительного сеанса на аппарате осуществляется мультисенсорное влияние на опорно-двигательный и нервно-рецепторный аппараты, что проявляется восстановлением мышечного тонуса и увеличением объема движений. Это оптимальное сочетание в лечении заболеваний позвоночника и суставов, а также в решении ряда эстетических проблем тела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Самое главное при этом — нагрузка на сердце со стороны механотерапии организма минимальна.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Современные роботизированные и компьютеризированные механотерапевтические аппараты, кроме локального и общего укрепления организма, также позволяют уменьшить количество и силу спазмов, снизить дефицит правой/левой стороны тела, улучшить работу пищеварительной и мочевыделительной систем, повысить личную мотивацию пациентов к выполнению физических упражнений.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11125" y="479425"/>
            <a:ext cx="6835775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Показания</a:t>
            </a:r>
            <a:r>
              <a:rPr lang="ru-RU">
                <a:solidFill>
                  <a:srgbClr val="6F6F6F"/>
                </a:solidFill>
              </a:rPr>
              <a:t> </a:t>
            </a:r>
          </a:p>
          <a:p>
            <a:r>
              <a:rPr lang="ru-RU" sz="2400">
                <a:solidFill>
                  <a:srgbClr val="6F6F6F"/>
                </a:solidFill>
              </a:rPr>
              <a:t>Восстановительный период после операций, травм опорно-двигательного аппарата с целью восстановления полного объёма движений в конечностях, предотвращения образования контрактур суставов либо их устранения. Реабилитация пациентов после инсульта с парезами и параличами мышц туловища. Врождённая или приобретённая деформация позвоночника – спондилоартроз, сколиоз. </a:t>
            </a:r>
          </a:p>
          <a:p>
            <a:r>
              <a:rPr lang="ru-RU" sz="2400">
                <a:solidFill>
                  <a:srgbClr val="6F6F6F"/>
                </a:solidFill>
              </a:rPr>
              <a:t>Заболевания периферических нервов, функциональные расстройства нервной системы – радикулит, невралгия, неврит вне обострения заболеваний. Нарушения обмена – ожирение I-III степени.</a:t>
            </a:r>
            <a:r>
              <a:rPr lang="ru-RU" sz="2400">
                <a:latin typeface="Century Gothic" pitchFamily="34" charset="0"/>
              </a:rPr>
              <a:t/>
            </a:r>
            <a:br>
              <a:rPr lang="ru-RU" sz="2400">
                <a:latin typeface="Century Gothic" pitchFamily="34" charset="0"/>
              </a:rPr>
            </a:br>
            <a:r>
              <a:rPr lang="ru-RU" sz="2400">
                <a:latin typeface="Century Gothic" pitchFamily="34" charset="0"/>
              </a:rPr>
              <a:t/>
            </a:r>
            <a:br>
              <a:rPr lang="ru-RU" sz="2400">
                <a:latin typeface="Century Gothic" pitchFamily="34" charset="0"/>
              </a:rPr>
            </a:br>
            <a:endParaRPr lang="ru-RU" sz="240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32563" y="1471962"/>
            <a:ext cx="5681940" cy="479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166688" y="100013"/>
            <a:ext cx="11263312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Противопоказания</a:t>
            </a:r>
            <a:r>
              <a:rPr lang="ru-RU">
                <a:solidFill>
                  <a:srgbClr val="6F6F6F"/>
                </a:solidFill>
              </a:rPr>
              <a:t> </a:t>
            </a:r>
          </a:p>
          <a:p>
            <a:r>
              <a:rPr lang="ru-RU" sz="2400">
                <a:solidFill>
                  <a:srgbClr val="6F6F6F"/>
                </a:solidFill>
              </a:rPr>
              <a:t>Гнойно-воспалительные процессы в поврежденных тканях и суставах. Выраженная деформация суставов и их подвижность (менее 15 градусов) из-за высокой опасности перелома в суставе. Тромбоз глубоких вен конечностей. Недостаточное образование костной мозоли при сращении переломов, нестабильный остеосинтез. Хронические заболевания в стадии декомпенсации. Острые инфекционные заболевания. Артериальная гипертензия III степени. Ожирение IV степени.</a:t>
            </a:r>
            <a:r>
              <a:rPr lang="ru-RU" sz="2400">
                <a:latin typeface="Century Gothic" pitchFamily="34" charset="0"/>
              </a:rPr>
              <a:t/>
            </a:r>
            <a:br>
              <a:rPr lang="ru-RU" sz="2400">
                <a:latin typeface="Century Gothic" pitchFamily="34" charset="0"/>
              </a:rPr>
            </a:br>
            <a:endParaRPr lang="ru-RU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27395" y="3511641"/>
            <a:ext cx="6902604" cy="3128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144463" y="177800"/>
            <a:ext cx="7115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Осложнения</a:t>
            </a:r>
          </a:p>
          <a:p>
            <a:r>
              <a:rPr lang="ru-RU" sz="4400"/>
              <a:t> </a:t>
            </a:r>
            <a:r>
              <a:rPr lang="ru-RU" sz="2800">
                <a:solidFill>
                  <a:srgbClr val="6F6F6F"/>
                </a:solidFill>
              </a:rPr>
              <a:t>Индивидуально подобранная схема механотерапии исключает вероятность возникновения осложнений</a:t>
            </a:r>
            <a:r>
              <a:rPr lang="ru-RU">
                <a:solidFill>
                  <a:srgbClr val="6F6F6F"/>
                </a:solidFill>
              </a:rPr>
              <a:t>.</a:t>
            </a: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endParaRPr lang="ru-RU">
              <a:latin typeface="Century Gothic" pitchFamily="34" charset="0"/>
            </a:endParaRPr>
          </a:p>
        </p:txBody>
      </p:sp>
      <p:pic>
        <p:nvPicPr>
          <p:cNvPr id="3277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2425" y="754063"/>
            <a:ext cx="304165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238" y="2409825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295400"/>
            <a:ext cx="9090025" cy="3857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Из истории механотерапии</a:t>
            </a:r>
            <a:br>
              <a:rPr lang="ru-RU" dirty="0"/>
            </a:br>
            <a:endParaRPr lang="ru-RU" b="1" dirty="0"/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708025" y="2481263"/>
            <a:ext cx="57261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История развития механотерапии как одного из видов ЛФК началась в XIX веке, когда Густав Цандер, профессор Упсальского университета создал новую систему гимнастики, которую назвал машинной. Г. Цандер был отлично знаком с гимнастикой противодействия и считал, что эта гимнастика всецело зависит от методиста и поэтому трудно ожидать от него точной дозировки сопротивления. Он разработал специальные аппараты, которые давали возможность более точно дозировать упражнения без помощи рук методиста.</a:t>
            </a:r>
            <a:endParaRPr lang="ru-RU">
              <a:latin typeface="Century Gothic" pitchFamily="34" charset="0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1752600"/>
            <a:ext cx="3233737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7636" y="657923"/>
            <a:ext cx="6075658" cy="4304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59083" y="296065"/>
            <a:ext cx="4197945" cy="598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75" y="414338"/>
            <a:ext cx="5246688" cy="54641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Механотерапия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(от 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 tooltip="Греческий язык"/>
              </a:rPr>
              <a:t>греч.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mechano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механизм + </a:t>
            </a:r>
            <a:r>
              <a:rPr lang="ru-RU" sz="1600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therapeia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лечение) — комплекс лечебных, профилактических и восстановительных упражнений с помощью специальных средств (аппараты, тренажёры) с целью улучшения подвижности суставов, отдельных мышц и их групп для увеличения функциональной адаптации больного. Механотерапия является важной составляющей </a:t>
            </a:r>
            <a:r>
              <a:rPr lang="ru-RU" sz="1600" dirty="0">
                <a:hlinkClick r:id="rId3" tooltip="Физическая реабилитация"/>
              </a:rPr>
              <a:t>физической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 tooltip="Физическая реабилитация"/>
              </a:rPr>
              <a:t>реабилитации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благодаря её тонизирующему и трофическому (замещение и компенсация образовавшегося дефекта путем регенерации) воздействию на 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 tooltip="Опорно-двигательный аппарат"/>
              </a:rPr>
              <a:t>опорно-двигательный аппарат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человека, формированию функциональных компенсаций, обратному благоприятному развитию атрофических и дегенеративных процессов, нормализации функциональной целостности и деятельности организма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28088" y="3330575"/>
            <a:ext cx="1825625" cy="1630363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72199" y="1056451"/>
            <a:ext cx="5366658" cy="5115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88" y="-234950"/>
            <a:ext cx="108712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Arial" panose="020B0604020202020204" pitchFamily="34" charset="0"/>
              </a:rPr>
              <a:t>техника </a:t>
            </a:r>
            <a:r>
              <a:rPr lang="ru-RU" sz="6000" dirty="0">
                <a:latin typeface="Arial" panose="020B0604020202020204" pitchFamily="34" charset="0"/>
              </a:rPr>
              <a:t>проведения </a:t>
            </a:r>
            <a:endParaRPr lang="ru-RU" sz="6000" dirty="0"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Занятие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проводится в зале механотерапии под контролем инструктора. Благодаря наличию аппаратов один инструктор сразу может работать с группой больных, причём эффект этих занятий бывает выше, чем от индивидуальных занятий лечебной физкультурой. В зависимости от вида повреждения опорно-двигательного аппарата и необходимости тренировки определенных групп мышц применяют различные аппараты для механотерапии.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75" y="3100388"/>
            <a:ext cx="6016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3222625"/>
            <a:ext cx="50514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Механотерапевтические аппараты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375" y="1928813"/>
            <a:ext cx="4911725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Все механотерапевтические аппараты подразделяются на несколько категорий по размерам, технике и месту действия. При этом нагрузка на сустав и мышечные группы дозируется при смене веса груза и положения его на штанге, угла, под которым установлен маятник, частоты вынужденных колебаний, длительности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процедуры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02558" y="2057401"/>
            <a:ext cx="5715000" cy="427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11138" y="0"/>
            <a:ext cx="1146492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</a:rPr>
              <a:t>Механотерапевтические аппараты пассивного действия</a:t>
            </a:r>
          </a:p>
          <a:p>
            <a:r>
              <a:rPr lang="ru-RU">
                <a:solidFill>
                  <a:srgbClr val="6F6F6F"/>
                </a:solidFill>
              </a:rPr>
              <a:t> </a:t>
            </a:r>
            <a:r>
              <a:rPr lang="ru-RU" sz="2000">
                <a:solidFill>
                  <a:srgbClr val="6F6F6F"/>
                </a:solidFill>
              </a:rPr>
              <a:t>После включения аппаратов данного типа их блоки начинают движение, приводя в движение и прикрепленную к ним конечность. С помощью пассивной механотерапии разрабатывают суставы, предотвращают образование контрактур, тренируют мышцы повреждённой конечности, не допуская их атрофии. Современные пассивные аппараты - это роботизированные аппараты, которые управляются с помощью компьютерной программы. Врач создает индивидуальную программу для каждого пациента, задаёт уровень нагрузки и её интенсивность, продолжительность. Аппарат точно дозирует нагрузку, упражнения выполняются равномерно, в одинаковом темпе и каждый раз с постоянной либо постепенно нарастающей нагрузкой. Продолжительность занятия – от 15 минут до часа, количество занятий в день – до четырёх.</a:t>
            </a:r>
            <a:r>
              <a:rPr lang="ru-RU" sz="2000">
                <a:latin typeface="Century Gothic" pitchFamily="34" charset="0"/>
              </a:rPr>
              <a:t/>
            </a:r>
            <a:br>
              <a:rPr lang="ru-RU" sz="2000">
                <a:latin typeface="Century Gothic" pitchFamily="34" charset="0"/>
              </a:rPr>
            </a:br>
            <a:endParaRPr lang="ru-RU" sz="200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49588" y="3647688"/>
            <a:ext cx="4122234" cy="3091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11138"/>
            <a:ext cx="10961687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Механотерапевтические аппараты активного </a:t>
            </a:r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действия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Эти аппараты приводит в движение сам пациент, прилагая определенные усилия. </a:t>
            </a:r>
            <a:endParaRPr lang="ru-RU" sz="2400" dirty="0">
              <a:solidFill>
                <a:srgbClr val="6F6F6F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Виды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аппаратов активного действия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принципе блока (используются грузы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принципе маятника (используется инерция), </a:t>
            </a:r>
            <a:endParaRPr lang="ru-RU" sz="24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изокинетическом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 режиме мышечной работы</a:t>
            </a:r>
            <a:r>
              <a:rPr lang="ru-RU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58881" y="3133493"/>
            <a:ext cx="6248528" cy="36241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0"/>
            <a:ext cx="7683500" cy="7718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</a:rPr>
              <a:t>Блоковые аппараты</a:t>
            </a:r>
            <a:r>
              <a:rPr lang="ru-RU" dirty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Аппарат состоит из блока, через который проходит трос. На одном конце троса находится конечность пациента, на втором – груз. При увеличении массы груза увеличивается сила, которую должен применить пациент для подъёма данного груза. Упражнения выполняются в положении больного сидя, стоя, лёжа. Данные аппараты применяют для предотвращения контрактур в суставах конечностей, срастающихся после переломов; для укрепления ослабленных групп мышц рук или ног.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</a:rPr>
              <a:t>Аппараты </a:t>
            </a:r>
            <a:r>
              <a:rPr lang="ru-RU" dirty="0">
                <a:latin typeface="Arial" panose="020B0604020202020204" pitchFamily="34" charset="0"/>
              </a:rPr>
              <a:t>маятникового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типа применяют для восстановления подвижности суставов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Активные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движения пациента приводят в движение маятник, возникает сила инерции. Именно она применяется для тренировки суставов. Продолжительность занятия на аппаратах данного типа не более 20 минут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F6F6F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Изокинетические</a:t>
            </a:r>
            <a:r>
              <a:rPr lang="ru-RU" dirty="0">
                <a:latin typeface="Arial" panose="020B0604020202020204" pitchFamily="34" charset="0"/>
              </a:rPr>
              <a:t> аппараты .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</a:rPr>
              <a:t>электромеханический аппарат, который работает с заданной скоростью. Пациент надавливает на рычаги аппарата с определенной силой, в ответ возникает сопротивление. Чем больше сила пациента, тем большее сопротивление он встречает. </a:t>
            </a:r>
            <a:r>
              <a:rPr lang="ru-RU" dirty="0" err="1">
                <a:solidFill>
                  <a:srgbClr val="92D050"/>
                </a:solidFill>
                <a:latin typeface="Arial" panose="020B0604020202020204" pitchFamily="34" charset="0"/>
              </a:rPr>
              <a:t>Изокинетические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</a:rPr>
              <a:t> аппараты применяют у лиц с сохраненной подвижностью в суставах, которым необходима тренировка больших групп мышц. Это основные тренажеры для восстановления спортсменов после травм опорно-двигательного аппарата.</a:t>
            </a:r>
            <a:r>
              <a:rPr lang="ru-RU" dirty="0">
                <a:solidFill>
                  <a:srgbClr val="92D050"/>
                </a:solidFill>
                <a:latin typeface="+mn-lt"/>
              </a:rPr>
              <a:t/>
            </a:r>
            <a:br>
              <a:rPr lang="ru-RU" dirty="0">
                <a:solidFill>
                  <a:srgbClr val="92D050"/>
                </a:solidFill>
                <a:latin typeface="+mn-lt"/>
              </a:rPr>
            </a:br>
            <a:r>
              <a:rPr lang="ru-RU" dirty="0">
                <a:solidFill>
                  <a:srgbClr val="92D050"/>
                </a:solidFill>
                <a:latin typeface="+mn-lt"/>
              </a:rPr>
              <a:t/>
            </a:r>
            <a:br>
              <a:rPr lang="ru-RU" dirty="0">
                <a:solidFill>
                  <a:srgbClr val="92D050"/>
                </a:solidFill>
                <a:latin typeface="+mn-lt"/>
              </a:rPr>
            </a:br>
            <a:endParaRPr lang="ru-RU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6863" y="688975"/>
            <a:ext cx="40671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204</TotalTime>
  <Words>760</Words>
  <Application>Microsoft Office PowerPoint</Application>
  <PresentationFormat>Произвольный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Century Gothic</vt:lpstr>
      <vt:lpstr>Arial</vt:lpstr>
      <vt:lpstr>Calibri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МЕХАНОТЕРАПИЯ</vt:lpstr>
      <vt:lpstr>ИЗ ИСТОРИИ МЕХАНОТЕРАПИИ </vt:lpstr>
      <vt:lpstr>Слайд 3</vt:lpstr>
      <vt:lpstr>МЕХАНОТЕРАПИЯ (ОТ ГРЕЧ. MECHANO — МЕХАНИЗМ + THERAPEIA — ЛЕЧЕНИЕ) — КОМПЛЕКС ЛЕЧЕБНЫХ, ПРОФИЛАКТИЧЕСКИХ И ВОССТАНОВИТЕЛЬНЫХ УПРАЖНЕНИЙ С ПОМОЩЬЮ СПЕЦИАЛЬНЫХ СРЕДСТВ (АППАРАТЫ, ТРЕНАЖЁРЫ) С ЦЕЛЬЮ УЛУЧШЕНИЯ ПОДВИЖНОСТИ СУСТАВОВ, ОТДЕЛЬНЫХ МЫШЦ И ИХ ГРУПП ДЛЯ УВЕЛИЧЕНИЯ ФУНКЦИОНАЛЬНОЙ АДАПТАЦИИ БОЛЬНОГО. МЕХАНОТЕРАПИЯ ЯВЛЯЕТСЯ ВАЖНОЙ СОСТАВЛЯЮЩЕЙ ФИЗИЧЕСКОЙ РЕАБИЛИТАЦИИ БЛАГОДАРЯ ЕЁ ТОНИЗИРУЮЩЕМУ И ТРОФИЧЕСКОМУ (ЗАМЕЩЕНИЕ И КОМПЕНСАЦИЯ ОБРАЗОВАВШЕГОСЯ ДЕФЕКТА ПУТЕМ РЕГЕНЕРАЦИИ) ВОЗДЕЙСТВИЮ НА ОПОРНО-ДВИГАТЕЛЬНЫЙ АППАРАТ ЧЕЛОВЕКА, ФОРМИРОВАНИЮ ФУНКЦИОНАЛЬНЫХ КОМПЕНСАЦИЙ, ОБРАТНОМУ БЛАГОПРИЯТНОМУ РАЗВИТИЮ АТРОФИЧЕСКИХ И ДЕГЕНЕРАТИВНЫХ ПРОЦЕССОВ, НОРМАЛИЗАЦИИ ФУНКЦИОНАЛЬНОЙ ЦЕЛОСТНОСТИ И ДЕЯТЕЛЬНОСТИ ОРГАНИЗМА</vt:lpstr>
      <vt:lpstr>Слайд 5</vt:lpstr>
      <vt:lpstr>МЕХАНОТЕРАПЕВТИЧЕСКИЕ АППАРАТЫ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механотерапия</dc:title>
  <dc:creator>mcd</dc:creator>
  <cp:lastModifiedBy>User</cp:lastModifiedBy>
  <cp:revision>18</cp:revision>
  <dcterms:created xsi:type="dcterms:W3CDTF">2016-04-03T15:26:39Z</dcterms:created>
  <dcterms:modified xsi:type="dcterms:W3CDTF">2016-06-02T05:20:12Z</dcterms:modified>
</cp:coreProperties>
</file>