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67" r:id="rId6"/>
    <p:sldId id="266" r:id="rId7"/>
    <p:sldId id="265" r:id="rId8"/>
    <p:sldId id="263" r:id="rId9"/>
    <p:sldId id="264" r:id="rId10"/>
    <p:sldId id="262" r:id="rId11"/>
    <p:sldId id="261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8E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  <a:noFill/>
        </p:spPr>
        <p:txBody>
          <a:bodyPr/>
          <a:lstStyle>
            <a:lvl1pPr>
              <a:defRPr>
                <a:solidFill>
                  <a:srgbClr val="F8EEB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585B-7F3E-4426-A4A1-FA442AF8DFE3}" type="datetimeFigureOut">
              <a:rPr lang="ru-RU" smtClean="0"/>
              <a:t>08.04.2015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203E-5900-42EC-934B-B7B461137C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168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585B-7F3E-4426-A4A1-FA442AF8DFE3}" type="datetimeFigureOut">
              <a:rPr lang="ru-RU" smtClean="0"/>
              <a:t>08.04.2015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203E-5900-42EC-934B-B7B461137C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924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585B-7F3E-4426-A4A1-FA442AF8DFE3}" type="datetimeFigureOut">
              <a:rPr lang="ru-RU" smtClean="0"/>
              <a:t>08.04.2015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203E-5900-42EC-934B-B7B461137C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25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585B-7F3E-4426-A4A1-FA442AF8DFE3}" type="datetimeFigureOut">
              <a:rPr lang="ru-RU" smtClean="0"/>
              <a:t>08.04.2015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203E-5900-42EC-934B-B7B461137C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711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585B-7F3E-4426-A4A1-FA442AF8DFE3}" type="datetimeFigureOut">
              <a:rPr lang="ru-RU" smtClean="0"/>
              <a:t>08.04.2015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203E-5900-42EC-934B-B7B461137C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07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585B-7F3E-4426-A4A1-FA442AF8DFE3}" type="datetimeFigureOut">
              <a:rPr lang="ru-RU" smtClean="0"/>
              <a:t>08.04.2015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203E-5900-42EC-934B-B7B461137C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62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585B-7F3E-4426-A4A1-FA442AF8DFE3}" type="datetimeFigureOut">
              <a:rPr lang="ru-RU" smtClean="0"/>
              <a:t>08.04.2015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203E-5900-42EC-934B-B7B461137C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02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585B-7F3E-4426-A4A1-FA442AF8DFE3}" type="datetimeFigureOut">
              <a:rPr lang="ru-RU" smtClean="0"/>
              <a:t>08.04.2015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203E-5900-42EC-934B-B7B461137C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76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585B-7F3E-4426-A4A1-FA442AF8DFE3}" type="datetimeFigureOut">
              <a:rPr lang="ru-RU" smtClean="0"/>
              <a:t>08.04.2015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203E-5900-42EC-934B-B7B461137C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63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585B-7F3E-4426-A4A1-FA442AF8DFE3}" type="datetimeFigureOut">
              <a:rPr lang="ru-RU" smtClean="0"/>
              <a:t>08.04.2015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203E-5900-42EC-934B-B7B461137C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97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585B-7F3E-4426-A4A1-FA442AF8DFE3}" type="datetimeFigureOut">
              <a:rPr lang="ru-RU" smtClean="0"/>
              <a:t>08.04.2015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203E-5900-42EC-934B-B7B461137C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894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8585B-7F3E-4426-A4A1-FA442AF8DFE3}" type="datetimeFigureOut">
              <a:rPr lang="ru-RU" smtClean="0"/>
              <a:t>08.04.2015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203E-5900-42EC-934B-B7B461137C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56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8520" y="417442"/>
            <a:ext cx="4629200" cy="1584176"/>
          </a:xfrm>
        </p:spPr>
        <p:txBody>
          <a:bodyPr>
            <a:noAutofit/>
          </a:bodyPr>
          <a:lstStyle/>
          <a:p>
            <a:r>
              <a:rPr lang="x-none" sz="2000" b="1"/>
              <a:t>Министерство образования Республики Беларусь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Учреждение образования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«Гомельский государственный университет им. </a:t>
            </a:r>
            <a:r>
              <a:rPr lang="ru-RU" sz="2000" b="1" dirty="0" smtClean="0"/>
              <a:t>Ф . Скорины</a:t>
            </a:r>
            <a:r>
              <a:rPr lang="ru-RU" sz="2000" b="1" dirty="0"/>
              <a:t>»</a:t>
            </a:r>
            <a:r>
              <a:rPr lang="ru-RU" sz="2000" dirty="0"/>
              <a:t> 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403" y="2585197"/>
            <a:ext cx="6192688" cy="3898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37617" y="1835824"/>
            <a:ext cx="317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2 апреля вместе с ГГУ им. Ф. Скорины и группой Ф-13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014842" y="404664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Гомель 2015</a:t>
            </a:r>
          </a:p>
          <a:p>
            <a:r>
              <a:rPr lang="ru-RU" dirty="0" smtClean="0"/>
              <a:t>Подготовила студентка гр.Ф-13 -</a:t>
            </a:r>
            <a:r>
              <a:rPr lang="ru-RU" dirty="0" err="1" smtClean="0"/>
              <a:t>Комарькова</a:t>
            </a:r>
            <a:r>
              <a:rPr lang="ru-RU" dirty="0" smtClean="0"/>
              <a:t> К.В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40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3474">
        <p14:honeycomb/>
      </p:transition>
    </mc:Choice>
    <mc:Fallback>
      <p:transition spd="slow" advClick="0" advTm="3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096344" cy="1584176"/>
          </a:xfrm>
        </p:spPr>
        <p:txBody>
          <a:bodyPr>
            <a:noAutofit/>
          </a:bodyPr>
          <a:lstStyle/>
          <a:p>
            <a:pPr algn="r"/>
            <a:r>
              <a:rPr lang="ru-RU" sz="3200" dirty="0"/>
              <a:t> </a:t>
            </a:r>
            <a:r>
              <a:rPr lang="ru-RU" sz="3200" u="sng" dirty="0" smtClean="0"/>
              <a:t>Музей театра</a:t>
            </a:r>
            <a:endParaRPr lang="ru-RU" sz="3200" u="sng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664"/>
            <a:ext cx="5101074" cy="38258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556792"/>
            <a:ext cx="3984443" cy="29883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89040"/>
            <a:ext cx="3889448" cy="29170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16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2207">
        <p14:honeycomb/>
      </p:transition>
    </mc:Choice>
    <mc:Fallback>
      <p:transition spd="slow" advTm="22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5122912" cy="2290266"/>
          </a:xfrm>
        </p:spPr>
        <p:txBody>
          <a:bodyPr>
            <a:noAutofit/>
          </a:bodyPr>
          <a:lstStyle/>
          <a:p>
            <a:r>
              <a:rPr lang="ru-RU" sz="2200" dirty="0"/>
              <a:t> </a:t>
            </a:r>
            <a:r>
              <a:rPr lang="ru-RU" sz="2400" dirty="0"/>
              <a:t>День единения Беларуси и России – знаменательный праздник, ведь он символизирует близость братских народов не только на культурном и историческом уровне, но и на </a:t>
            </a:r>
            <a:r>
              <a:rPr lang="ru-RU" sz="2400" dirty="0" smtClean="0"/>
              <a:t>юридическом.</a:t>
            </a:r>
            <a:endParaRPr lang="ru-RU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3887122" y="3068960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День единения народов   самой сутью своей опирается на память и опыт прошлых поколений белорусов и россиян и в то же время устремлен в будущее, символизируя надежду, что наши народы никогда не разорвут своих братских уз.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2204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4789">
        <p14:honeycomb/>
      </p:transition>
    </mc:Choice>
    <mc:Fallback>
      <p:transition spd="slow" advTm="47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4680" cy="5746650"/>
          </a:xfrm>
        </p:spPr>
        <p:txBody>
          <a:bodyPr>
            <a:noAutofit/>
          </a:bodyPr>
          <a:lstStyle/>
          <a:p>
            <a:r>
              <a:rPr lang="ru-RU" sz="2200" dirty="0"/>
              <a:t> 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720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День единения народов Беларуси и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92" y="764704"/>
            <a:ext cx="830861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742575"/>
            <a:ext cx="57961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Два народа славянских,</a:t>
            </a:r>
            <a:b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 прошлым одним.</a:t>
            </a:r>
            <a:b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День родства, единения —</a:t>
            </a:r>
            <a:b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Отметить хотим.</a:t>
            </a:r>
            <a:b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Наша дружба крепка,</a:t>
            </a:r>
            <a:b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в любой день недели.</a:t>
            </a:r>
            <a:b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Нам помогут всегда,</a:t>
            </a:r>
            <a:b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 границе соседи!</a:t>
            </a:r>
          </a:p>
        </p:txBody>
      </p:sp>
    </p:spTree>
    <p:extLst>
      <p:ext uri="{BB962C8B-B14F-4D97-AF65-F5344CB8AC3E}">
        <p14:creationId xmlns:p14="http://schemas.microsoft.com/office/powerpoint/2010/main" val="944178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850">
        <p14:honeycomb/>
      </p:transition>
    </mc:Choice>
    <mc:Fallback>
      <p:transition spd="slow" advTm="38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7856" y="26369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 апреля День </a:t>
            </a:r>
            <a:r>
              <a:rPr lang="ru-RU" b="1" dirty="0"/>
              <a:t>единения народов</a:t>
            </a:r>
            <a:br>
              <a:rPr lang="ru-RU" b="1" dirty="0"/>
            </a:br>
            <a:r>
              <a:rPr lang="ru-RU" b="1" dirty="0"/>
              <a:t>Беларуси и России</a:t>
            </a:r>
            <a:br>
              <a:rPr lang="ru-RU" b="1" dirty="0"/>
            </a:br>
            <a:endParaRPr lang="ru-RU" dirty="0"/>
          </a:p>
        </p:txBody>
      </p:sp>
      <p:pic>
        <p:nvPicPr>
          <p:cNvPr id="1026" name="Picture 2" descr="http://www.tamby.info/calendar/images/calenar/140px-Russia_co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10" y="4058609"/>
            <a:ext cx="1333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amby.info/images/BYco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64" y="4058609"/>
            <a:ext cx="15240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914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912">
        <p14:honeycomb/>
      </p:transition>
    </mc:Choice>
    <mc:Fallback>
      <p:transition spd="slow" advTm="9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4680" cy="5746650"/>
          </a:xfrm>
        </p:spPr>
        <p:txBody>
          <a:bodyPr>
            <a:noAutofit/>
          </a:bodyPr>
          <a:lstStyle/>
          <a:p>
            <a:r>
              <a:rPr lang="ru-RU" sz="2200" dirty="0"/>
              <a:t>2 апреля 1996 года президент России Б. Ельцин и президент Белоруссии А. Лукашенко подписали важный исторический документ — Договор «Об образовании Сообщества России и Белоруссии». Год спустя, этим же днём был датирован Договор «О Союзе Беларуси и </a:t>
            </a:r>
            <a:r>
              <a:rPr lang="ru-RU" sz="2200" dirty="0" smtClean="0"/>
              <a:t>России.</a:t>
            </a:r>
            <a:r>
              <a:rPr lang="ru-RU" sz="2200" dirty="0"/>
              <a:t> </a:t>
            </a:r>
            <a:endParaRPr lang="ru-RU" sz="2200" dirty="0"/>
          </a:p>
        </p:txBody>
      </p:sp>
      <p:pic>
        <p:nvPicPr>
          <p:cNvPr id="1026" name="Picture 2" descr="УПК &quot;Сокольникский детский сад - базовая школа&quot; &quot; Страница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302" y="1052736"/>
            <a:ext cx="571500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23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4043">
        <p14:honeycomb/>
      </p:transition>
    </mc:Choice>
    <mc:Fallback>
      <p:transition spd="slow" advTm="40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3672408" cy="5746650"/>
          </a:xfrm>
        </p:spPr>
        <p:txBody>
          <a:bodyPr>
            <a:noAutofit/>
          </a:bodyPr>
          <a:lstStyle/>
          <a:p>
            <a:r>
              <a:rPr lang="ru-RU" sz="2200" dirty="0" smtClean="0"/>
              <a:t> </a:t>
            </a:r>
            <a:r>
              <a:rPr lang="ru-RU" sz="2200" dirty="0"/>
              <a:t>Сегодня 2 апреля официально является Днем единения народов Белоруссии и России. Два государства организуют масштабные совместные проекты, тесно и весьма плодотворно сотрудничают в области внешней политики, в различных отраслях народного хозяйства, науки и образования </a:t>
            </a:r>
            <a:r>
              <a:rPr lang="ru-RU" sz="2200" dirty="0"/>
              <a:t> </a:t>
            </a:r>
            <a:endParaRPr lang="ru-RU" sz="2200" dirty="0"/>
          </a:p>
        </p:txBody>
      </p:sp>
      <p:pic>
        <p:nvPicPr>
          <p:cNvPr id="12290" name="Picture 2" descr="2 апреля - День единения народов Беларуси и России. . Новост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87724"/>
            <a:ext cx="4680520" cy="5405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448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4198">
        <p14:honeycomb/>
      </p:transition>
    </mc:Choice>
    <mc:Fallback>
      <p:transition spd="slow" advTm="41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4680" cy="1426170"/>
          </a:xfrm>
        </p:spPr>
        <p:txBody>
          <a:bodyPr>
            <a:noAutofit/>
          </a:bodyPr>
          <a:lstStyle/>
          <a:p>
            <a:r>
              <a:rPr lang="ru-RU" sz="2200" dirty="0"/>
              <a:t> </a:t>
            </a:r>
            <a:endParaRPr lang="ru-RU" sz="2200" dirty="0"/>
          </a:p>
        </p:txBody>
      </p:sp>
      <p:pic>
        <p:nvPicPr>
          <p:cNvPr id="3074" name="Picture 2" descr="2 Апреля - День единения народов Беларуси и России! / . Моби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4762500" cy="4762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88224" y="982469"/>
            <a:ext cx="2555776" cy="47089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400" dirty="0" smtClean="0"/>
              <a:t>А 25 </a:t>
            </a:r>
            <a:r>
              <a:rPr lang="ru-RU" sz="2400" dirty="0"/>
              <a:t>декабря 1998 года президенты России и </a:t>
            </a:r>
            <a:r>
              <a:rPr lang="ru-RU" sz="2400" dirty="0" smtClean="0"/>
              <a:t>Белоруссии</a:t>
            </a:r>
          </a:p>
          <a:p>
            <a:r>
              <a:rPr lang="ru-RU" sz="2400" dirty="0" smtClean="0"/>
              <a:t>подписывают </a:t>
            </a:r>
            <a:r>
              <a:rPr lang="ru-RU" sz="2400" dirty="0" smtClean="0"/>
              <a:t>Декларацию«О</a:t>
            </a:r>
            <a:r>
              <a:rPr lang="ru-RU" sz="2400" dirty="0" smtClean="0"/>
              <a:t> дальнейшем </a:t>
            </a:r>
            <a:r>
              <a:rPr lang="ru-RU" sz="2400" dirty="0"/>
              <a:t>единении России и Беларуси».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124744"/>
            <a:ext cx="1296144" cy="37856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400" dirty="0" smtClean="0"/>
              <a:t>23 мая 1997 года был принят Устав Союза Беларуси и России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58269" y="838453"/>
            <a:ext cx="3605386" cy="64633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МЫ ВМЕСТЕ!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9736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2020">
        <p14:honeycomb/>
      </p:transition>
    </mc:Choice>
    <mc:Fallback>
      <p:transition spd="slow" advTm="20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4680" cy="5746650"/>
          </a:xfrm>
        </p:spPr>
        <p:txBody>
          <a:bodyPr>
            <a:noAutofit/>
          </a:bodyPr>
          <a:lstStyle/>
          <a:p>
            <a:r>
              <a:rPr lang="ru-RU" sz="2200" dirty="0"/>
              <a:t> 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836712"/>
            <a:ext cx="734481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Союз народов </a:t>
            </a:r>
            <a:r>
              <a:rPr lang="ru-RU" sz="3600" dirty="0"/>
              <a:t>будет вечным,</a:t>
            </a:r>
            <a:br>
              <a:rPr lang="ru-RU" sz="3600" dirty="0"/>
            </a:br>
            <a:r>
              <a:rPr lang="ru-RU" sz="3600" dirty="0"/>
              <a:t>Как братья мы, мы как родня,</a:t>
            </a:r>
            <a:br>
              <a:rPr lang="ru-RU" sz="3600" dirty="0"/>
            </a:br>
            <a:r>
              <a:rPr lang="ru-RU" sz="3600" dirty="0"/>
              <a:t>В соединении бесконечном,</a:t>
            </a:r>
            <a:br>
              <a:rPr lang="ru-RU" sz="3600" dirty="0"/>
            </a:br>
            <a:r>
              <a:rPr lang="ru-RU" sz="3600" dirty="0"/>
              <a:t>Мы вместе как </a:t>
            </a:r>
            <a:r>
              <a:rPr lang="ru-RU" sz="3600" dirty="0">
                <a:solidFill>
                  <a:srgbClr val="FF0000"/>
                </a:solidFill>
              </a:rPr>
              <a:t>одна семья!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Ты белорус иль россиянин,</a:t>
            </a:r>
            <a:br>
              <a:rPr lang="ru-RU" sz="3600" dirty="0"/>
            </a:br>
            <a:r>
              <a:rPr lang="ru-RU" sz="3600" dirty="0"/>
              <a:t>В России, в Минске, в стороне,</a:t>
            </a:r>
            <a:br>
              <a:rPr lang="ru-RU" sz="3600" dirty="0"/>
            </a:br>
            <a:r>
              <a:rPr lang="ru-RU" sz="3600" dirty="0"/>
              <a:t>В беде </a:t>
            </a:r>
            <a:r>
              <a:rPr lang="ru-RU" sz="3600" dirty="0">
                <a:solidFill>
                  <a:srgbClr val="FF0000"/>
                </a:solidFill>
              </a:rPr>
              <a:t>не бросим мы друг друга,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Народ пусть дружит наш везде!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82914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2668">
        <p14:honeycomb/>
      </p:transition>
    </mc:Choice>
    <mc:Fallback>
      <p:transition spd="slow" advTm="26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4680" cy="5746650"/>
          </a:xfrm>
        </p:spPr>
        <p:txBody>
          <a:bodyPr>
            <a:noAutofit/>
          </a:bodyPr>
          <a:lstStyle/>
          <a:p>
            <a:r>
              <a:rPr lang="ru-RU" sz="2200" dirty="0"/>
              <a:t> </a:t>
            </a:r>
            <a:endParaRPr lang="ru-RU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476672"/>
            <a:ext cx="3816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Учащиеся ГГУ им. Ф. Скорины</a:t>
            </a:r>
            <a:r>
              <a:rPr lang="ru-RU" i="1" dirty="0" smtClean="0"/>
              <a:t>, </a:t>
            </a:r>
            <a:r>
              <a:rPr lang="ru-RU" i="1" dirty="0" smtClean="0">
                <a:solidFill>
                  <a:srgbClr val="FF0000"/>
                </a:solidFill>
              </a:rPr>
              <a:t>группа Ф-13 </a:t>
            </a:r>
            <a:r>
              <a:rPr lang="ru-RU" i="1" dirty="0" smtClean="0"/>
              <a:t>внесла свой вклад в этот праздник ,и посетила Драматический театр г. Гомеля. </a:t>
            </a:r>
            <a:r>
              <a:rPr lang="ru-RU" i="1" dirty="0"/>
              <a:t>По случаю праздника в холле драмтеатра развернулась книжная экспозиция, а также выставка белорусских и русских народных костюмов. Празднование Дня единения продолжил концерт, подготовленный творческими коллективами Гомельской и Брянской областей.</a:t>
            </a:r>
            <a:endParaRPr lang="ru-RU" i="1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3737418" cy="2803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61831"/>
            <a:ext cx="3168352" cy="2620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24996"/>
            <a:ext cx="3187266" cy="2390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007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794">
        <p14:honeycomb/>
      </p:transition>
    </mc:Choice>
    <mc:Fallback>
      <p:transition spd="slow" advTm="37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491064" cy="2146250"/>
          </a:xfrm>
        </p:spPr>
        <p:txBody>
          <a:bodyPr>
            <a:noAutofit/>
          </a:bodyPr>
          <a:lstStyle/>
          <a:p>
            <a:r>
              <a:rPr lang="ru-RU" sz="2200" dirty="0"/>
              <a:t> </a:t>
            </a:r>
            <a:r>
              <a:rPr lang="ru-RU" sz="2400" dirty="0" smtClean="0"/>
              <a:t>У входа в здание театра нас дружно встретил оркестр из 19 человек в форме .В холе располагался еще один оркестр состоящий из женщин в традиционных белорусских нарядах.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4440493" cy="33303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98" y="2780928"/>
            <a:ext cx="4512502" cy="33843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64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064">
        <p14:honeycomb/>
      </p:transition>
    </mc:Choice>
    <mc:Fallback>
      <p:transition spd="slow" advTm="10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456384" cy="1786210"/>
          </a:xfrm>
        </p:spPr>
        <p:txBody>
          <a:bodyPr>
            <a:noAutofit/>
          </a:bodyPr>
          <a:lstStyle/>
          <a:p>
            <a:pPr algn="r"/>
            <a:r>
              <a:rPr lang="ru-RU" sz="2200" dirty="0" smtClean="0"/>
              <a:t>                 </a:t>
            </a:r>
            <a:r>
              <a:rPr lang="ru-RU" sz="2200" dirty="0"/>
              <a:t> </a:t>
            </a:r>
            <a:r>
              <a:rPr lang="ru-RU" sz="4000" dirty="0" smtClean="0"/>
              <a:t>Начало выступления</a:t>
            </a:r>
            <a:endParaRPr lang="ru-RU" sz="4000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36912"/>
            <a:ext cx="4810418" cy="38884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4896544" cy="3672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189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2631">
        <p14:honeycomb/>
      </p:transition>
    </mc:Choice>
    <mc:Fallback>
      <p:transition spd="slow" advTm="26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ck">
  <a:themeElements>
    <a:clrScheme name="Другая 1">
      <a:dk1>
        <a:srgbClr val="F2F2F2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brick</Template>
  <TotalTime>258</TotalTime>
  <Words>171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brick</vt:lpstr>
      <vt:lpstr>Министерство образования Республики Беларусь Учреждение образования «Гомельский государственный университет им. Ф . Скорины»  </vt:lpstr>
      <vt:lpstr>2 апреля День единения народов Беларуси и России </vt:lpstr>
      <vt:lpstr>2 апреля 1996 года президент России Б. Ельцин и президент Белоруссии А. Лукашенко подписали важный исторический документ — Договор «Об образовании Сообщества России и Белоруссии». Год спустя, этим же днём был датирован Договор «О Союзе Беларуси и России. </vt:lpstr>
      <vt:lpstr> Сегодня 2 апреля официально является Днем единения народов Белоруссии и России. Два государства организуют масштабные совместные проекты, тесно и весьма плодотворно сотрудничают в области внешней политики, в различных отраслях народного хозяйства, науки и образования  </vt:lpstr>
      <vt:lpstr> </vt:lpstr>
      <vt:lpstr> </vt:lpstr>
      <vt:lpstr> </vt:lpstr>
      <vt:lpstr> У входа в здание театра нас дружно встретил оркестр из 19 человек в форме .В холе располагался еще один оркестр состоящий из женщин в традиционных белорусских нарядах.</vt:lpstr>
      <vt:lpstr>                  Начало выступления</vt:lpstr>
      <vt:lpstr> Музей театра</vt:lpstr>
      <vt:lpstr> День единения Беларуси и России – знаменательный праздник, ведь он символизирует близость братских народов не только на культурном и историческом уровне, но и на юридическом.</vt:lpstr>
      <vt:lpstr> 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апреля День единения народов Беларуси и России </dc:title>
  <dc:creator>9</dc:creator>
  <cp:lastModifiedBy>9</cp:lastModifiedBy>
  <cp:revision>17</cp:revision>
  <dcterms:created xsi:type="dcterms:W3CDTF">2015-04-07T20:12:58Z</dcterms:created>
  <dcterms:modified xsi:type="dcterms:W3CDTF">2015-04-08T16:08:15Z</dcterms:modified>
</cp:coreProperties>
</file>