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2" autoAdjust="0"/>
    <p:restoredTop sz="94660"/>
  </p:normalViewPr>
  <p:slideViewPr>
    <p:cSldViewPr>
      <p:cViewPr varScale="1">
        <p:scale>
          <a:sx n="86" d="100"/>
          <a:sy n="86" d="100"/>
        </p:scale>
        <p:origin x="-1476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C4DEF-3DD8-418A-86AE-BF4BFEB5DA8B}" type="datetimeFigureOut">
              <a:rPr lang="ru-RU" smtClean="0"/>
              <a:t>25.04.2014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74BBE-4B4E-4725-8FB0-900F4B238DF1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C4DEF-3DD8-418A-86AE-BF4BFEB5DA8B}" type="datetimeFigureOut">
              <a:rPr lang="ru-RU" smtClean="0"/>
              <a:t>25.04.2014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74BBE-4B4E-4725-8FB0-900F4B238DF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C4DEF-3DD8-418A-86AE-BF4BFEB5DA8B}" type="datetimeFigureOut">
              <a:rPr lang="ru-RU" smtClean="0"/>
              <a:t>25.04.2014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74BBE-4B4E-4725-8FB0-900F4B238DF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C4DEF-3DD8-418A-86AE-BF4BFEB5DA8B}" type="datetimeFigureOut">
              <a:rPr lang="ru-RU" smtClean="0"/>
              <a:t>25.04.2014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74BBE-4B4E-4725-8FB0-900F4B238DF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C4DEF-3DD8-418A-86AE-BF4BFEB5DA8B}" type="datetimeFigureOut">
              <a:rPr lang="ru-RU" smtClean="0"/>
              <a:t>25.04.2014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74BBE-4B4E-4725-8FB0-900F4B238DF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C4DEF-3DD8-418A-86AE-BF4BFEB5DA8B}" type="datetimeFigureOut">
              <a:rPr lang="ru-RU" smtClean="0"/>
              <a:t>25.04.2014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74BBE-4B4E-4725-8FB0-900F4B238DF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C4DEF-3DD8-418A-86AE-BF4BFEB5DA8B}" type="datetimeFigureOut">
              <a:rPr lang="ru-RU" smtClean="0"/>
              <a:t>25.04.2014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74BBE-4B4E-4725-8FB0-900F4B238DF1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C4DEF-3DD8-418A-86AE-BF4BFEB5DA8B}" type="datetimeFigureOut">
              <a:rPr lang="ru-RU" smtClean="0"/>
              <a:t>25.04.2014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74BBE-4B4E-4725-8FB0-900F4B238DF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C4DEF-3DD8-418A-86AE-BF4BFEB5DA8B}" type="datetimeFigureOut">
              <a:rPr lang="ru-RU" smtClean="0"/>
              <a:t>25.04.2014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74BBE-4B4E-4725-8FB0-900F4B238DF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C4DEF-3DD8-418A-86AE-BF4BFEB5DA8B}" type="datetimeFigureOut">
              <a:rPr lang="ru-RU" smtClean="0"/>
              <a:t>25.04.2014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74BBE-4B4E-4725-8FB0-900F4B238DF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C4DEF-3DD8-418A-86AE-BF4BFEB5DA8B}" type="datetimeFigureOut">
              <a:rPr lang="ru-RU" smtClean="0"/>
              <a:t>25.04.2014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74BBE-4B4E-4725-8FB0-900F4B238DF1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/>
            </a:gs>
            <a:gs pos="60000">
              <a:srgbClr val="FF0000"/>
            </a:gs>
            <a:gs pos="100000">
              <a:schemeClr val="bg2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B8C4DEF-3DD8-418A-86AE-BF4BFEB5DA8B}" type="datetimeFigureOut">
              <a:rPr lang="ru-RU" smtClean="0"/>
              <a:t>25.04.2014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4A74BBE-4B4E-4725-8FB0-900F4B238DF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75000"/>
              </a:schemeClr>
            </a:gs>
            <a:gs pos="60000">
              <a:srgbClr val="7030A0"/>
            </a:gs>
            <a:gs pos="100000">
              <a:schemeClr val="bg2">
                <a:lumMod val="25000"/>
              </a:schemeClr>
            </a:gs>
          </a:gsLst>
          <a:path path="circle">
            <a:fillToRect l="20000" t="10000" r="20000" b="6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941168"/>
            <a:ext cx="7592888" cy="1656184"/>
          </a:xfrm>
        </p:spPr>
        <p:txBody>
          <a:bodyPr>
            <a:normAutofit/>
          </a:bodyPr>
          <a:lstStyle/>
          <a:p>
            <a:pPr algn="r"/>
            <a:r>
              <a:rPr lang="ru-RU" dirty="0" smtClean="0"/>
              <a:t> Выполнила студентка 5 курса</a:t>
            </a:r>
            <a:br>
              <a:rPr lang="ru-RU" dirty="0" smtClean="0"/>
            </a:br>
            <a:r>
              <a:rPr lang="ru-RU" dirty="0" smtClean="0"/>
              <a:t>        Специальности: </a:t>
            </a:r>
            <a:r>
              <a:rPr lang="ru-RU" dirty="0" err="1" smtClean="0"/>
              <a:t>Физика.Техническое</a:t>
            </a:r>
            <a:r>
              <a:rPr lang="ru-RU" dirty="0" smtClean="0"/>
              <a:t> творчество</a:t>
            </a:r>
            <a:br>
              <a:rPr lang="ru-RU" dirty="0" smtClean="0"/>
            </a:br>
            <a:r>
              <a:rPr lang="ru-RU" dirty="0" smtClean="0"/>
              <a:t>                                  </a:t>
            </a:r>
            <a:r>
              <a:rPr lang="ru-RU" dirty="0" err="1" smtClean="0"/>
              <a:t>Халецкая</a:t>
            </a:r>
            <a:r>
              <a:rPr lang="ru-RU" dirty="0" smtClean="0"/>
              <a:t> Дарья Александровна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88640"/>
            <a:ext cx="8892480" cy="4752528"/>
          </a:xfrm>
        </p:spPr>
        <p:txBody>
          <a:bodyPr>
            <a:normAutofit/>
          </a:bodyPr>
          <a:lstStyle/>
          <a:p>
            <a:pPr marL="182880" indent="0" algn="ctr">
              <a:buNone/>
            </a:pPr>
            <a:r>
              <a:rPr lang="ru-RU" sz="2400" dirty="0" smtClean="0">
                <a:latin typeface="Arial" panose="020B0604020202020204" pitchFamily="34" charset="0"/>
                <a:cs typeface="Aharoni" panose="02010803020104030203" pitchFamily="2" charset="-79"/>
              </a:rPr>
              <a:t>Министерство образования республики Беларусь</a:t>
            </a:r>
            <a:br>
              <a:rPr lang="ru-RU" sz="2400" dirty="0" smtClean="0">
                <a:latin typeface="Arial" panose="020B0604020202020204" pitchFamily="34" charset="0"/>
                <a:cs typeface="Aharoni" panose="02010803020104030203" pitchFamily="2" charset="-79"/>
              </a:rPr>
            </a:br>
            <a:r>
              <a:rPr lang="ru-RU" sz="2400" dirty="0" smtClean="0">
                <a:latin typeface="Arial" panose="020B0604020202020204" pitchFamily="34" charset="0"/>
                <a:cs typeface="Aharoni" panose="02010803020104030203" pitchFamily="2" charset="-79"/>
              </a:rPr>
              <a:t>            Учреждение образования                                   “ГГУ имени Ф. Скорины</a:t>
            </a:r>
            <a:r>
              <a:rPr lang="ru-RU" sz="2400" dirty="0" smtClean="0">
                <a:latin typeface="Arial" panose="020B0604020202020204" pitchFamily="34" charset="0"/>
                <a:cs typeface="Aharoni" panose="02010803020104030203" pitchFamily="2" charset="-79"/>
              </a:rPr>
              <a:t>”</a:t>
            </a:r>
            <a:r>
              <a:rPr lang="en-US" sz="2400" smtClean="0">
                <a:latin typeface="Arial" panose="020B0604020202020204" pitchFamily="34" charset="0"/>
                <a:cs typeface="Aharoni" panose="02010803020104030203" pitchFamily="2" charset="-79"/>
              </a:rPr>
              <a:t/>
            </a:r>
            <a:br>
              <a:rPr lang="en-US" sz="2400" smtClean="0">
                <a:latin typeface="Arial" panose="020B0604020202020204" pitchFamily="34" charset="0"/>
                <a:cs typeface="Aharoni" panose="02010803020104030203" pitchFamily="2" charset="-79"/>
              </a:rPr>
            </a:br>
            <a:r>
              <a:rPr lang="ru-RU" sz="2400" dirty="0" smtClean="0">
                <a:latin typeface="Arial" panose="020B0604020202020204" pitchFamily="34" charset="0"/>
                <a:cs typeface="Aharoni" panose="02010803020104030203" pitchFamily="2" charset="-79"/>
              </a:rPr>
              <a:t/>
            </a:r>
            <a:br>
              <a:rPr lang="ru-RU" sz="2400" dirty="0" smtClean="0">
                <a:latin typeface="Arial" panose="020B0604020202020204" pitchFamily="34" charset="0"/>
                <a:cs typeface="Aharoni" panose="02010803020104030203" pitchFamily="2" charset="-79"/>
              </a:rPr>
            </a:br>
            <a:r>
              <a:rPr lang="ru-RU" sz="2400" dirty="0" smtClean="0">
                <a:latin typeface="Arial" panose="020B0604020202020204" pitchFamily="34" charset="0"/>
                <a:cs typeface="Aharoni" panose="02010803020104030203" pitchFamily="2" charset="-79"/>
              </a:rPr>
              <a:t>Физический факультет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>
                <a:solidFill>
                  <a:srgbClr val="C00000"/>
                </a:solidFill>
              </a:rPr>
              <a:t>Память Народа</a:t>
            </a:r>
          </a:p>
        </p:txBody>
      </p:sp>
      <p:pic>
        <p:nvPicPr>
          <p:cNvPr id="4" name="Булат Окуджава - Бери шинель, пошли домой (война) (5.02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232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6000">
        <p14:flythrough/>
      </p:transition>
    </mc:Choice>
    <mc:Fallback xmlns="">
      <p:transition spd="slow" advClick="0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z="1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116632"/>
            <a:ext cx="8496944" cy="3384376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dirty="0"/>
              <a:t>Товарные составы с узниками часто попадали под бомбежку. В вагонах были раненые, которым не оказывали никакой помощи, и </a:t>
            </a:r>
            <a:r>
              <a:rPr lang="ru-RU" dirty="0" smtClean="0"/>
              <a:t>убитые. </a:t>
            </a:r>
            <a:r>
              <a:rPr lang="ru-RU" dirty="0"/>
              <a:t>Всем хотелось есть и вдохнуть хотя бы глоток свежего </a:t>
            </a:r>
            <a:r>
              <a:rPr lang="ru-RU" dirty="0" smtClean="0"/>
              <a:t>воздуха. </a:t>
            </a:r>
            <a:r>
              <a:rPr lang="ru-RU" dirty="0"/>
              <a:t>Находились смельчаки, пытавшиеся сбежать, но так как вагоны были под охраной, их тут же возвращали: на станции полицаи с собаками обходили вагоны. И потом, куда бежать?.. Кругом – оккупированная немцами территория.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2852936"/>
            <a:ext cx="5148064" cy="3471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005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10000">
        <p14:doors dir="vert"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 flipV="1">
            <a:off x="8305800" y="5515168"/>
            <a:ext cx="226640" cy="1010176"/>
          </a:xfrm>
        </p:spPr>
        <p:txBody>
          <a:bodyPr/>
          <a:lstStyle/>
          <a:p>
            <a:pPr marL="0" indent="0">
              <a:buNone/>
            </a:pPr>
            <a:endParaRPr lang="ru-RU" sz="1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0"/>
            <a:ext cx="8892480" cy="6525344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ru-RU" sz="2800" dirty="0"/>
              <a:t>На границе с Германией всех стригли наголо, фотографировали, предварительно присвоив номера, и брали отпечатки пальцев. После везли вглубь страны; на станциях людей группами выводили из вагонов и продавали. Это фактически была продажа рабов на невольничьем рынке. Покупатели ощупывали узников с ног до головы, выбирая тех, что </a:t>
            </a:r>
            <a:r>
              <a:rPr lang="ru-RU" sz="2800" dirty="0" smtClean="0"/>
              <a:t>покрепче</a:t>
            </a:r>
          </a:p>
          <a:p>
            <a:pPr marL="45720" indent="0">
              <a:buNone/>
            </a:pPr>
            <a:r>
              <a:rPr lang="ru-RU" sz="2800" dirty="0" smtClean="0"/>
              <a:t>Тех </a:t>
            </a:r>
            <a:r>
              <a:rPr lang="ru-RU" sz="2800" dirty="0"/>
              <a:t>немногих, которых отобрали, увозили работать на немцев. Подростки смотрели за детьми, работали в поле на лошадях, ухаживали за скотом… Рабочий день начинался часов в шесть утра и заканчивался около </a:t>
            </a:r>
            <a:r>
              <a:rPr lang="ru-RU" sz="2800" dirty="0" smtClean="0"/>
              <a:t>полуночи</a:t>
            </a:r>
          </a:p>
          <a:p>
            <a:pPr marL="45720" indent="0">
              <a:buNone/>
            </a:pPr>
            <a:r>
              <a:rPr lang="ru-RU" sz="2800" dirty="0" smtClean="0"/>
              <a:t>Такое </a:t>
            </a:r>
            <a:r>
              <a:rPr lang="ru-RU" sz="2800" dirty="0"/>
              <a:t>обращение выдерживали немногие. </a:t>
            </a:r>
          </a:p>
        </p:txBody>
      </p:sp>
    </p:spTree>
    <p:extLst>
      <p:ext uri="{BB962C8B-B14F-4D97-AF65-F5344CB8AC3E}">
        <p14:creationId xmlns:p14="http://schemas.microsoft.com/office/powerpoint/2010/main" val="804884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11000">
        <p14:prism/>
      </p:transition>
    </mc:Choice>
    <mc:Fallback xmlns="">
      <p:transition spd="slow" advTm="1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64088" y="620688"/>
            <a:ext cx="2952328" cy="1656184"/>
          </a:xfrm>
        </p:spPr>
        <p:txBody>
          <a:bodyPr/>
          <a:lstStyle/>
          <a:p>
            <a:pPr marL="0" indent="0" algn="just">
              <a:buNone/>
            </a:pPr>
            <a:r>
              <a:rPr lang="ru-RU" sz="2000" dirty="0" smtClean="0">
                <a:solidFill>
                  <a:srgbClr val="C00000"/>
                </a:solidFill>
              </a:rPr>
              <a:t>У стен крематория</a:t>
            </a: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3429000"/>
            <a:ext cx="8712968" cy="3429000"/>
          </a:xfrm>
        </p:spPr>
        <p:txBody>
          <a:bodyPr>
            <a:normAutofit fontScale="92500" lnSpcReduction="10000"/>
          </a:bodyPr>
          <a:lstStyle/>
          <a:p>
            <a:pPr marL="45720" indent="0">
              <a:buNone/>
            </a:pPr>
            <a:r>
              <a:rPr lang="ru-RU" dirty="0"/>
              <a:t>Людей одевали в полосатые робы (на все времена года), вместо обуви давали выдолбленные деревянные колодки. </a:t>
            </a:r>
            <a:endParaRPr lang="ru-RU" dirty="0" smtClean="0"/>
          </a:p>
          <a:p>
            <a:pPr marL="45720" indent="0">
              <a:buNone/>
            </a:pPr>
            <a:r>
              <a:rPr lang="ru-RU" dirty="0" smtClean="0"/>
              <a:t>На </a:t>
            </a:r>
            <a:r>
              <a:rPr lang="ru-RU" dirty="0"/>
              <a:t>одежду нашивался знак «OST», означающий, что узник – человек с востока, достойный только унижения и презрения. </a:t>
            </a:r>
          </a:p>
          <a:p>
            <a:pPr marL="45720" indent="0">
              <a:buNone/>
            </a:pPr>
            <a:r>
              <a:rPr lang="ru-RU" dirty="0"/>
              <a:t>После приезда в лагерь детей разлучали с </a:t>
            </a:r>
            <a:r>
              <a:rPr lang="ru-RU" dirty="0" smtClean="0"/>
              <a:t>матерями</a:t>
            </a:r>
            <a:r>
              <a:rPr lang="ru-RU" dirty="0"/>
              <a:t>; тех, кто противился, били плетьми. Малолетние дети были для фашистов чем-то вроде нежелательного довеска к рабочей силе (работать наравне со взрослыми </a:t>
            </a:r>
            <a:r>
              <a:rPr lang="ru-RU" dirty="0" smtClean="0"/>
              <a:t>заставляли </a:t>
            </a:r>
            <a:r>
              <a:rPr lang="ru-RU" dirty="0"/>
              <a:t>с 13-15 лет). </a:t>
            </a:r>
            <a:r>
              <a:rPr lang="ru-RU" dirty="0" smtClean="0"/>
              <a:t>Видеться </a:t>
            </a:r>
            <a:r>
              <a:rPr lang="ru-RU" dirty="0"/>
              <a:t>с </a:t>
            </a:r>
            <a:r>
              <a:rPr lang="ru-RU" dirty="0" err="1"/>
              <a:t>матерьми</a:t>
            </a:r>
            <a:r>
              <a:rPr lang="ru-RU" dirty="0"/>
              <a:t> дети могли только во время учебной тревоги: гасили свет, и малыши бежали на голоса мам. Тех, кто не успевал вернуться, сажали в карцер.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18136"/>
            <a:ext cx="4320480" cy="3272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369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0">
        <p14:gallery dir="l"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5940152" y="4077072"/>
            <a:ext cx="2520280" cy="936104"/>
          </a:xfrm>
        </p:spPr>
        <p:txBody>
          <a:bodyPr/>
          <a:lstStyle/>
          <a:p>
            <a:pPr marL="0" indent="0">
              <a:buNone/>
            </a:pPr>
            <a:r>
              <a:rPr lang="ru-RU" sz="2800" dirty="0" smtClean="0">
                <a:solidFill>
                  <a:srgbClr val="C00000"/>
                </a:solidFill>
              </a:rPr>
              <a:t>Трупы узников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620688"/>
            <a:ext cx="4536504" cy="576064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dirty="0"/>
              <a:t>После распределения или покупки дети попадали в лагеря. Лагеря, как правило, находились в нескольких километрах от заводов, куда узников гоняли на работу. В лагере опять фотографировали и присваивали номер, заменявший имя. Называли узников по номерам, и во всех документах стояли номера. Так заставляли отказываться от имен; оставалось лишь пустое «396», «61827», «36456»… Нумеровали всех, даже грудных </a:t>
            </a:r>
            <a:r>
              <a:rPr lang="ru-RU" dirty="0" smtClean="0"/>
              <a:t>младенцев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6886" y="332657"/>
            <a:ext cx="4191177" cy="338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25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10000">
        <p14:flip dir="r"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797152"/>
            <a:ext cx="4131693" cy="1008112"/>
          </a:xfrm>
        </p:spPr>
        <p:txBody>
          <a:bodyPr/>
          <a:lstStyle/>
          <a:p>
            <a:pPr marL="0" indent="0" algn="ctr">
              <a:buNone/>
            </a:pPr>
            <a:r>
              <a:rPr lang="ru-RU" sz="2000" dirty="0" smtClean="0">
                <a:solidFill>
                  <a:srgbClr val="C00000"/>
                </a:solidFill>
              </a:rPr>
              <a:t>барак</a:t>
            </a: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499992" y="260648"/>
            <a:ext cx="4320480" cy="6597352"/>
          </a:xfrm>
        </p:spPr>
        <p:txBody>
          <a:bodyPr>
            <a:normAutofit fontScale="92500" lnSpcReduction="10000"/>
          </a:bodyPr>
          <a:lstStyle/>
          <a:p>
            <a:pPr marL="45720" indent="0">
              <a:buNone/>
            </a:pPr>
            <a:r>
              <a:rPr lang="ru-RU" dirty="0"/>
              <a:t>Узники жили в холодных бараках, куда иногда помещалось до 2000 человек. Отдельные бараки были для «бандитов», т. е., партизан. Люди лежали на двух- или трехъярусных деревянных нарах, зачастую вдвоем на одних. Тут были все болезни, свирепствующие в условиях системы жестокой эксплуатации, голода и истязаний. Понятно, что без наличия лекарств и врачебного обслуживания тысячи узников медленно и мучительно умирали. Вши, клопы кишели между досками нар, от укусов чесалось все тело. Фашисты очень боялись болезней и вшей и поэтому требовали чистоты тела. Многие узники с ужасом вспоминали о так называемых «банях», где их «прожаривали» нередко до потери сознания.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124744"/>
            <a:ext cx="4131693" cy="3354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990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 advTm="10000">
        <p14:switch dir="r"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84168" y="4005064"/>
            <a:ext cx="2736304" cy="2426584"/>
          </a:xfrm>
        </p:spPr>
        <p:txBody>
          <a:bodyPr/>
          <a:lstStyle/>
          <a:p>
            <a:pPr marL="0" indent="0" algn="just">
              <a:buNone/>
            </a:pPr>
            <a:r>
              <a:rPr lang="ru-RU" sz="2000" dirty="0" smtClean="0">
                <a:solidFill>
                  <a:srgbClr val="C00000"/>
                </a:solidFill>
              </a:rPr>
              <a:t>Немецкие военнопленные переносят мертвых узников</a:t>
            </a: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188640"/>
            <a:ext cx="8640960" cy="3888432"/>
          </a:xfrm>
        </p:spPr>
        <p:txBody>
          <a:bodyPr>
            <a:normAutofit fontScale="92500" lnSpcReduction="20000"/>
          </a:bodyPr>
          <a:lstStyle/>
          <a:p>
            <a:pPr marL="45720" indent="0">
              <a:buNone/>
            </a:pPr>
            <a:r>
              <a:rPr lang="ru-RU" dirty="0"/>
              <a:t>Кормили узников один или два раза в день, и то пищей это назвать нельзя. Вечером был суп из брюквы, утром кипяток и 150 граммов хлеба для детей и 250 – для взрослых. Это – в лучшем случае; в некоторых лагерях выделяли только по 50 грамм хлеба на человека. Хлеб имел в своем составе какие-то добавки и готовился плохо. Многие вспоминают, что в хлеб добавляли костную муку и даже древесные опилки. </a:t>
            </a:r>
          </a:p>
          <a:p>
            <a:pPr marL="45720" indent="0">
              <a:buNone/>
            </a:pPr>
            <a:r>
              <a:rPr lang="ru-RU" dirty="0"/>
              <a:t>Изголодавшиеся дети принимали сладковатый запах, доносившийся из крематориев, за запах пекущегося хлеба. </a:t>
            </a:r>
          </a:p>
          <a:p>
            <a:pPr marL="45720" indent="0">
              <a:buNone/>
            </a:pPr>
            <a:r>
              <a:rPr lang="ru-RU" dirty="0"/>
              <a:t>Чтобы не умереть с голоду, детям приходилось пробираться под колючей проволокой и идти в город попрошайничать. Таким образом старшие дети спасали от голодной смерти своих младших братьев и сестер: </a:t>
            </a:r>
          </a:p>
          <a:p>
            <a:pPr marL="4572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3573016"/>
            <a:ext cx="3995936" cy="285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859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10000">
        <p14:vortex dir="r"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323528" y="5515168"/>
            <a:ext cx="3528392" cy="1082184"/>
          </a:xfrm>
        </p:spPr>
        <p:txBody>
          <a:bodyPr/>
          <a:lstStyle/>
          <a:p>
            <a:pPr marL="0" indent="0">
              <a:buNone/>
            </a:pPr>
            <a:r>
              <a:rPr lang="ru-RU" sz="2000" dirty="0" smtClean="0">
                <a:solidFill>
                  <a:srgbClr val="C00000"/>
                </a:solidFill>
              </a:rPr>
              <a:t>Участники экспериментов</a:t>
            </a: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139952" y="260648"/>
            <a:ext cx="4752528" cy="6408712"/>
          </a:xfrm>
        </p:spPr>
        <p:txBody>
          <a:bodyPr>
            <a:normAutofit fontScale="92500"/>
          </a:bodyPr>
          <a:lstStyle/>
          <a:p>
            <a:pPr marL="45720" indent="0">
              <a:buNone/>
            </a:pPr>
            <a:r>
              <a:rPr lang="ru-RU" dirty="0"/>
              <a:t>Дети работали в лагерях нередко по 12 часов в сутки. Тех, что постарше, сгоняли на строительство водонапорных башен и других подобных сооружений. Дети помладше работали на заводах, а совсем малыши были часто просто предоставлены сами себе. «Иногда детей из концлагеря на повозках возили в госпиталь. Там купали, переодевали, в течение 7-10 дней усиленно кормили, потом брали кровь для немецких солдат. После этого детей клеймили: клеймо в виде двух соединенных колец ставили на правой лопатке. Затем ребят снова отправляли в концлагерь; они спали на соломе, кишевшей паразитами. Насекомые разъедали рану, она долго кровоточила и не заживала…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88640"/>
            <a:ext cx="3918488" cy="5085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416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0">
        <p:blinds dir="vert"/>
      </p:transition>
    </mc:Choice>
    <mc:Fallback xmlns="">
      <p:transition spd="slow" advTm="10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8028384" y="2708920"/>
            <a:ext cx="277416" cy="1663248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188640"/>
            <a:ext cx="4608512" cy="6192688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dirty="0"/>
              <a:t>Конечно, самым радостным днем для изможденных узников стал день освобождения. </a:t>
            </a:r>
          </a:p>
          <a:p>
            <a:pPr marL="45720" indent="0">
              <a:buNone/>
            </a:pPr>
            <a:endParaRPr lang="ru-RU" dirty="0" smtClean="0"/>
          </a:p>
          <a:p>
            <a:pPr marL="45720" indent="0">
              <a:buNone/>
            </a:pPr>
            <a:r>
              <a:rPr lang="ru-RU" dirty="0" smtClean="0"/>
              <a:t>Мы </a:t>
            </a:r>
            <a:r>
              <a:rPr lang="ru-RU" dirty="0"/>
              <a:t>знали, что умрем мы не в постели, </a:t>
            </a:r>
          </a:p>
          <a:p>
            <a:pPr marL="45720" indent="0">
              <a:buNone/>
            </a:pPr>
            <a:r>
              <a:rPr lang="ru-RU" dirty="0"/>
              <a:t>И потому – судьбе наперекор – </a:t>
            </a:r>
          </a:p>
          <a:p>
            <a:pPr marL="45720" indent="0">
              <a:buNone/>
            </a:pPr>
            <a:r>
              <a:rPr lang="ru-RU" dirty="0"/>
              <a:t>Мы так неудержимо жить хотели, </a:t>
            </a:r>
          </a:p>
          <a:p>
            <a:pPr marL="45720" indent="0">
              <a:buNone/>
            </a:pPr>
            <a:r>
              <a:rPr lang="ru-RU" dirty="0"/>
              <a:t>Как, может, не хотели до сих пор. </a:t>
            </a:r>
          </a:p>
          <a:p>
            <a:pPr marL="45720" indent="0">
              <a:buNone/>
            </a:pPr>
            <a:r>
              <a:rPr lang="ru-RU" dirty="0" smtClean="0"/>
              <a:t>Юрий </a:t>
            </a:r>
            <a:r>
              <a:rPr lang="ru-RU" dirty="0" err="1"/>
              <a:t>Белаш</a:t>
            </a:r>
            <a:r>
              <a:rPr lang="ru-RU" dirty="0"/>
              <a:t>. </a:t>
            </a:r>
          </a:p>
          <a:p>
            <a:pPr marL="4572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3743900"/>
            <a:ext cx="4593231" cy="274222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281" y="548680"/>
            <a:ext cx="3647040" cy="2792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826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6000">
        <p:split orient="vert"/>
      </p:transition>
    </mc:Choice>
    <mc:Fallback xmlns="">
      <p:transition spd="slow" advTm="6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7910265" cy="864096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dirty="0" smtClean="0">
                <a:solidFill>
                  <a:srgbClr val="C00000"/>
                </a:solidFill>
              </a:rPr>
              <a:t>Встречи узников</a:t>
            </a:r>
            <a:endParaRPr lang="ru-RU" sz="3600" dirty="0">
              <a:solidFill>
                <a:srgbClr val="C0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052736"/>
            <a:ext cx="2595418" cy="347503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052736"/>
            <a:ext cx="3810000" cy="28575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7400" y="3573016"/>
            <a:ext cx="4004175" cy="3203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022661"/>
      </p:ext>
    </p:extLst>
  </p:cSld>
  <p:clrMapOvr>
    <a:masterClrMapping/>
  </p:clrMapOvr>
  <p:transition spd="slow" advTm="6000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130026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ru-RU" sz="1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692696"/>
            <a:ext cx="8291264" cy="5433467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dirty="0" smtClean="0"/>
              <a:t>Память о войне. Она не стирается, не тускнеет с годами. Потому, наверное, что это не только память отдельных людей или одного поколения. Это Память Народа, навечно врубленная в его историю, в его настоящее и будущее, в его национальное самосознание. </a:t>
            </a:r>
          </a:p>
          <a:p>
            <a:pPr marL="0" indent="0" algn="just">
              <a:buNone/>
            </a:pPr>
            <a:r>
              <a:rPr lang="ru-RU" dirty="0" smtClean="0"/>
              <a:t>Все народы нашей страны, бывшего Советского Союза, ощутили, что такое война. А более 5 миллионов детей стали узниками концлагерей, гетто и других мест принудительного содержания, разбросанных по всей оккупированной Европе. Они несли свой крест – ни в чем не повинные, лишенные самой радостной поры – детства. Непосильный труд и болезни, холод и голод были спутниками детей. Над ними глумились, проводили медицинские эксперименты, брали кровь. Выживал лишь один из десяти. Они узнали не только ужас рабского труда, но и унижение, оскорбление человеческого достоинства.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8855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0">
        <p14:prism isContent="1" isInverted="1"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130026"/>
          </a:xfrm>
        </p:spPr>
        <p:txBody>
          <a:bodyPr>
            <a:normAutofit fontScale="90000"/>
          </a:bodyPr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387680" y="1109313"/>
            <a:ext cx="6034617" cy="4525963"/>
          </a:xfrm>
        </p:spPr>
      </p:pic>
      <p:sp>
        <p:nvSpPr>
          <p:cNvPr id="5" name="TextBox 4"/>
          <p:cNvSpPr txBox="1"/>
          <p:nvPr/>
        </p:nvSpPr>
        <p:spPr>
          <a:xfrm>
            <a:off x="611560" y="692696"/>
            <a:ext cx="309634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Моя бабушка Вишневская Лидия Антоновна                   ( 09.12.1927)</a:t>
            </a:r>
          </a:p>
          <a:p>
            <a:r>
              <a:rPr lang="ru-RU" dirty="0"/>
              <a:t>н</a:t>
            </a:r>
            <a:r>
              <a:rPr lang="ru-RU" dirty="0" smtClean="0"/>
              <a:t>а себе ощутила все тяжести жизни в концлагере.</a:t>
            </a:r>
          </a:p>
          <a:p>
            <a:r>
              <a:rPr lang="ru-RU" dirty="0" smtClean="0"/>
              <a:t>Никто не любит вспоминать тяжелые моменты своей жизни… Пройдя  сотни километров, испытав невероятные издевательства, голод, холод…. Видя множество трупов вокруг себя…</a:t>
            </a:r>
          </a:p>
          <a:p>
            <a:r>
              <a:rPr lang="ru-RU" dirty="0" smtClean="0"/>
              <a:t>Люди не пали духом, продолжали жить после всего увиденного.</a:t>
            </a:r>
          </a:p>
          <a:p>
            <a:r>
              <a:rPr lang="ru-RU" dirty="0" smtClean="0"/>
              <a:t>Низкий поклон всем им…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37369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9000">
        <p14:window dir="vert"/>
      </p:transition>
    </mc:Choice>
    <mc:Fallback xmlns="">
      <p:transition spd="slow" advTm="9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04664"/>
            <a:ext cx="8136903" cy="12241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/>
              <a:t>Мой дедушка Вишневский Федор Андреевич           (15.07.1936-05.02.2012) также был в концлагере</a:t>
            </a:r>
            <a:endParaRPr lang="ru-RU" sz="2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556792"/>
            <a:ext cx="6470848" cy="4853136"/>
          </a:xfrm>
        </p:spPr>
      </p:pic>
    </p:spTree>
    <p:extLst>
      <p:ext uri="{BB962C8B-B14F-4D97-AF65-F5344CB8AC3E}">
        <p14:creationId xmlns:p14="http://schemas.microsoft.com/office/powerpoint/2010/main" val="3031089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>
        <p14:prism isContent="1"/>
      </p:transition>
    </mc:Choice>
    <mc:Fallback xmlns="">
      <p:transition spd="slow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98376" cy="58018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ru-RU" sz="1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620688"/>
            <a:ext cx="3780126" cy="583264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/>
              <a:t>В Германию нас отправляли из Курска 14 мая 1942 года, - вспоминает бабушка. - Мне только что исполнилось пятнадцать, год назад я закончила 5 классов школы». Именно с весны 1942 начался принудительный угон молодежи в Германию. На дом приходила повестка с требованием явиться на вокзал в указанный день и час. Иногда немецкие офицеры отбирали паспорта; чтобы их получить, надо было опять-таки идти на вокзал. Многие отказывались являться, прятались. В таком случае уводили под конвоем, с собаками. 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303" y="1412776"/>
            <a:ext cx="4926372" cy="3287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103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1000">
        <p14:conveyor dir="l"/>
      </p:transition>
    </mc:Choice>
    <mc:Fallback xmlns="">
      <p:transition spd="slow" advTm="1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8221" y="476672"/>
            <a:ext cx="3427003" cy="5184576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0648"/>
            <a:ext cx="5040560" cy="6023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33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>
        <p14:ferris dir="l"/>
      </p:transition>
    </mc:Choice>
    <mc:Fallback xmlns="">
      <p:transition spd="slow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 flipV="1">
            <a:off x="1259632" y="5515168"/>
            <a:ext cx="533657" cy="722144"/>
          </a:xfrm>
        </p:spPr>
        <p:txBody>
          <a:bodyPr/>
          <a:lstStyle/>
          <a:p>
            <a:pPr marL="0" indent="0">
              <a:buNone/>
            </a:pPr>
            <a:endParaRPr lang="ru-RU" sz="1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188640"/>
            <a:ext cx="7364288" cy="6480720"/>
          </a:xfrm>
        </p:spPr>
        <p:txBody>
          <a:bodyPr>
            <a:normAutofit fontScale="92500" lnSpcReduction="20000"/>
          </a:bodyPr>
          <a:lstStyle/>
          <a:p>
            <a:pPr marL="45720" indent="0">
              <a:buNone/>
            </a:pPr>
            <a:r>
              <a:rPr lang="ru-RU" dirty="0"/>
              <a:t>Не греет сырая осина, </a:t>
            </a:r>
          </a:p>
          <a:p>
            <a:pPr marL="45720" indent="0">
              <a:buNone/>
            </a:pPr>
            <a:r>
              <a:rPr lang="ru-RU" dirty="0"/>
              <a:t>Чужая не топится печь, </a:t>
            </a:r>
          </a:p>
          <a:p>
            <a:pPr marL="45720" indent="0">
              <a:buNone/>
            </a:pPr>
            <a:r>
              <a:rPr lang="ru-RU" dirty="0"/>
              <a:t>И вышел запас керосина, </a:t>
            </a:r>
          </a:p>
          <a:p>
            <a:pPr marL="45720" indent="0">
              <a:buNone/>
            </a:pPr>
            <a:r>
              <a:rPr lang="ru-RU" dirty="0"/>
              <a:t>чтоб старую лампу зажечь. </a:t>
            </a:r>
          </a:p>
          <a:p>
            <a:pPr marL="45720" indent="0">
              <a:buNone/>
            </a:pPr>
            <a:r>
              <a:rPr lang="ru-RU" dirty="0"/>
              <a:t>Закрыты все русские школы. </a:t>
            </a:r>
          </a:p>
          <a:p>
            <a:pPr marL="45720" indent="0">
              <a:buNone/>
            </a:pPr>
            <a:r>
              <a:rPr lang="ru-RU" dirty="0"/>
              <a:t>Мать каждым куском дорожит, </a:t>
            </a:r>
          </a:p>
          <a:p>
            <a:pPr marL="45720" indent="0">
              <a:buNone/>
            </a:pPr>
            <a:r>
              <a:rPr lang="ru-RU" dirty="0"/>
              <a:t>И лик поясного Николы </a:t>
            </a:r>
          </a:p>
          <a:p>
            <a:pPr marL="45720" indent="0">
              <a:buNone/>
            </a:pPr>
            <a:r>
              <a:rPr lang="ru-RU" dirty="0"/>
              <a:t>В </a:t>
            </a:r>
            <a:r>
              <a:rPr lang="ru-RU" dirty="0" err="1"/>
              <a:t>лучиновом</a:t>
            </a:r>
            <a:r>
              <a:rPr lang="ru-RU" dirty="0"/>
              <a:t> свете дрожит. </a:t>
            </a:r>
          </a:p>
          <a:p>
            <a:pPr marL="45720" indent="0">
              <a:buNone/>
            </a:pPr>
            <a:r>
              <a:rPr lang="ru-RU" dirty="0"/>
              <a:t>Шуршат иноземные флаги, </a:t>
            </a:r>
          </a:p>
          <a:p>
            <a:pPr marL="45720" indent="0">
              <a:buNone/>
            </a:pPr>
            <a:r>
              <a:rPr lang="ru-RU" dirty="0"/>
              <a:t>Скрипят сапоги патрулей. </a:t>
            </a:r>
          </a:p>
          <a:p>
            <a:pPr marL="45720" indent="0">
              <a:buNone/>
            </a:pPr>
            <a:r>
              <a:rPr lang="ru-RU" dirty="0"/>
              <a:t>Деревня - как сумрачный лагерь, </a:t>
            </a:r>
          </a:p>
          <a:p>
            <a:pPr marL="45720" indent="0">
              <a:buNone/>
            </a:pPr>
            <a:r>
              <a:rPr lang="ru-RU" dirty="0"/>
              <a:t>И в окнах не видно огней. </a:t>
            </a:r>
          </a:p>
          <a:p>
            <a:pPr marL="45720" indent="0">
              <a:buNone/>
            </a:pPr>
            <a:r>
              <a:rPr lang="ru-RU" dirty="0"/>
              <a:t>И бьётся о кромку припая </a:t>
            </a:r>
          </a:p>
          <a:p>
            <a:pPr marL="45720" indent="0">
              <a:buNone/>
            </a:pPr>
            <a:r>
              <a:rPr lang="ru-RU" dirty="0"/>
              <a:t>Война тяжелее свинца. </a:t>
            </a:r>
          </a:p>
          <a:p>
            <a:pPr marL="45720" indent="0">
              <a:buNone/>
            </a:pPr>
            <a:r>
              <a:rPr lang="ru-RU" dirty="0"/>
              <a:t>Война громыхает слепая </a:t>
            </a:r>
          </a:p>
          <a:p>
            <a:pPr marL="45720" indent="0">
              <a:buNone/>
            </a:pPr>
            <a:r>
              <a:rPr lang="ru-RU" dirty="0"/>
              <a:t>И весточки нет от отца.</a:t>
            </a:r>
          </a:p>
          <a:p>
            <a:pPr marL="45720" indent="0">
              <a:buNone/>
            </a:pPr>
            <a:endParaRPr lang="ru-RU" dirty="0"/>
          </a:p>
          <a:p>
            <a:pPr marL="45720" indent="0">
              <a:buNone/>
            </a:pPr>
            <a:r>
              <a:rPr lang="ru-RU" dirty="0"/>
              <a:t>Иван Костин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36668">
            <a:off x="4024713" y="764703"/>
            <a:ext cx="4975200" cy="298512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08082">
            <a:off x="4814452" y="3551762"/>
            <a:ext cx="3982597" cy="2920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282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Tm="10000">
        <p14:pan dir="u"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365104"/>
            <a:ext cx="8496944" cy="1656184"/>
          </a:xfrm>
        </p:spPr>
        <p:txBody>
          <a:bodyPr/>
          <a:lstStyle/>
          <a:p>
            <a:pPr marL="0" indent="0" algn="just">
              <a:buNone/>
            </a:pPr>
            <a:r>
              <a:rPr lang="ru-RU" sz="2000" dirty="0"/>
              <a:t>В Германию ехали в товарных поездах-телятниках, в вагоны загоняли столько людей, что даже сидя нельзя было вытянуть ноги, а от духоты люди теряли сознание. Многие умирали, не доехав до пункта назначения. Вот что вспоминает </a:t>
            </a:r>
            <a:r>
              <a:rPr lang="ru-RU" sz="2000" dirty="0" smtClean="0"/>
              <a:t>бабушка: </a:t>
            </a:r>
            <a:r>
              <a:rPr lang="ru-RU" sz="2000" dirty="0"/>
              <a:t>«В вагоне на полу лежало немного соломы, в углу стояла параша, было маленькое зарешеченное окно. На вокзале стоял плач матерей, мы из вагонов звали своих мам</a:t>
            </a:r>
            <a:r>
              <a:rPr lang="ru-RU" sz="2000" dirty="0" smtClean="0"/>
              <a:t>»</a:t>
            </a:r>
            <a:endParaRPr lang="ru-RU" sz="2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264542"/>
            <a:ext cx="5544616" cy="4158463"/>
          </a:xfrm>
        </p:spPr>
      </p:pic>
    </p:spTree>
    <p:extLst>
      <p:ext uri="{BB962C8B-B14F-4D97-AF65-F5344CB8AC3E}">
        <p14:creationId xmlns:p14="http://schemas.microsoft.com/office/powerpoint/2010/main" val="47956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10000">
        <p14:warp dir="in"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 flipV="1">
            <a:off x="8305800" y="5515168"/>
            <a:ext cx="45719" cy="1010176"/>
          </a:xfrm>
        </p:spPr>
        <p:txBody>
          <a:bodyPr/>
          <a:lstStyle/>
          <a:p>
            <a:pPr marL="0" indent="0" algn="just">
              <a:buNone/>
            </a:pPr>
            <a:endParaRPr lang="ru-RU" sz="100" dirty="0">
              <a:cs typeface="Aharoni" panose="02010803020104030203" pitchFamily="2" charset="-79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188640"/>
            <a:ext cx="4032448" cy="6264696"/>
          </a:xfrm>
        </p:spPr>
        <p:txBody>
          <a:bodyPr>
            <a:normAutofit fontScale="92500" lnSpcReduction="10000"/>
          </a:bodyPr>
          <a:lstStyle/>
          <a:p>
            <a:pPr marL="45720" indent="0">
              <a:buNone/>
            </a:pPr>
            <a:r>
              <a:rPr lang="ru-RU" sz="3600" dirty="0">
                <a:cs typeface="Aharoni" panose="02010803020104030203" pitchFamily="2" charset="-79"/>
              </a:rPr>
              <a:t>Те несколько суток до германской границы узники ехали в ужасающих условиях. Кормили их одни раз в день: давали по кусочку хлеба и </a:t>
            </a:r>
            <a:r>
              <a:rPr lang="ru-RU" sz="3600" dirty="0" smtClean="0">
                <a:cs typeface="Aharoni" panose="02010803020104030203" pitchFamily="2" charset="-79"/>
              </a:rPr>
              <a:t>питье. </a:t>
            </a:r>
            <a:r>
              <a:rPr lang="ru-RU" sz="3600" dirty="0">
                <a:cs typeface="Aharoni" panose="02010803020104030203" pitchFamily="2" charset="-79"/>
              </a:rPr>
              <a:t>Иногда кормили брюквенным супом с червями. 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2420888"/>
            <a:ext cx="4876800" cy="344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550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9000">
        <p14:prism isInverted="1"/>
      </p:transition>
    </mc:Choice>
    <mc:Fallback xmlns="">
      <p:transition spd="slow" advTm="9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285</TotalTime>
  <Words>1283</Words>
  <Application>Microsoft Office PowerPoint</Application>
  <PresentationFormat>Экран (4:3)</PresentationFormat>
  <Paragraphs>57</Paragraphs>
  <Slides>18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Воздушный поток</vt:lpstr>
      <vt:lpstr>Министерство образования республики Беларусь             Учреждение образования                                   “ГГУ имени Ф. Скорины”  Физический факультет  Память Народа</vt:lpstr>
      <vt:lpstr>Презентация PowerPoint</vt:lpstr>
      <vt:lpstr>Презентация PowerPoint</vt:lpstr>
      <vt:lpstr>Мой дедушка Вишневский Федор Андреевич           (15.07.1936-05.02.2012) также был в концлагере</vt:lpstr>
      <vt:lpstr>Презентация PowerPoint</vt:lpstr>
      <vt:lpstr>Презентация PowerPoint</vt:lpstr>
      <vt:lpstr>Презентация PowerPoint</vt:lpstr>
      <vt:lpstr>В Германию ехали в товарных поездах-телятниках, в вагоны загоняли столько людей, что даже сидя нельзя было вытянуть ноги, а от духоты люди теряли сознание. Многие умирали, не доехав до пункта назначения. Вот что вспоминает бабушка: «В вагоне на полу лежало немного соломы, в углу стояла параша, было маленькое зарешеченное окно. На вокзале стоял плач матерей, мы из вагонов звали своих мам»</vt:lpstr>
      <vt:lpstr>Презентация PowerPoint</vt:lpstr>
      <vt:lpstr>Презентация PowerPoint</vt:lpstr>
      <vt:lpstr>Презентация PowerPoint</vt:lpstr>
      <vt:lpstr>У стен крематория</vt:lpstr>
      <vt:lpstr>Трупы узников</vt:lpstr>
      <vt:lpstr>барак</vt:lpstr>
      <vt:lpstr>Немецкие военнопленные переносят мертвых узников</vt:lpstr>
      <vt:lpstr>Участники экспериментов</vt:lpstr>
      <vt:lpstr>Презентация PowerPoint</vt:lpstr>
      <vt:lpstr>Встречи узников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Министерство образования республики Беларусь Учреждение образования “ГГУ имени Ф. Скорины”. Физический факультет</dc:title>
  <dc:creator>Даша</dc:creator>
  <cp:lastModifiedBy>Inna Barabanova</cp:lastModifiedBy>
  <cp:revision>15</cp:revision>
  <dcterms:created xsi:type="dcterms:W3CDTF">2014-03-25T16:10:30Z</dcterms:created>
  <dcterms:modified xsi:type="dcterms:W3CDTF">2014-04-25T09:37:07Z</dcterms:modified>
</cp:coreProperties>
</file>