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2D49B-1132-4145-A9B2-4D3F1F221BDF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ABF2F-01CA-4540-A3C3-EF09110D3E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ABF2F-01CA-4540-A3C3-EF09110D3E9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ABF2F-01CA-4540-A3C3-EF09110D3E9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B0303B-EF5B-446D-99CD-61795BDAC6A2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7F3645-F2A4-47D3-A58F-19132492C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main notions of Grammar 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word and the morpheme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Types of the </a:t>
            </a:r>
            <a:r>
              <a:rPr lang="en-US" dirty="0" smtClean="0"/>
              <a:t>opposition</a:t>
            </a:r>
            <a:r>
              <a:rPr lang="en-US" dirty="0" smtClean="0"/>
              <a:t>. Oppositional reduction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Types </a:t>
            </a:r>
            <a:r>
              <a:rPr lang="en-US" dirty="0" smtClean="0"/>
              <a:t>of morphemes</a:t>
            </a:r>
          </a:p>
          <a:p>
            <a:pPr marL="514350" indent="-514350">
              <a:buAutoNum type="arabicPeriod"/>
            </a:pPr>
            <a:r>
              <a:rPr lang="en-US" dirty="0" smtClean="0"/>
              <a:t>M</a:t>
            </a:r>
            <a:r>
              <a:rPr lang="en-US" dirty="0" smtClean="0"/>
              <a:t>eans </a:t>
            </a:r>
            <a:r>
              <a:rPr lang="en-US" dirty="0" smtClean="0"/>
              <a:t>of </a:t>
            </a:r>
            <a:r>
              <a:rPr lang="en-US" dirty="0" smtClean="0"/>
              <a:t>form-building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Types of words (stems)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65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Morphemes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0" y="928670"/>
            <a:ext cx="3977640" cy="519749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900" dirty="0" smtClean="0"/>
              <a:t>- Position </a:t>
            </a:r>
            <a:r>
              <a:rPr lang="en-US" sz="2200" dirty="0" smtClean="0"/>
              <a:t>in the word</a:t>
            </a:r>
          </a:p>
          <a:p>
            <a:endParaRPr lang="en-US" sz="3900" dirty="0" smtClean="0"/>
          </a:p>
          <a:p>
            <a:r>
              <a:rPr lang="en-US" sz="3900" dirty="0" smtClean="0"/>
              <a:t> -Meaning</a:t>
            </a:r>
          </a:p>
          <a:p>
            <a:endParaRPr lang="en-US" sz="3900" dirty="0" smtClean="0"/>
          </a:p>
          <a:p>
            <a:endParaRPr lang="en-US" sz="3900" dirty="0" smtClean="0"/>
          </a:p>
          <a:p>
            <a:endParaRPr lang="en-US" sz="3900" dirty="0" smtClean="0"/>
          </a:p>
          <a:p>
            <a:r>
              <a:rPr lang="en-US" sz="3900" dirty="0" smtClean="0"/>
              <a:t>- Function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3786182" y="928670"/>
            <a:ext cx="3841628" cy="50546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Root     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door</a:t>
            </a:r>
          </a:p>
          <a:p>
            <a:pPr marL="0" indent="0">
              <a:buNone/>
            </a:pPr>
            <a:r>
              <a:rPr lang="en-US" b="1" dirty="0" smtClean="0"/>
              <a:t>Prefix     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door</a:t>
            </a:r>
            <a:r>
              <a:rPr lang="en-US" dirty="0" smtClean="0"/>
              <a:t>s</a:t>
            </a:r>
          </a:p>
          <a:p>
            <a:pPr marL="0" indent="0">
              <a:buNone/>
            </a:pPr>
            <a:r>
              <a:rPr lang="en-US" b="1" dirty="0" smtClean="0"/>
              <a:t>Suffix       </a:t>
            </a:r>
            <a:r>
              <a:rPr lang="en-US" dirty="0" smtClean="0"/>
              <a:t>form-</a:t>
            </a:r>
            <a:r>
              <a:rPr lang="en-US" dirty="0" smtClean="0">
                <a:solidFill>
                  <a:srgbClr val="FF0000"/>
                </a:solidFill>
              </a:rPr>
              <a:t>al</a:t>
            </a:r>
          </a:p>
          <a:p>
            <a:pPr marL="0" indent="0">
              <a:buNone/>
            </a:pPr>
            <a:r>
              <a:rPr lang="en-US" b="1" dirty="0" smtClean="0"/>
              <a:t>Infix     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ee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</a:t>
            </a:r>
          </a:p>
          <a:p>
            <a:pPr marL="0" indent="0">
              <a:buNone/>
            </a:pPr>
            <a:r>
              <a:rPr lang="en-US" b="1" dirty="0" smtClean="0"/>
              <a:t>Lexical 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day</a:t>
            </a:r>
          </a:p>
          <a:p>
            <a:pPr marL="0" indent="0">
              <a:buNone/>
            </a:pPr>
            <a:r>
              <a:rPr lang="en-US" b="1" dirty="0" smtClean="0"/>
              <a:t>lexical-grammatical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Writ-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Grammatical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strong-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form-building</a:t>
            </a:r>
          </a:p>
          <a:p>
            <a:pPr marL="0" indent="0">
              <a:buNone/>
            </a:pPr>
            <a:r>
              <a:rPr lang="en-US" b="1" dirty="0" smtClean="0"/>
              <a:t>word-building</a:t>
            </a:r>
            <a:endParaRPr lang="ru-RU" dirty="0"/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3714744" y="1071546"/>
            <a:ext cx="71438" cy="14287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3786182" y="2857496"/>
            <a:ext cx="71438" cy="12715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3786182" y="5000636"/>
            <a:ext cx="71438" cy="5715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morphemes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cap="none" dirty="0" smtClean="0">
                <a:latin typeface="Arial Narrow" pitchFamily="34" charset="0"/>
              </a:rPr>
              <a:t>in descriptive linguistics</a:t>
            </a:r>
            <a:endParaRPr lang="ru-RU" cap="none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3763358" cy="491174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Criteria</a:t>
            </a:r>
          </a:p>
          <a:p>
            <a:pPr marL="514350" indent="-514350">
              <a:buAutoNum type="arabicParenR"/>
            </a:pPr>
            <a:r>
              <a:rPr lang="en-US" dirty="0" smtClean="0"/>
              <a:t>Degree of self-dependence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Formal presentation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Linear characteristics</a:t>
            </a:r>
          </a:p>
          <a:p>
            <a:pPr marL="514350" indent="-514350">
              <a:buAutoNum type="arabicParenR"/>
            </a:pPr>
            <a:endParaRPr lang="ru-RU" sz="1500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Segmental relations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Grammatical alteration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142984"/>
            <a:ext cx="4107968" cy="498317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Types</a:t>
            </a:r>
          </a:p>
          <a:p>
            <a:r>
              <a:rPr lang="en-US" sz="2600" dirty="0" smtClean="0"/>
              <a:t>Free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contrast)</a:t>
            </a:r>
          </a:p>
          <a:p>
            <a:r>
              <a:rPr lang="en-US" sz="2600" dirty="0" smtClean="0"/>
              <a:t>Bound</a:t>
            </a:r>
            <a:r>
              <a:rPr lang="en-US" dirty="0" smtClean="0"/>
              <a:t> </a:t>
            </a:r>
            <a:r>
              <a:rPr lang="en-US" sz="2000" dirty="0" smtClean="0"/>
              <a:t>(contrast-</a:t>
            </a:r>
            <a:r>
              <a:rPr lang="en-US" sz="2000" dirty="0" err="1" smtClean="0">
                <a:solidFill>
                  <a:srgbClr val="FF0000"/>
                </a:solidFill>
              </a:rPr>
              <a:t>ive</a:t>
            </a:r>
            <a:r>
              <a:rPr lang="en-US" sz="2000" dirty="0" smtClean="0"/>
              <a:t>)</a:t>
            </a:r>
          </a:p>
          <a:p>
            <a:r>
              <a:rPr lang="en-US" sz="2600" dirty="0" smtClean="0"/>
              <a:t>Semi-bound</a:t>
            </a:r>
            <a:r>
              <a:rPr lang="en-US" dirty="0" smtClean="0"/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has</a:t>
            </a:r>
            <a:r>
              <a:rPr lang="en-US" sz="2000" dirty="0" smtClean="0"/>
              <a:t> written)</a:t>
            </a:r>
          </a:p>
          <a:p>
            <a:r>
              <a:rPr lang="en-US" sz="2600" dirty="0" smtClean="0"/>
              <a:t>Overt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ru-RU" sz="2000" dirty="0" err="1" smtClean="0"/>
              <a:t>стен-</a:t>
            </a:r>
            <a:r>
              <a:rPr lang="ru-RU" sz="2000" dirty="0" err="1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en-US" sz="2600" dirty="0" smtClean="0"/>
              <a:t>Covert</a:t>
            </a:r>
            <a:r>
              <a:rPr lang="en-US" dirty="0" smtClean="0"/>
              <a:t> </a:t>
            </a:r>
            <a:r>
              <a:rPr lang="ru-RU" sz="2000" dirty="0" smtClean="0"/>
              <a:t>(стен </a:t>
            </a:r>
            <a:r>
              <a:rPr lang="ru-RU" sz="2000" dirty="0" smtClean="0">
                <a:solidFill>
                  <a:srgbClr val="FF0000"/>
                </a:solidFill>
              </a:rPr>
              <a:t>- -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en-US" sz="2600" dirty="0" smtClean="0"/>
              <a:t>Continuous</a:t>
            </a:r>
          </a:p>
          <a:p>
            <a:r>
              <a:rPr lang="en-US" sz="2600" dirty="0" smtClean="0"/>
              <a:t>Discontinuous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Is</a:t>
            </a:r>
            <a:r>
              <a:rPr lang="en-US" sz="2000" dirty="0" smtClean="0"/>
              <a:t> do-</a:t>
            </a:r>
            <a:r>
              <a:rPr lang="en-US" sz="2000" dirty="0" err="1" smtClean="0">
                <a:solidFill>
                  <a:srgbClr val="FF0000"/>
                </a:solidFill>
              </a:rPr>
              <a:t>ing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600" dirty="0" smtClean="0"/>
              <a:t>Segmental</a:t>
            </a:r>
            <a:r>
              <a:rPr lang="en-US" sz="32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Teach-</a:t>
            </a:r>
            <a:r>
              <a:rPr lang="en-US" sz="2000" dirty="0" err="1" smtClean="0">
                <a:solidFill>
                  <a:srgbClr val="FF0000"/>
                </a:solidFill>
              </a:rPr>
              <a:t>er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600" dirty="0" err="1" smtClean="0"/>
              <a:t>Supresegmental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Import – import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Additive (look-</a:t>
            </a:r>
            <a:r>
              <a:rPr lang="en-US" dirty="0" err="1" smtClean="0">
                <a:solidFill>
                  <a:srgbClr val="FF0000"/>
                </a:solidFill>
              </a:rPr>
              <a:t>ed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Replacive</a:t>
            </a:r>
            <a:r>
              <a:rPr lang="en-US" dirty="0" smtClean="0"/>
              <a:t> (t</a:t>
            </a:r>
            <a:r>
              <a:rPr lang="en-US" dirty="0" smtClean="0">
                <a:solidFill>
                  <a:srgbClr val="FF0000"/>
                </a:solidFill>
              </a:rPr>
              <a:t>ee</a:t>
            </a:r>
            <a:r>
              <a:rPr lang="en-US" dirty="0" smtClean="0"/>
              <a:t>th)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</a:p>
          <a:p>
            <a:r>
              <a:rPr lang="en-US" dirty="0" smtClean="0"/>
              <a:t>Derivative</a:t>
            </a:r>
          </a:p>
          <a:p>
            <a:r>
              <a:rPr lang="en-US" dirty="0" smtClean="0"/>
              <a:t>Compound</a:t>
            </a:r>
          </a:p>
          <a:p>
            <a:r>
              <a:rPr lang="en-US" dirty="0" smtClean="0"/>
              <a:t>Composite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Means of form-building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Synthetic : inner inflexion (teeth, tooth)</a:t>
            </a:r>
          </a:p>
          <a:p>
            <a:pPr>
              <a:buNone/>
            </a:pPr>
            <a:r>
              <a:rPr lang="en-US" dirty="0" smtClean="0"/>
              <a:t>                    outer inflexion (tables, doing)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suppletivity</a:t>
            </a:r>
            <a:r>
              <a:rPr lang="en-US" dirty="0" smtClean="0"/>
              <a:t> (went, was)        </a:t>
            </a:r>
          </a:p>
          <a:p>
            <a:r>
              <a:rPr lang="en-US" dirty="0" smtClean="0"/>
              <a:t>Analytical:  </a:t>
            </a:r>
            <a:r>
              <a:rPr lang="en-US" dirty="0" smtClean="0"/>
              <a:t>possessing </a:t>
            </a:r>
            <a:r>
              <a:rPr lang="en-US" dirty="0" smtClean="0"/>
              <a:t>discontinuous </a:t>
            </a:r>
          </a:p>
          <a:p>
            <a:pPr>
              <a:buNone/>
            </a:pPr>
            <a:r>
              <a:rPr lang="en-US" dirty="0" smtClean="0"/>
              <a:t>                     morphemes \ bound morphemes</a:t>
            </a:r>
          </a:p>
          <a:p>
            <a:pPr>
              <a:buNone/>
            </a:pPr>
            <a:r>
              <a:rPr lang="en-US" dirty="0" smtClean="0"/>
              <a:t>                     (is waiting)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Criteria for distinguishing an analytical form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A </a:t>
            </a:r>
            <a:r>
              <a:rPr lang="ru-RU" dirty="0" err="1" smtClean="0"/>
              <a:t>total</a:t>
            </a:r>
            <a:r>
              <a:rPr lang="ru-RU" dirty="0" smtClean="0"/>
              <a:t> </a:t>
            </a:r>
            <a:r>
              <a:rPr lang="ru-RU" dirty="0" err="1" smtClean="0"/>
              <a:t>grammatical</a:t>
            </a:r>
            <a:r>
              <a:rPr lang="ru-RU" dirty="0" smtClean="0"/>
              <a:t> </a:t>
            </a:r>
            <a:r>
              <a:rPr lang="ru-RU" dirty="0" err="1" smtClean="0"/>
              <a:t>meaning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built</a:t>
            </a:r>
            <a:r>
              <a:rPr lang="ru-RU" dirty="0" smtClean="0"/>
              <a:t> </a:t>
            </a:r>
            <a:r>
              <a:rPr lang="ru-RU" dirty="0" err="1" smtClean="0"/>
              <a:t>on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basis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word</a:t>
            </a:r>
            <a:r>
              <a:rPr lang="ru-RU" dirty="0" smtClean="0"/>
              <a:t> </a:t>
            </a:r>
            <a:r>
              <a:rPr lang="ru-RU" dirty="0" err="1" smtClean="0"/>
              <a:t>combination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all</a:t>
            </a:r>
            <a:r>
              <a:rPr lang="ru-RU" dirty="0" smtClean="0"/>
              <a:t> </a:t>
            </a:r>
            <a:r>
              <a:rPr lang="ru-RU" dirty="0" err="1" smtClean="0"/>
              <a:t>components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form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Each</a:t>
            </a:r>
            <a:r>
              <a:rPr lang="ru-RU" dirty="0" smtClean="0"/>
              <a:t> </a:t>
            </a:r>
            <a:r>
              <a:rPr lang="ru-RU" dirty="0" err="1" smtClean="0"/>
              <a:t>component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isolation</a:t>
            </a:r>
            <a:r>
              <a:rPr lang="ru-RU" dirty="0" smtClean="0"/>
              <a:t> </a:t>
            </a:r>
            <a:r>
              <a:rPr lang="ru-RU" dirty="0" err="1" smtClean="0"/>
              <a:t>doesn’t</a:t>
            </a:r>
            <a:r>
              <a:rPr lang="ru-RU" dirty="0" smtClean="0"/>
              <a:t> </a:t>
            </a:r>
            <a:r>
              <a:rPr lang="ru-RU" dirty="0" err="1" smtClean="0"/>
              <a:t>possess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information</a:t>
            </a:r>
            <a:r>
              <a:rPr lang="ru-RU" dirty="0" smtClean="0"/>
              <a:t> </a:t>
            </a:r>
            <a:r>
              <a:rPr lang="ru-RU" dirty="0" err="1" smtClean="0"/>
              <a:t>about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total</a:t>
            </a:r>
            <a:r>
              <a:rPr lang="ru-RU" dirty="0" smtClean="0"/>
              <a:t> </a:t>
            </a:r>
            <a:r>
              <a:rPr lang="ru-RU" dirty="0" err="1" smtClean="0"/>
              <a:t>meaning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given</a:t>
            </a:r>
            <a:r>
              <a:rPr lang="ru-RU" dirty="0" smtClean="0"/>
              <a:t> </a:t>
            </a:r>
            <a:r>
              <a:rPr lang="ru-RU" dirty="0" err="1" smtClean="0"/>
              <a:t>form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Among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components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analytical</a:t>
            </a:r>
            <a:r>
              <a:rPr lang="ru-RU" dirty="0" smtClean="0"/>
              <a:t> </a:t>
            </a:r>
            <a:r>
              <a:rPr lang="ru-RU" dirty="0" err="1" smtClean="0"/>
              <a:t>form</a:t>
            </a:r>
            <a:r>
              <a:rPr lang="ru-RU" dirty="0" smtClean="0"/>
              <a:t> </a:t>
            </a:r>
            <a:r>
              <a:rPr lang="ru-RU" dirty="0" err="1" smtClean="0"/>
              <a:t>there</a:t>
            </a:r>
            <a:r>
              <a:rPr lang="ru-RU" dirty="0" smtClean="0"/>
              <a:t> </a:t>
            </a:r>
            <a:r>
              <a:rPr lang="ru-RU" dirty="0" err="1" smtClean="0"/>
              <a:t>are</a:t>
            </a:r>
            <a:r>
              <a:rPr lang="ru-RU" dirty="0" smtClean="0"/>
              <a:t> </a:t>
            </a:r>
            <a:r>
              <a:rPr lang="ru-RU" dirty="0" err="1" smtClean="0"/>
              <a:t>no</a:t>
            </a:r>
            <a:r>
              <a:rPr lang="ru-RU" dirty="0" smtClean="0"/>
              <a:t> </a:t>
            </a:r>
            <a:r>
              <a:rPr lang="ru-RU" dirty="0" err="1" smtClean="0"/>
              <a:t>syntactic</a:t>
            </a:r>
            <a:r>
              <a:rPr lang="ru-RU" dirty="0" smtClean="0"/>
              <a:t> </a:t>
            </a:r>
            <a:r>
              <a:rPr lang="ru-RU" dirty="0" err="1" smtClean="0"/>
              <a:t>relations</a:t>
            </a:r>
            <a:r>
              <a:rPr lang="ru-RU" dirty="0" smtClean="0"/>
              <a:t>. </a:t>
            </a:r>
          </a:p>
          <a:p>
            <a:r>
              <a:rPr lang="en-US" dirty="0" smtClean="0"/>
              <a:t>3. Syntactic relations are possible for the whole form in total with its surroundings in a sentence</a:t>
            </a:r>
            <a:endParaRPr lang="ru-RU" dirty="0" smtClean="0"/>
          </a:p>
          <a:p>
            <a:r>
              <a:rPr lang="en-US" dirty="0" smtClean="0"/>
              <a:t>4. Analytical forms are correlated with synthetic forms. </a:t>
            </a:r>
            <a:r>
              <a:rPr lang="ru-RU" dirty="0" err="1" smtClean="0"/>
              <a:t>There</a:t>
            </a:r>
            <a:r>
              <a:rPr lang="ru-RU" dirty="0" smtClean="0"/>
              <a:t> </a:t>
            </a:r>
            <a:r>
              <a:rPr lang="ru-RU" dirty="0" err="1" smtClean="0"/>
              <a:t>must</a:t>
            </a:r>
            <a:r>
              <a:rPr lang="ru-RU" dirty="0" smtClean="0"/>
              <a:t> </a:t>
            </a:r>
            <a:r>
              <a:rPr lang="ru-RU" dirty="0" err="1" smtClean="0"/>
              <a:t>be</a:t>
            </a:r>
            <a:r>
              <a:rPr lang="ru-RU" dirty="0" smtClean="0"/>
              <a:t> </a:t>
            </a:r>
            <a:r>
              <a:rPr lang="ru-RU" dirty="0" err="1" smtClean="0"/>
              <a:t>at</a:t>
            </a:r>
            <a:r>
              <a:rPr lang="ru-RU" dirty="0" smtClean="0"/>
              <a:t> </a:t>
            </a:r>
            <a:r>
              <a:rPr lang="ru-RU" dirty="0" err="1" smtClean="0"/>
              <a:t>least</a:t>
            </a:r>
            <a:r>
              <a:rPr lang="ru-RU" dirty="0" smtClean="0"/>
              <a:t> </a:t>
            </a:r>
            <a:r>
              <a:rPr lang="ru-RU" dirty="0" err="1" smtClean="0"/>
              <a:t>one</a:t>
            </a:r>
            <a:r>
              <a:rPr lang="ru-RU" dirty="0" smtClean="0"/>
              <a:t> </a:t>
            </a:r>
            <a:r>
              <a:rPr lang="ru-RU" dirty="0" err="1" smtClean="0"/>
              <a:t>synthetic</a:t>
            </a:r>
            <a:r>
              <a:rPr lang="ru-RU" dirty="0" smtClean="0"/>
              <a:t> </a:t>
            </a:r>
            <a:r>
              <a:rPr lang="ru-RU" dirty="0" err="1" smtClean="0"/>
              <a:t>form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paradigm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en-US" dirty="0" smtClean="0"/>
              <a:t>5. Auxiliary </a:t>
            </a:r>
            <a:r>
              <a:rPr lang="en-US" smtClean="0"/>
              <a:t>elements </a:t>
            </a:r>
            <a:r>
              <a:rPr lang="en-US" smtClean="0"/>
              <a:t>lose </a:t>
            </a:r>
            <a:r>
              <a:rPr lang="en-US" dirty="0" smtClean="0"/>
              <a:t>their lexical meaning and can be contracted.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85725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main notions of </a:t>
            </a:r>
            <a:r>
              <a:rPr lang="en-US" dirty="0" smtClean="0"/>
              <a:t>grammar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lexeme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child,children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child’s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children’s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b="1" dirty="0" err="1" smtClean="0"/>
              <a:t>grammeme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(child’s, boys’, bird’s, else’s…</a:t>
            </a:r>
          </a:p>
          <a:p>
            <a:pPr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boy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childr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en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phenomen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ee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mic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/>
              <a:t>the grammatical </a:t>
            </a:r>
            <a:r>
              <a:rPr lang="en-US" b="1" dirty="0" smtClean="0"/>
              <a:t>meaning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3d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person,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singular number)</a:t>
            </a:r>
            <a:endParaRPr lang="en-US" sz="2800" dirty="0" smtClean="0"/>
          </a:p>
          <a:p>
            <a:r>
              <a:rPr lang="en-US" b="1" dirty="0" smtClean="0"/>
              <a:t>t</a:t>
            </a:r>
            <a:r>
              <a:rPr lang="en-US" b="1" dirty="0" smtClean="0"/>
              <a:t>he grammatical </a:t>
            </a:r>
            <a:r>
              <a:rPr lang="en-US" b="1" dirty="0" smtClean="0"/>
              <a:t>form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/>
              <a:t>t</a:t>
            </a:r>
            <a:r>
              <a:rPr lang="en-US" b="1" dirty="0" smtClean="0"/>
              <a:t>he paradigm </a:t>
            </a:r>
          </a:p>
          <a:p>
            <a:r>
              <a:rPr lang="en-US" sz="2400" b="1" dirty="0" smtClean="0"/>
              <a:t>the </a:t>
            </a:r>
            <a:r>
              <a:rPr lang="en-US" b="1" dirty="0" smtClean="0"/>
              <a:t>grammatical </a:t>
            </a:r>
            <a:r>
              <a:rPr lang="en-US" b="1" dirty="0" smtClean="0"/>
              <a:t>category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719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Arial Narrow" pitchFamily="34" charset="0"/>
              </a:rPr>
              <a:t>Grammatical meaning   Grammatical form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57158" y="5500702"/>
            <a:ext cx="3520440" cy="823898"/>
          </a:xfrm>
        </p:spPr>
        <p:txBody>
          <a:bodyPr/>
          <a:lstStyle/>
          <a:p>
            <a:pPr algn="l"/>
            <a:r>
              <a:rPr lang="en-US" dirty="0" smtClean="0"/>
              <a:t>The system of all grammatical lexemes constitute  a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178808" y="5500702"/>
            <a:ext cx="3520440" cy="823898"/>
          </a:xfrm>
        </p:spPr>
        <p:txBody>
          <a:bodyPr/>
          <a:lstStyle/>
          <a:p>
            <a:pPr algn="l"/>
            <a:r>
              <a:rPr lang="en-US" dirty="0" smtClean="0"/>
              <a:t>forms (</a:t>
            </a:r>
            <a:r>
              <a:rPr lang="en-US" dirty="0" err="1" smtClean="0"/>
              <a:t>grammemes</a:t>
            </a:r>
            <a:r>
              <a:rPr lang="en-US" dirty="0" smtClean="0"/>
              <a:t> ) of all</a:t>
            </a:r>
          </a:p>
          <a:p>
            <a:pPr algn="l"/>
            <a:r>
              <a:rPr lang="en-US" dirty="0" smtClean="0"/>
              <a:t>PARADIGM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71546"/>
            <a:ext cx="3520440" cy="4286280"/>
          </a:xfrm>
        </p:spPr>
        <p:txBody>
          <a:bodyPr>
            <a:normAutofit/>
          </a:bodyPr>
          <a:lstStyle/>
          <a:p>
            <a:r>
              <a:rPr lang="en-US" dirty="0" smtClean="0"/>
              <a:t>It is </a:t>
            </a:r>
            <a:r>
              <a:rPr lang="en-US" dirty="0"/>
              <a:t>obligatory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it must be expressed in </a:t>
            </a:r>
            <a:r>
              <a:rPr lang="en-US" dirty="0" smtClean="0"/>
              <a:t>speech</a:t>
            </a:r>
          </a:p>
          <a:p>
            <a:r>
              <a:rPr lang="en-US" dirty="0" smtClean="0"/>
              <a:t>It </a:t>
            </a:r>
            <a:r>
              <a:rPr lang="ru-RU" dirty="0" err="1" smtClean="0"/>
              <a:t>must</a:t>
            </a:r>
            <a:r>
              <a:rPr lang="ru-RU" dirty="0" smtClean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form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 smtClean="0"/>
              <a:t>expression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inflexions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analytical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form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word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order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intonation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).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i="1" dirty="0" smtClean="0"/>
              <a:t>  </a:t>
            </a:r>
            <a:r>
              <a:rPr lang="ru-RU" i="1" dirty="0" err="1" smtClean="0">
                <a:solidFill>
                  <a:srgbClr val="FF0000"/>
                </a:solidFill>
              </a:rPr>
              <a:t>walks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– </a:t>
            </a:r>
            <a:r>
              <a:rPr lang="ru-RU" i="1" dirty="0" err="1">
                <a:solidFill>
                  <a:srgbClr val="FF0000"/>
                </a:solidFill>
              </a:rPr>
              <a:t>is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walking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       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process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142984"/>
            <a:ext cx="4179406" cy="42148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It’s a </a:t>
            </a:r>
            <a:r>
              <a:rPr lang="ru-RU" dirty="0" err="1" smtClean="0"/>
              <a:t>means</a:t>
            </a:r>
            <a:r>
              <a:rPr lang="ru-RU" dirty="0" smtClean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expressing</a:t>
            </a:r>
            <a:r>
              <a:rPr lang="ru-RU" dirty="0"/>
              <a:t> </a:t>
            </a:r>
            <a:r>
              <a:rPr lang="ru-RU" dirty="0" err="1"/>
              <a:t>grammatical</a:t>
            </a:r>
            <a:r>
              <a:rPr lang="ru-RU" dirty="0"/>
              <a:t> </a:t>
            </a:r>
            <a:r>
              <a:rPr lang="ru-RU" dirty="0" err="1"/>
              <a:t>meaning</a:t>
            </a:r>
            <a:r>
              <a:rPr lang="ru-RU" dirty="0"/>
              <a:t>, </a:t>
            </a:r>
            <a:endParaRPr lang="en-US" dirty="0" smtClean="0"/>
          </a:p>
          <a:p>
            <a:r>
              <a:rPr lang="en-US" dirty="0" smtClean="0"/>
              <a:t>It</a:t>
            </a:r>
            <a:r>
              <a:rPr lang="ru-RU" dirty="0" smtClean="0"/>
              <a:t> </a:t>
            </a:r>
            <a:r>
              <a:rPr lang="en-US" dirty="0" smtClean="0"/>
              <a:t>may</a:t>
            </a:r>
            <a:r>
              <a:rPr lang="ru-RU" dirty="0" smtClean="0"/>
              <a:t> </a:t>
            </a:r>
            <a:r>
              <a:rPr lang="en-US" dirty="0" smtClean="0"/>
              <a:t>le</a:t>
            </a:r>
            <a:r>
              <a:rPr lang="ru-RU" dirty="0" err="1" smtClean="0"/>
              <a:t>nd</a:t>
            </a:r>
            <a:r>
              <a:rPr lang="ru-RU" dirty="0" smtClean="0"/>
              <a:t> </a:t>
            </a:r>
            <a:r>
              <a:rPr lang="ru-RU" dirty="0" err="1" smtClean="0"/>
              <a:t>variety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speech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Many men – many a man</a:t>
            </a:r>
          </a:p>
          <a:p>
            <a:r>
              <a:rPr lang="en-US" dirty="0" smtClean="0"/>
              <a:t>It may</a:t>
            </a:r>
            <a:r>
              <a:rPr lang="ru-RU" dirty="0" smtClean="0"/>
              <a:t> </a:t>
            </a:r>
            <a:r>
              <a:rPr lang="ru-RU" dirty="0" err="1" smtClean="0"/>
              <a:t>convey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information</a:t>
            </a:r>
            <a:r>
              <a:rPr lang="ru-RU" dirty="0" smtClean="0"/>
              <a:t> </a:t>
            </a:r>
            <a:r>
              <a:rPr lang="ru-RU" dirty="0" err="1" smtClean="0"/>
              <a:t>more</a:t>
            </a:r>
            <a:r>
              <a:rPr lang="ru-RU" dirty="0" smtClean="0"/>
              <a:t> </a:t>
            </a:r>
            <a:r>
              <a:rPr lang="ru-RU" dirty="0" err="1" smtClean="0"/>
              <a:t>emotionally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He is constantly slamming the door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You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are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being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naughty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today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en-US" dirty="0" smtClean="0"/>
              <a:t>Grammatical category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err="1" smtClean="0"/>
              <a:t>a</a:t>
            </a:r>
            <a:r>
              <a:rPr lang="ru-RU" sz="3200" dirty="0" smtClean="0"/>
              <a:t> </a:t>
            </a:r>
            <a:r>
              <a:rPr lang="ru-RU" sz="3200" dirty="0" err="1" smtClean="0"/>
              <a:t>unity</a:t>
            </a:r>
            <a:r>
              <a:rPr lang="ru-RU" sz="3200" dirty="0" smtClean="0"/>
              <a:t> </a:t>
            </a:r>
            <a:r>
              <a:rPr lang="ru-RU" sz="3200" dirty="0" err="1" smtClean="0"/>
              <a:t>of</a:t>
            </a:r>
            <a:r>
              <a:rPr lang="ru-RU" sz="3200" dirty="0" smtClean="0"/>
              <a:t> </a:t>
            </a:r>
            <a:r>
              <a:rPr lang="ru-RU" sz="3200" dirty="0" err="1" smtClean="0"/>
              <a:t>a</a:t>
            </a:r>
            <a:r>
              <a:rPr lang="ru-RU" sz="3200" dirty="0" smtClean="0"/>
              <a:t> </a:t>
            </a:r>
            <a:r>
              <a:rPr lang="ru-RU" sz="3200" dirty="0" err="1" smtClean="0"/>
              <a:t>special</a:t>
            </a:r>
            <a:r>
              <a:rPr lang="ru-RU" sz="3200" dirty="0" smtClean="0"/>
              <a:t> </a:t>
            </a:r>
            <a:r>
              <a:rPr lang="ru-RU" sz="3200" dirty="0" err="1" smtClean="0"/>
              <a:t>grammatical</a:t>
            </a:r>
            <a:r>
              <a:rPr lang="ru-RU" sz="3200" dirty="0" smtClean="0"/>
              <a:t> </a:t>
            </a:r>
            <a:r>
              <a:rPr lang="ru-RU" sz="3200" dirty="0" err="1" smtClean="0"/>
              <a:t>form</a:t>
            </a:r>
            <a:r>
              <a:rPr lang="ru-RU" sz="3200" dirty="0" smtClean="0"/>
              <a:t> </a:t>
            </a:r>
            <a:r>
              <a:rPr lang="ru-RU" sz="3200" dirty="0" err="1" smtClean="0"/>
              <a:t>and</a:t>
            </a:r>
            <a:r>
              <a:rPr lang="ru-RU" sz="3200" dirty="0" smtClean="0"/>
              <a:t> </a:t>
            </a:r>
            <a:r>
              <a:rPr lang="ru-RU" sz="3200" dirty="0" err="1" smtClean="0"/>
              <a:t>a</a:t>
            </a:r>
            <a:r>
              <a:rPr lang="ru-RU" sz="3200" dirty="0" smtClean="0"/>
              <a:t> </a:t>
            </a:r>
            <a:r>
              <a:rPr lang="ru-RU" sz="3200" dirty="0" err="1" smtClean="0"/>
              <a:t>special</a:t>
            </a:r>
            <a:r>
              <a:rPr lang="ru-RU" sz="3200" dirty="0" smtClean="0"/>
              <a:t> </a:t>
            </a:r>
            <a:r>
              <a:rPr lang="ru-RU" sz="3200" dirty="0" err="1" smtClean="0"/>
              <a:t>grammatical</a:t>
            </a:r>
            <a:r>
              <a:rPr lang="ru-RU" sz="3200" dirty="0" smtClean="0"/>
              <a:t> </a:t>
            </a:r>
            <a:r>
              <a:rPr lang="ru-RU" sz="3200" dirty="0" err="1" smtClean="0"/>
              <a:t>meaning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certain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grammatical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meaning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which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expressed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by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grammatical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form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grammatical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form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expressing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special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grammatical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meaning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It is revealed by the method of binary OPPOSITIONS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557194"/>
          </a:xfrm>
        </p:spPr>
        <p:txBody>
          <a:bodyPr/>
          <a:lstStyle/>
          <a:p>
            <a:r>
              <a:rPr smtClean="0"/>
              <a:t>Members of the oposition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00034" y="714356"/>
            <a:ext cx="5897880" cy="4286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7239000" cy="500517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Unmarked (week)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Make</a:t>
            </a:r>
            <a:r>
              <a:rPr lang="ru-RU" baseline="30000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r>
              <a:rPr lang="ru-RU" dirty="0" err="1" smtClean="0">
                <a:solidFill>
                  <a:srgbClr val="FF0000"/>
                </a:solidFill>
              </a:rPr>
              <a:t>makes</a:t>
            </a:r>
            <a:r>
              <a:rPr lang="ru-RU" baseline="30000" dirty="0" err="1" smtClean="0">
                <a:solidFill>
                  <a:srgbClr val="FF0000"/>
                </a:solidFill>
              </a:rPr>
              <a:t>+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baseline="30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baseline="30000" dirty="0" smtClean="0">
                <a:latin typeface="+mj-lt"/>
              </a:rPr>
              <a:t>Marked (strong)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</a:t>
            </a:r>
            <a:r>
              <a:rPr lang="ru-RU" dirty="0" err="1" smtClean="0">
                <a:solidFill>
                  <a:srgbClr val="FF0000"/>
                </a:solidFill>
              </a:rPr>
              <a:t>Mak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r>
              <a:rPr lang="ru-RU" dirty="0" err="1" smtClean="0">
                <a:solidFill>
                  <a:srgbClr val="FF0000"/>
                </a:solidFill>
              </a:rPr>
              <a:t>mak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ru-RU" baseline="30000" dirty="0" smtClean="0">
                <a:solidFill>
                  <a:srgbClr val="FF0000"/>
                </a:solidFill>
              </a:rPr>
              <a:t>+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/>
          <a:lstStyle/>
          <a:p>
            <a:r>
              <a:rPr lang="en-US" dirty="0" smtClean="0"/>
              <a:t>Types of the opposition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3520440" cy="4572032"/>
          </a:xfrm>
        </p:spPr>
        <p:txBody>
          <a:bodyPr>
            <a:normAutofit/>
          </a:bodyPr>
          <a:lstStyle/>
          <a:p>
            <a:r>
              <a:rPr lang="en-US" dirty="0" smtClean="0"/>
              <a:t>Privative</a:t>
            </a:r>
          </a:p>
          <a:p>
            <a:endParaRPr lang="en-US" dirty="0" smtClean="0"/>
          </a:p>
          <a:p>
            <a:r>
              <a:rPr lang="en-US" dirty="0" smtClean="0"/>
              <a:t>Equipollent</a:t>
            </a:r>
          </a:p>
          <a:p>
            <a:endParaRPr lang="en-US" dirty="0" smtClean="0"/>
          </a:p>
          <a:p>
            <a:r>
              <a:rPr lang="en-US" dirty="0" smtClean="0"/>
              <a:t>Gradual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Notional</a:t>
            </a:r>
          </a:p>
          <a:p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Formal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571868" y="1071546"/>
            <a:ext cx="412738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Go</a:t>
            </a:r>
            <a:r>
              <a:rPr lang="en-US" baseline="30000" dirty="0" smtClean="0"/>
              <a:t>-</a:t>
            </a:r>
            <a:r>
              <a:rPr lang="en-US" dirty="0" smtClean="0"/>
              <a:t> – went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Built</a:t>
            </a:r>
            <a:r>
              <a:rPr lang="en-US" baseline="30000" dirty="0" smtClean="0"/>
              <a:t>+</a:t>
            </a:r>
            <a:r>
              <a:rPr lang="en-US" dirty="0" smtClean="0"/>
              <a:t> – was built</a:t>
            </a:r>
            <a:r>
              <a:rPr lang="en-US" baseline="30000" dirty="0" smtClean="0"/>
              <a:t>+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good</a:t>
            </a:r>
            <a:r>
              <a:rPr lang="en-US" baseline="30000" dirty="0" smtClean="0"/>
              <a:t>-</a:t>
            </a:r>
            <a:r>
              <a:rPr lang="en-US" dirty="0" smtClean="0"/>
              <a:t> – better</a:t>
            </a:r>
            <a:r>
              <a:rPr lang="en-US" baseline="30000" dirty="0" smtClean="0"/>
              <a:t>+</a:t>
            </a:r>
            <a:r>
              <a:rPr lang="en-US" dirty="0" smtClean="0"/>
              <a:t> - best</a:t>
            </a:r>
            <a:r>
              <a:rPr lang="en-US" baseline="30000" dirty="0" smtClean="0"/>
              <a:t>+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Tense, gender, number, person</a:t>
            </a:r>
          </a:p>
          <a:p>
            <a:pPr>
              <a:buNone/>
            </a:pPr>
            <a:r>
              <a:rPr lang="en-US" dirty="0" smtClean="0"/>
              <a:t>Case, gender, order, article determination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Oppositional reduction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Neutralization</a:t>
            </a:r>
          </a:p>
          <a:p>
            <a:pPr>
              <a:buNone/>
            </a:pPr>
            <a:r>
              <a:rPr lang="en-US" b="1" i="1" dirty="0" smtClean="0"/>
              <a:t>Man</a:t>
            </a:r>
            <a:r>
              <a:rPr lang="en-US" dirty="0" smtClean="0"/>
              <a:t> is sinful.</a:t>
            </a:r>
          </a:p>
          <a:p>
            <a:pPr>
              <a:buNone/>
            </a:pPr>
            <a:r>
              <a:rPr lang="en-US" b="1" i="1" dirty="0" smtClean="0"/>
              <a:t>A</a:t>
            </a:r>
            <a:r>
              <a:rPr lang="en-US" dirty="0" smtClean="0"/>
              <a:t> rose is a beautiful flower.</a:t>
            </a:r>
          </a:p>
          <a:p>
            <a:pPr>
              <a:buNone/>
            </a:pPr>
            <a:r>
              <a:rPr lang="en-US" dirty="0" smtClean="0"/>
              <a:t>The train </a:t>
            </a:r>
            <a:r>
              <a:rPr lang="en-US" b="1" i="1" dirty="0" smtClean="0"/>
              <a:t>arrives</a:t>
            </a:r>
            <a:r>
              <a:rPr lang="en-US" dirty="0" smtClean="0"/>
              <a:t> at 5 tomorrow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Transposition</a:t>
            </a:r>
          </a:p>
          <a:p>
            <a:pPr marL="0" indent="0">
              <a:buNone/>
            </a:pPr>
            <a:r>
              <a:rPr lang="en-US" dirty="0" smtClean="0"/>
              <a:t>The sun had the </a:t>
            </a:r>
            <a:r>
              <a:rPr lang="en-US" dirty="0" err="1" smtClean="0"/>
              <a:t>Belsey</a:t>
            </a:r>
            <a:r>
              <a:rPr lang="en-US" dirty="0" smtClean="0"/>
              <a:t> house in </a:t>
            </a:r>
            <a:r>
              <a:rPr lang="en-US" b="1" i="1" dirty="0" smtClean="0"/>
              <a:t>her</a:t>
            </a:r>
            <a:r>
              <a:rPr lang="en-US" dirty="0" smtClean="0"/>
              <a:t> hands. </a:t>
            </a:r>
          </a:p>
          <a:p>
            <a:pPr marL="0" indent="0">
              <a:buNone/>
            </a:pPr>
            <a:r>
              <a:rPr lang="en-US" dirty="0" smtClean="0"/>
              <a:t>In November an unseen stranger called Pneumonia touched people here and there with </a:t>
            </a:r>
            <a:r>
              <a:rPr lang="en-US" b="1" i="1" dirty="0" smtClean="0"/>
              <a:t>his</a:t>
            </a:r>
            <a:r>
              <a:rPr lang="en-US" dirty="0" smtClean="0"/>
              <a:t> icy fingers.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morpheme             The word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3520440" cy="476886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Is one </a:t>
            </a:r>
            <a:r>
              <a:rPr lang="en-US" dirty="0"/>
              <a:t>of the central notions of grammatical theory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is the </a:t>
            </a:r>
            <a:r>
              <a:rPr lang="en-US" dirty="0"/>
              <a:t>smallest meaningful unit </a:t>
            </a:r>
            <a:r>
              <a:rPr lang="en-US" dirty="0" smtClean="0"/>
              <a:t>of  </a:t>
            </a:r>
            <a:r>
              <a:rPr lang="en-US" dirty="0"/>
              <a:t>a word-form </a:t>
            </a:r>
            <a:r>
              <a:rPr lang="en-US" sz="2400" dirty="0" smtClean="0"/>
              <a:t>(occurs </a:t>
            </a:r>
            <a:r>
              <a:rPr lang="en-US" sz="2400" dirty="0"/>
              <a:t>in </a:t>
            </a:r>
            <a:r>
              <a:rPr lang="en-US" sz="2400" dirty="0" smtClean="0"/>
              <a:t>speech as a part of the word)</a:t>
            </a:r>
          </a:p>
          <a:p>
            <a:r>
              <a:rPr lang="en-US" dirty="0" smtClean="0"/>
              <a:t>It constitutes words (MORPHS)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6248" y="1357298"/>
            <a:ext cx="4572032" cy="476886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Is one of the basic units of language </a:t>
            </a:r>
          </a:p>
          <a:p>
            <a:r>
              <a:rPr lang="en-US" dirty="0" smtClean="0"/>
              <a:t>Is a naming unit of language </a:t>
            </a:r>
          </a:p>
          <a:p>
            <a:r>
              <a:rPr lang="en-US" dirty="0" smtClean="0"/>
              <a:t>Is the smallest meaningful unit of speech</a:t>
            </a:r>
          </a:p>
          <a:p>
            <a:r>
              <a:rPr lang="en-US" dirty="0" smtClean="0"/>
              <a:t>The main features are:</a:t>
            </a:r>
          </a:p>
          <a:p>
            <a:pPr>
              <a:buNone/>
            </a:pPr>
            <a:r>
              <a:rPr lang="en-US" b="1" dirty="0" smtClean="0"/>
              <a:t>-- isolatability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--  </a:t>
            </a:r>
            <a:r>
              <a:rPr lang="en-US" b="1" dirty="0" err="1" smtClean="0"/>
              <a:t>uninterruptibility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--  </a:t>
            </a:r>
            <a:r>
              <a:rPr lang="en-US" b="1" dirty="0" smtClean="0"/>
              <a:t>looseness 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    The word is a nominative unit of the language formed by morphemes, which enters the lexicon of the language as its  elementary component used for the formation of the sentence with other nominative elements.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181</TotalTime>
  <Words>707</Words>
  <Application>Microsoft Office PowerPoint</Application>
  <PresentationFormat>Экран (4:3)</PresentationFormat>
  <Paragraphs>152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Lecture 2</vt:lpstr>
      <vt:lpstr>The main notions of grammar</vt:lpstr>
      <vt:lpstr>Grammatical meaning   Grammatical form</vt:lpstr>
      <vt:lpstr>Grammatical category</vt:lpstr>
      <vt:lpstr>Members of the oposition </vt:lpstr>
      <vt:lpstr>Types of the opposition</vt:lpstr>
      <vt:lpstr>Oppositional reduction</vt:lpstr>
      <vt:lpstr>The morpheme             The word </vt:lpstr>
      <vt:lpstr>Слайд 9</vt:lpstr>
      <vt:lpstr>Types of Morphemes</vt:lpstr>
      <vt:lpstr>Types of morphemes  in descriptive linguistics</vt:lpstr>
      <vt:lpstr>Types of stems</vt:lpstr>
      <vt:lpstr>Means of form-building</vt:lpstr>
      <vt:lpstr>Criteria for distinguishing an analytical form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TMP</dc:creator>
  <cp:lastModifiedBy>TMP</cp:lastModifiedBy>
  <cp:revision>45</cp:revision>
  <dcterms:created xsi:type="dcterms:W3CDTF">2013-09-09T19:27:52Z</dcterms:created>
  <dcterms:modified xsi:type="dcterms:W3CDTF">2014-09-01T17:34:23Z</dcterms:modified>
</cp:coreProperties>
</file>