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11" r:id="rId13"/>
    <p:sldId id="268" r:id="rId14"/>
    <p:sldId id="312"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4"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Lst>
  <p:sldSz cx="9144000" cy="6858000" type="screen4x3"/>
  <p:notesSz cx="6858000" cy="9144000"/>
  <p:defaultText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34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F439F6F5-6A0D-4DCE-BE14-A60703BA8559}" type="datetimeFigureOut">
              <a:rPr lang="be-BY" smtClean="0"/>
              <a:pPr/>
              <a:t>30.05.2013</a:t>
            </a:fld>
            <a:endParaRPr lang="be-BY"/>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be-BY"/>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0E98595-1179-459D-AB7F-C423B246A36B}" type="slidenum">
              <a:rPr lang="be-BY" smtClean="0"/>
              <a:pPr/>
              <a:t>‹#›</a:t>
            </a:fld>
            <a:endParaRPr lang="be-BY"/>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39F6F5-6A0D-4DCE-BE14-A60703BA8559}" type="datetimeFigureOut">
              <a:rPr lang="be-BY" smtClean="0"/>
              <a:pPr/>
              <a:t>30.05.2013</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70E98595-1179-459D-AB7F-C423B246A36B}" type="slidenum">
              <a:rPr lang="be-BY" smtClean="0"/>
              <a:pPr/>
              <a:t>‹#›</a:t>
            </a:fld>
            <a:endParaRPr lang="be-B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39F6F5-6A0D-4DCE-BE14-A60703BA8559}" type="datetimeFigureOut">
              <a:rPr lang="be-BY" smtClean="0"/>
              <a:pPr/>
              <a:t>30.05.2013</a:t>
            </a:fld>
            <a:endParaRPr lang="be-BY"/>
          </a:p>
        </p:txBody>
      </p:sp>
      <p:sp>
        <p:nvSpPr>
          <p:cNvPr id="5" name="Нижний колонтитул 4"/>
          <p:cNvSpPr>
            <a:spLocks noGrp="1"/>
          </p:cNvSpPr>
          <p:nvPr>
            <p:ph type="ftr" sz="quarter" idx="11"/>
          </p:nvPr>
        </p:nvSpPr>
        <p:spPr/>
        <p:txBody>
          <a:bodyPr/>
          <a:lstStyle/>
          <a:p>
            <a:endParaRPr lang="be-BY"/>
          </a:p>
        </p:txBody>
      </p:sp>
      <p:sp>
        <p:nvSpPr>
          <p:cNvPr id="6" name="Номер слайда 5"/>
          <p:cNvSpPr>
            <a:spLocks noGrp="1"/>
          </p:cNvSpPr>
          <p:nvPr>
            <p:ph type="sldNum" sz="quarter" idx="12"/>
          </p:nvPr>
        </p:nvSpPr>
        <p:spPr/>
        <p:txBody>
          <a:bodyPr/>
          <a:lstStyle/>
          <a:p>
            <a:fld id="{70E98595-1179-459D-AB7F-C423B246A36B}" type="slidenum">
              <a:rPr lang="be-BY" smtClean="0"/>
              <a:pPr/>
              <a:t>‹#›</a:t>
            </a:fld>
            <a:endParaRPr lang="be-B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F439F6F5-6A0D-4DCE-BE14-A60703BA8559}" type="datetimeFigureOut">
              <a:rPr lang="be-BY" smtClean="0"/>
              <a:pPr/>
              <a:t>30.05.2013</a:t>
            </a:fld>
            <a:endParaRPr lang="be-BY"/>
          </a:p>
        </p:txBody>
      </p:sp>
      <p:sp>
        <p:nvSpPr>
          <p:cNvPr id="9" name="Номер слайда 8"/>
          <p:cNvSpPr>
            <a:spLocks noGrp="1"/>
          </p:cNvSpPr>
          <p:nvPr>
            <p:ph type="sldNum" sz="quarter" idx="15"/>
          </p:nvPr>
        </p:nvSpPr>
        <p:spPr/>
        <p:txBody>
          <a:bodyPr rtlCol="0"/>
          <a:lstStyle/>
          <a:p>
            <a:fld id="{70E98595-1179-459D-AB7F-C423B246A36B}" type="slidenum">
              <a:rPr lang="be-BY" smtClean="0"/>
              <a:pPr/>
              <a:t>‹#›</a:t>
            </a:fld>
            <a:endParaRPr lang="be-BY"/>
          </a:p>
        </p:txBody>
      </p:sp>
      <p:sp>
        <p:nvSpPr>
          <p:cNvPr id="10" name="Нижний колонтитул 9"/>
          <p:cNvSpPr>
            <a:spLocks noGrp="1"/>
          </p:cNvSpPr>
          <p:nvPr>
            <p:ph type="ftr" sz="quarter" idx="16"/>
          </p:nvPr>
        </p:nvSpPr>
        <p:spPr/>
        <p:txBody>
          <a:bodyPr rtlCol="0"/>
          <a:lstStyle/>
          <a:p>
            <a:endParaRPr lang="be-B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F439F6F5-6A0D-4DCE-BE14-A60703BA8559}" type="datetimeFigureOut">
              <a:rPr lang="be-BY" smtClean="0"/>
              <a:pPr/>
              <a:t>30.05.2013</a:t>
            </a:fld>
            <a:endParaRPr lang="be-BY"/>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be-BY"/>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0E98595-1179-459D-AB7F-C423B246A36B}" type="slidenum">
              <a:rPr lang="be-BY" smtClean="0"/>
              <a:pPr/>
              <a:t>‹#›</a:t>
            </a:fld>
            <a:endParaRPr lang="be-B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F439F6F5-6A0D-4DCE-BE14-A60703BA8559}" type="datetimeFigureOut">
              <a:rPr lang="be-BY" smtClean="0"/>
              <a:pPr/>
              <a:t>30.05.2013</a:t>
            </a:fld>
            <a:endParaRPr lang="be-BY"/>
          </a:p>
        </p:txBody>
      </p:sp>
      <p:sp>
        <p:nvSpPr>
          <p:cNvPr id="6" name="Нижний колонтитул 5"/>
          <p:cNvSpPr>
            <a:spLocks noGrp="1"/>
          </p:cNvSpPr>
          <p:nvPr>
            <p:ph type="ftr" sz="quarter" idx="11"/>
          </p:nvPr>
        </p:nvSpPr>
        <p:spPr/>
        <p:txBody>
          <a:bodyPr/>
          <a:lstStyle/>
          <a:p>
            <a:endParaRPr lang="be-BY"/>
          </a:p>
        </p:txBody>
      </p:sp>
      <p:sp>
        <p:nvSpPr>
          <p:cNvPr id="7" name="Номер слайда 6"/>
          <p:cNvSpPr>
            <a:spLocks noGrp="1"/>
          </p:cNvSpPr>
          <p:nvPr>
            <p:ph type="sldNum" sz="quarter" idx="12"/>
          </p:nvPr>
        </p:nvSpPr>
        <p:spPr/>
        <p:txBody>
          <a:bodyPr/>
          <a:lstStyle/>
          <a:p>
            <a:fld id="{70E98595-1179-459D-AB7F-C423B246A36B}" type="slidenum">
              <a:rPr lang="be-BY" smtClean="0"/>
              <a:pPr/>
              <a:t>‹#›</a:t>
            </a:fld>
            <a:endParaRPr lang="be-BY"/>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F439F6F5-6A0D-4DCE-BE14-A60703BA8559}" type="datetimeFigureOut">
              <a:rPr lang="be-BY" smtClean="0"/>
              <a:pPr/>
              <a:t>30.05.2013</a:t>
            </a:fld>
            <a:endParaRPr lang="be-BY"/>
          </a:p>
        </p:txBody>
      </p:sp>
      <p:sp>
        <p:nvSpPr>
          <p:cNvPr id="8" name="Нижний колонтитул 7"/>
          <p:cNvSpPr>
            <a:spLocks noGrp="1"/>
          </p:cNvSpPr>
          <p:nvPr>
            <p:ph type="ftr" sz="quarter" idx="11"/>
          </p:nvPr>
        </p:nvSpPr>
        <p:spPr/>
        <p:txBody>
          <a:bodyPr/>
          <a:lstStyle/>
          <a:p>
            <a:endParaRPr lang="be-BY"/>
          </a:p>
        </p:txBody>
      </p:sp>
      <p:sp>
        <p:nvSpPr>
          <p:cNvPr id="9" name="Номер слайда 8"/>
          <p:cNvSpPr>
            <a:spLocks noGrp="1"/>
          </p:cNvSpPr>
          <p:nvPr>
            <p:ph type="sldNum" sz="quarter" idx="12"/>
          </p:nvPr>
        </p:nvSpPr>
        <p:spPr/>
        <p:txBody>
          <a:bodyPr/>
          <a:lstStyle/>
          <a:p>
            <a:fld id="{70E98595-1179-459D-AB7F-C423B246A36B}" type="slidenum">
              <a:rPr lang="be-BY" smtClean="0"/>
              <a:pPr/>
              <a:t>‹#›</a:t>
            </a:fld>
            <a:endParaRPr lang="be-BY"/>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F439F6F5-6A0D-4DCE-BE14-A60703BA8559}" type="datetimeFigureOut">
              <a:rPr lang="be-BY" smtClean="0"/>
              <a:pPr/>
              <a:t>30.05.2013</a:t>
            </a:fld>
            <a:endParaRPr lang="be-BY"/>
          </a:p>
        </p:txBody>
      </p:sp>
      <p:sp>
        <p:nvSpPr>
          <p:cNvPr id="7" name="Номер слайда 6"/>
          <p:cNvSpPr>
            <a:spLocks noGrp="1"/>
          </p:cNvSpPr>
          <p:nvPr>
            <p:ph type="sldNum" sz="quarter" idx="11"/>
          </p:nvPr>
        </p:nvSpPr>
        <p:spPr/>
        <p:txBody>
          <a:bodyPr rtlCol="0"/>
          <a:lstStyle/>
          <a:p>
            <a:fld id="{70E98595-1179-459D-AB7F-C423B246A36B}" type="slidenum">
              <a:rPr lang="be-BY" smtClean="0"/>
              <a:pPr/>
              <a:t>‹#›</a:t>
            </a:fld>
            <a:endParaRPr lang="be-BY"/>
          </a:p>
        </p:txBody>
      </p:sp>
      <p:sp>
        <p:nvSpPr>
          <p:cNvPr id="8" name="Нижний колонтитул 7"/>
          <p:cNvSpPr>
            <a:spLocks noGrp="1"/>
          </p:cNvSpPr>
          <p:nvPr>
            <p:ph type="ftr" sz="quarter" idx="12"/>
          </p:nvPr>
        </p:nvSpPr>
        <p:spPr/>
        <p:txBody>
          <a:bodyPr rtlCol="0"/>
          <a:lstStyle/>
          <a:p>
            <a:endParaRPr lang="be-B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39F6F5-6A0D-4DCE-BE14-A60703BA8559}" type="datetimeFigureOut">
              <a:rPr lang="be-BY" smtClean="0"/>
              <a:pPr/>
              <a:t>30.05.2013</a:t>
            </a:fld>
            <a:endParaRPr lang="be-BY"/>
          </a:p>
        </p:txBody>
      </p:sp>
      <p:sp>
        <p:nvSpPr>
          <p:cNvPr id="3" name="Нижний колонтитул 2"/>
          <p:cNvSpPr>
            <a:spLocks noGrp="1"/>
          </p:cNvSpPr>
          <p:nvPr>
            <p:ph type="ftr" sz="quarter" idx="11"/>
          </p:nvPr>
        </p:nvSpPr>
        <p:spPr/>
        <p:txBody>
          <a:bodyPr/>
          <a:lstStyle/>
          <a:p>
            <a:endParaRPr lang="be-BY"/>
          </a:p>
        </p:txBody>
      </p:sp>
      <p:sp>
        <p:nvSpPr>
          <p:cNvPr id="4" name="Номер слайда 3"/>
          <p:cNvSpPr>
            <a:spLocks noGrp="1"/>
          </p:cNvSpPr>
          <p:nvPr>
            <p:ph type="sldNum" sz="quarter" idx="12"/>
          </p:nvPr>
        </p:nvSpPr>
        <p:spPr/>
        <p:txBody>
          <a:bodyPr/>
          <a:lstStyle/>
          <a:p>
            <a:fld id="{70E98595-1179-459D-AB7F-C423B246A36B}" type="slidenum">
              <a:rPr lang="be-BY" smtClean="0"/>
              <a:pPr/>
              <a:t>‹#›</a:t>
            </a:fld>
            <a:endParaRPr lang="be-B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F439F6F5-6A0D-4DCE-BE14-A60703BA8559}" type="datetimeFigureOut">
              <a:rPr lang="be-BY" smtClean="0"/>
              <a:pPr/>
              <a:t>30.05.2013</a:t>
            </a:fld>
            <a:endParaRPr lang="be-BY"/>
          </a:p>
        </p:txBody>
      </p:sp>
      <p:sp>
        <p:nvSpPr>
          <p:cNvPr id="22" name="Номер слайда 21"/>
          <p:cNvSpPr>
            <a:spLocks noGrp="1"/>
          </p:cNvSpPr>
          <p:nvPr>
            <p:ph type="sldNum" sz="quarter" idx="15"/>
          </p:nvPr>
        </p:nvSpPr>
        <p:spPr/>
        <p:txBody>
          <a:bodyPr rtlCol="0"/>
          <a:lstStyle/>
          <a:p>
            <a:fld id="{70E98595-1179-459D-AB7F-C423B246A36B}" type="slidenum">
              <a:rPr lang="be-BY" smtClean="0"/>
              <a:pPr/>
              <a:t>‹#›</a:t>
            </a:fld>
            <a:endParaRPr lang="be-BY"/>
          </a:p>
        </p:txBody>
      </p:sp>
      <p:sp>
        <p:nvSpPr>
          <p:cNvPr id="23" name="Нижний колонтитул 22"/>
          <p:cNvSpPr>
            <a:spLocks noGrp="1"/>
          </p:cNvSpPr>
          <p:nvPr>
            <p:ph type="ftr" sz="quarter" idx="16"/>
          </p:nvPr>
        </p:nvSpPr>
        <p:spPr/>
        <p:txBody>
          <a:bodyPr rtlCol="0"/>
          <a:lstStyle/>
          <a:p>
            <a:endParaRPr lang="be-B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F439F6F5-6A0D-4DCE-BE14-A60703BA8559}" type="datetimeFigureOut">
              <a:rPr lang="be-BY" smtClean="0"/>
              <a:pPr/>
              <a:t>30.05.2013</a:t>
            </a:fld>
            <a:endParaRPr lang="be-BY"/>
          </a:p>
        </p:txBody>
      </p:sp>
      <p:sp>
        <p:nvSpPr>
          <p:cNvPr id="18" name="Номер слайда 17"/>
          <p:cNvSpPr>
            <a:spLocks noGrp="1"/>
          </p:cNvSpPr>
          <p:nvPr>
            <p:ph type="sldNum" sz="quarter" idx="11"/>
          </p:nvPr>
        </p:nvSpPr>
        <p:spPr/>
        <p:txBody>
          <a:bodyPr rtlCol="0"/>
          <a:lstStyle/>
          <a:p>
            <a:fld id="{70E98595-1179-459D-AB7F-C423B246A36B}" type="slidenum">
              <a:rPr lang="be-BY" smtClean="0"/>
              <a:pPr/>
              <a:t>‹#›</a:t>
            </a:fld>
            <a:endParaRPr lang="be-BY"/>
          </a:p>
        </p:txBody>
      </p:sp>
      <p:sp>
        <p:nvSpPr>
          <p:cNvPr id="21" name="Нижний колонтитул 20"/>
          <p:cNvSpPr>
            <a:spLocks noGrp="1"/>
          </p:cNvSpPr>
          <p:nvPr>
            <p:ph type="ftr" sz="quarter" idx="12"/>
          </p:nvPr>
        </p:nvSpPr>
        <p:spPr/>
        <p:txBody>
          <a:bodyPr rtlCol="0"/>
          <a:lstStyle/>
          <a:p>
            <a:endParaRPr lang="be-B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39F6F5-6A0D-4DCE-BE14-A60703BA8559}" type="datetimeFigureOut">
              <a:rPr lang="be-BY" smtClean="0"/>
              <a:pPr/>
              <a:t>30.05.2013</a:t>
            </a:fld>
            <a:endParaRPr lang="be-BY"/>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be-BY"/>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0E98595-1179-459D-AB7F-C423B246A36B}" type="slidenum">
              <a:rPr lang="be-BY" smtClean="0"/>
              <a:pPr/>
              <a:t>‹#›</a:t>
            </a:fld>
            <a:endParaRPr lang="be-BY"/>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teachersvet.ucoz.ru/_pu/0/72215390.jpg"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projectbritain.com/nationaldays/Scotland.html" TargetMode="External"/><Relationship Id="rId3" Type="http://schemas.openxmlformats.org/officeDocument/2006/relationships/image" Target="../media/image40.jpeg"/><Relationship Id="rId7" Type="http://schemas.openxmlformats.org/officeDocument/2006/relationships/image" Target="../media/image42.jpeg"/><Relationship Id="rId2" Type="http://schemas.openxmlformats.org/officeDocument/2006/relationships/hyperlink" Target="http://www.projectbritain.com/nationaldays/wales.html" TargetMode="External"/><Relationship Id="rId1" Type="http://schemas.openxmlformats.org/officeDocument/2006/relationships/slideLayout" Target="../slideLayouts/slideLayout2.xml"/><Relationship Id="rId6" Type="http://schemas.openxmlformats.org/officeDocument/2006/relationships/hyperlink" Target="http://www.projectbritain.com/nationaldays/England.html" TargetMode="External"/><Relationship Id="rId5" Type="http://schemas.openxmlformats.org/officeDocument/2006/relationships/image" Target="../media/image41.jpeg"/><Relationship Id="rId4" Type="http://schemas.openxmlformats.org/officeDocument/2006/relationships/hyperlink" Target="http://www.projectbritain.com/nationaldays/ireland.html" TargetMode="External"/><Relationship Id="rId9"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projectbritain.com/flowers.html" TargetMode="Externa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projectbritain.com/flower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rojectbritain.com/britain/england.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projectbritain.com/tudors/waroftheroses.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9.jpeg"/><Relationship Id="rId2" Type="http://schemas.openxmlformats.org/officeDocument/2006/relationships/image" Target="../media/image55.gif"/><Relationship Id="rId1" Type="http://schemas.openxmlformats.org/officeDocument/2006/relationships/slideLayout" Target="../slideLayouts/slideLayout2.xml"/><Relationship Id="rId6" Type="http://schemas.openxmlformats.org/officeDocument/2006/relationships/image" Target="../media/image58.gif"/><Relationship Id="rId5" Type="http://schemas.openxmlformats.org/officeDocument/2006/relationships/image" Target="../media/image57.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teachersvet.ucoz.ru/_pu/0/77493449.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teachersvet.ucoz.ru/_pu/0/31457310.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8000"/>
          </a:xfrm>
          <a:ln>
            <a:solidFill>
              <a:schemeClr val="accent1"/>
            </a:solidFill>
          </a:ln>
        </p:spPr>
        <p:txBody>
          <a:bodyPr anchor="t">
            <a:noAutofit/>
          </a:bodyPr>
          <a:lstStyle/>
          <a:p>
            <a:pPr algn="ctr"/>
            <a:r>
              <a:rPr lang="en-US" sz="6050" dirty="0" smtClean="0">
                <a:solidFill>
                  <a:schemeClr val="accent1"/>
                </a:solidFill>
              </a:rPr>
              <a:t/>
            </a:r>
            <a:br>
              <a:rPr lang="en-US" sz="6050" dirty="0" smtClean="0">
                <a:solidFill>
                  <a:schemeClr val="accent1"/>
                </a:solidFill>
              </a:rPr>
            </a:br>
            <a:r>
              <a:rPr lang="en-US" sz="6050" dirty="0" smtClean="0">
                <a:solidFill>
                  <a:schemeClr val="accent1"/>
                </a:solidFill>
              </a:rPr>
              <a:t>      </a:t>
            </a:r>
            <a:r>
              <a:rPr lang="en-US" sz="6050" dirty="0" smtClean="0">
                <a:solidFill>
                  <a:schemeClr val="accent1"/>
                </a:solidFill>
                <a:latin typeface="Arial Rounded MT Bold" pitchFamily="34" charset="0"/>
              </a:rPr>
              <a:t>PUBLIC </a:t>
            </a:r>
            <a:br>
              <a:rPr lang="en-US" sz="6050" dirty="0" smtClean="0">
                <a:solidFill>
                  <a:schemeClr val="accent1"/>
                </a:solidFill>
                <a:latin typeface="Arial Rounded MT Bold" pitchFamily="34" charset="0"/>
              </a:rPr>
            </a:br>
            <a:r>
              <a:rPr lang="en-US" sz="6050" dirty="0" smtClean="0">
                <a:solidFill>
                  <a:schemeClr val="accent1"/>
                </a:solidFill>
                <a:latin typeface="Arial Rounded MT Bold" pitchFamily="34" charset="0"/>
              </a:rPr>
              <a:t>      HOLIDAYS </a:t>
            </a:r>
            <a:br>
              <a:rPr lang="en-US" sz="6050" dirty="0" smtClean="0">
                <a:solidFill>
                  <a:schemeClr val="accent1"/>
                </a:solidFill>
                <a:latin typeface="Arial Rounded MT Bold" pitchFamily="34" charset="0"/>
              </a:rPr>
            </a:br>
            <a:r>
              <a:rPr lang="en-US" sz="6050" dirty="0" smtClean="0">
                <a:solidFill>
                  <a:schemeClr val="accent1"/>
                </a:solidFill>
                <a:latin typeface="Arial Rounded MT Bold" pitchFamily="34" charset="0"/>
              </a:rPr>
              <a:t>      AND </a:t>
            </a:r>
            <a:br>
              <a:rPr lang="en-US" sz="6050" dirty="0" smtClean="0">
                <a:solidFill>
                  <a:schemeClr val="accent1"/>
                </a:solidFill>
                <a:latin typeface="Arial Rounded MT Bold" pitchFamily="34" charset="0"/>
              </a:rPr>
            </a:br>
            <a:r>
              <a:rPr lang="en-US" sz="6050" dirty="0" smtClean="0">
                <a:solidFill>
                  <a:schemeClr val="accent1"/>
                </a:solidFill>
                <a:latin typeface="Arial Rounded MT Bold" pitchFamily="34" charset="0"/>
              </a:rPr>
              <a:t>         CELEBRATIONS</a:t>
            </a:r>
            <a:endParaRPr lang="be-BY" sz="6050"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44824"/>
            <a:ext cx="7467600" cy="1143000"/>
          </a:xfrm>
        </p:spPr>
        <p:txBody>
          <a:bodyPr>
            <a:normAutofit fontScale="90000"/>
          </a:bodyPr>
          <a:lstStyle/>
          <a:p>
            <a:pPr algn="ctr"/>
            <a:r>
              <a:rPr lang="en-US" dirty="0" smtClean="0">
                <a:solidFill>
                  <a:srgbClr val="00B0F0"/>
                </a:solidFill>
                <a:latin typeface="Arial" pitchFamily="34" charset="0"/>
                <a:cs typeface="Arial" pitchFamily="34" charset="0"/>
              </a:rPr>
              <a:t>Another British Easter custom is egg rolling or the egg race, when competitors try to be the first to roll their egg across a course or down a hill…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without breaking it!</a:t>
            </a:r>
            <a:r>
              <a:rPr lang="be-BY" dirty="0" smtClean="0"/>
              <a:t/>
            </a:r>
            <a:br>
              <a:rPr lang="be-BY" dirty="0" smtClean="0"/>
            </a:br>
            <a:endParaRPr lang="be-BY" dirty="0"/>
          </a:p>
        </p:txBody>
      </p:sp>
      <p:pic>
        <p:nvPicPr>
          <p:cNvPr id="4" name="Рисунок 3" descr="P040510CK-0390.jpg"/>
          <p:cNvPicPr>
            <a:picLocks noChangeAspect="1"/>
          </p:cNvPicPr>
          <p:nvPr/>
        </p:nvPicPr>
        <p:blipFill>
          <a:blip r:embed="rId2" cstate="print"/>
          <a:stretch>
            <a:fillRect/>
          </a:stretch>
        </p:blipFill>
        <p:spPr>
          <a:xfrm>
            <a:off x="1619672" y="2708920"/>
            <a:ext cx="5787942" cy="381642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764704"/>
            <a:ext cx="4906888" cy="2448272"/>
          </a:xfrm>
        </p:spPr>
        <p:txBody>
          <a:bodyPr>
            <a:normAutofit/>
          </a:bodyPr>
          <a:lstStyle/>
          <a:p>
            <a:pPr algn="ctr">
              <a:buNone/>
            </a:pPr>
            <a:r>
              <a:rPr lang="en-US" dirty="0" smtClean="0">
                <a:solidFill>
                  <a:srgbClr val="00B0F0"/>
                </a:solidFill>
                <a:latin typeface="Arial" pitchFamily="34" charset="0"/>
                <a:cs typeface="Arial" pitchFamily="34" charset="0"/>
              </a:rPr>
              <a:t>These sweet treats are marked </a:t>
            </a:r>
          </a:p>
          <a:p>
            <a:pPr algn="ctr">
              <a:buNone/>
            </a:pPr>
            <a:r>
              <a:rPr lang="en-US" dirty="0" smtClean="0">
                <a:solidFill>
                  <a:srgbClr val="00B0F0"/>
                </a:solidFill>
                <a:latin typeface="Arial" pitchFamily="34" charset="0"/>
                <a:cs typeface="Arial" pitchFamily="34" charset="0"/>
              </a:rPr>
              <a:t>with a cross. Aside from eggs, </a:t>
            </a:r>
          </a:p>
          <a:p>
            <a:pPr algn="ctr">
              <a:buNone/>
            </a:pPr>
            <a:r>
              <a:rPr lang="en-US" dirty="0" smtClean="0">
                <a:solidFill>
                  <a:srgbClr val="00B0F0"/>
                </a:solidFill>
                <a:latin typeface="Arial" pitchFamily="34" charset="0"/>
                <a:cs typeface="Arial" pitchFamily="34" charset="0"/>
              </a:rPr>
              <a:t>the best-known English Easter</a:t>
            </a:r>
          </a:p>
          <a:p>
            <a:pPr algn="ctr">
              <a:buNone/>
            </a:pPr>
            <a:r>
              <a:rPr lang="en-US" dirty="0" smtClean="0">
                <a:solidFill>
                  <a:srgbClr val="00B0F0"/>
                </a:solidFill>
                <a:latin typeface="Arial" pitchFamily="34" charset="0"/>
                <a:cs typeface="Arial" pitchFamily="34" charset="0"/>
              </a:rPr>
              <a:t> food is probably the hot cross bun. </a:t>
            </a:r>
            <a:endParaRPr lang="be-BY" dirty="0" smtClean="0">
              <a:solidFill>
                <a:srgbClr val="00B0F0"/>
              </a:solidFill>
              <a:latin typeface="Arial" pitchFamily="34" charset="0"/>
              <a:cs typeface="Arial" pitchFamily="34" charset="0"/>
            </a:endParaRPr>
          </a:p>
          <a:p>
            <a:endParaRPr lang="be-BY" dirty="0"/>
          </a:p>
        </p:txBody>
      </p:sp>
      <p:pic>
        <p:nvPicPr>
          <p:cNvPr id="5" name="Рисунок 4" descr="http://teachersvet.ucoz.ru/_pu/0/s72215390.jpg">
            <a:hlinkClick r:id="rId2" tgtFrame="&quot;_blank&quot;" tooltip="&quot;Нажмите, для просмотра в полном размере...&quot;"/>
          </p:cNvPr>
          <p:cNvPicPr/>
          <p:nvPr/>
        </p:nvPicPr>
        <p:blipFill>
          <a:blip r:embed="rId3" cstate="print"/>
          <a:srcRect/>
          <a:stretch>
            <a:fillRect/>
          </a:stretch>
        </p:blipFill>
        <p:spPr bwMode="auto">
          <a:xfrm>
            <a:off x="755576" y="3789040"/>
            <a:ext cx="2520280" cy="2500858"/>
          </a:xfrm>
          <a:prstGeom prst="rect">
            <a:avLst/>
          </a:prstGeom>
          <a:noFill/>
          <a:ln w="9525">
            <a:noFill/>
            <a:miter lim="800000"/>
            <a:headEnd/>
            <a:tailEnd/>
          </a:ln>
        </p:spPr>
      </p:pic>
      <p:sp>
        <p:nvSpPr>
          <p:cNvPr id="6" name="Прямоугольник 5"/>
          <p:cNvSpPr/>
          <p:nvPr/>
        </p:nvSpPr>
        <p:spPr>
          <a:xfrm>
            <a:off x="3563888" y="3284984"/>
            <a:ext cx="4572000" cy="3046988"/>
          </a:xfrm>
          <a:prstGeom prst="rect">
            <a:avLst/>
          </a:prstGeom>
        </p:spPr>
        <p:txBody>
          <a:bodyPr wrap="square">
            <a:spAutoFit/>
          </a:bodyPr>
          <a:lstStyle/>
          <a:p>
            <a:pPr algn="ctr"/>
            <a:r>
              <a:rPr lang="en-US" sz="2400" dirty="0">
                <a:solidFill>
                  <a:srgbClr val="00B0F0"/>
                </a:solidFill>
                <a:latin typeface="Arial" pitchFamily="34" charset="0"/>
                <a:cs typeface="Arial" pitchFamily="34" charset="0"/>
              </a:rPr>
              <a:t>Easter Sunday in the British Isles is traditionally marked by church services, often held at dawn so that worshippers can view the sunrise, a symbol of Christ's resurrection. Afterwards Easter eggs are exchanged and eaten. </a:t>
            </a:r>
            <a:endParaRPr lang="be-BY" sz="2400" dirty="0">
              <a:solidFill>
                <a:srgbClr val="00B0F0"/>
              </a:solidFill>
              <a:latin typeface="Arial" pitchFamily="34" charset="0"/>
              <a:cs typeface="Arial" pitchFamily="34" charset="0"/>
            </a:endParaRPr>
          </a:p>
        </p:txBody>
      </p:sp>
      <p:pic>
        <p:nvPicPr>
          <p:cNvPr id="22530" name="Picture 2" descr="C:\Users\Настя\Desktop\СТРЁМНОВЕДЕНИЕ\424984.jpg"/>
          <p:cNvPicPr>
            <a:picLocks noChangeAspect="1" noChangeArrowheads="1"/>
          </p:cNvPicPr>
          <p:nvPr/>
        </p:nvPicPr>
        <p:blipFill>
          <a:blip r:embed="rId4" cstate="print"/>
          <a:srcRect/>
          <a:stretch>
            <a:fillRect/>
          </a:stretch>
        </p:blipFill>
        <p:spPr bwMode="auto">
          <a:xfrm>
            <a:off x="5220072" y="188640"/>
            <a:ext cx="3168352" cy="3168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lvl="0" algn="ctr"/>
            <a:r>
              <a:rPr lang="be-BY" dirty="0" smtClean="0">
                <a:solidFill>
                  <a:srgbClr val="C00000"/>
                </a:solidFill>
                <a:latin typeface="Arial" pitchFamily="34" charset="0"/>
                <a:ea typeface="Times New Roman" pitchFamily="18" charset="0"/>
                <a:cs typeface="Arial" pitchFamily="34" charset="0"/>
              </a:rPr>
              <a:t>The old Celtic celebration of May Day was called Beltane, (or Beltaine in its most popular Anglicized form) the Celtic god of light or the sun (Bel, Beli or Belinus). He, in turn, may be traced to the Middle Eastern god Baal. Other names for May Day include: Cetsamhain ('opposite Samhain') and Walpurgisnacht (in Germany). For the Celts, Beltane was a festival where fires were set to mark the beginning of summer: "They rolled wheels of fire down hillsides, lit bonfires, and drove their cattle through the flames in a ceremony of purification".</a:t>
            </a:r>
            <a:endParaRPr lang="be-BY" dirty="0" smtClean="0">
              <a:solidFill>
                <a:srgbClr val="C00000"/>
              </a:solidFill>
              <a:latin typeface="Arial" pitchFamily="34" charset="0"/>
              <a:cs typeface="Arial" pitchFamily="34" charset="0"/>
            </a:endParaRPr>
          </a:p>
          <a:p>
            <a:endParaRPr lang="be-BY" dirty="0"/>
          </a:p>
        </p:txBody>
      </p:sp>
      <p:sp>
        <p:nvSpPr>
          <p:cNvPr id="5" name="TextBox 4"/>
          <p:cNvSpPr txBox="1"/>
          <p:nvPr/>
        </p:nvSpPr>
        <p:spPr>
          <a:xfrm>
            <a:off x="611560" y="0"/>
            <a:ext cx="7845481" cy="1107996"/>
          </a:xfrm>
          <a:prstGeom prst="rect">
            <a:avLst/>
          </a:prstGeom>
          <a:noFill/>
        </p:spPr>
        <p:txBody>
          <a:bodyPr wrap="none" rtlCol="0">
            <a:spAutoFit/>
          </a:bodyPr>
          <a:lstStyle/>
          <a:p>
            <a:r>
              <a:rPr lang="en-US" sz="6600" dirty="0" smtClean="0">
                <a:solidFill>
                  <a:srgbClr val="D16349"/>
                </a:solidFill>
                <a:latin typeface="Arial Rounded MT Bold" pitchFamily="34" charset="0"/>
              </a:rPr>
              <a:t>MAY DAY HOLIDAY</a:t>
            </a:r>
            <a:endParaRPr lang="be-BY" sz="6600" dirty="0">
              <a:solidFill>
                <a:srgbClr val="D1634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067944" y="-5417"/>
            <a:ext cx="4499992"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e-BY" sz="2000" b="0" i="0" u="none" strike="noStrike" cap="none" normalizeH="0" baseline="0" dirty="0" smtClean="0">
                <a:ln>
                  <a:noFill/>
                </a:ln>
                <a:solidFill>
                  <a:schemeClr val="accent6">
                    <a:lumMod val="50000"/>
                  </a:schemeClr>
                </a:solidFill>
                <a:effectLst/>
                <a:latin typeface="Arial" pitchFamily="34" charset="0"/>
                <a:ea typeface="Times New Roman" pitchFamily="18" charset="0"/>
                <a:cs typeface="Arial" pitchFamily="34" charset="0"/>
              </a:rPr>
              <a:t>These festivals reached their height in England during the Middle Ages. On the first day of May, English villagers awoke at daybreak to roam the countryside gathering blossoming flowers and branches. A towering maypole was set up on the village green. This pole, usually made of the trunk of a tall birch tree, was decorated with bright field flowers. The villagers then danced and sang around the maypole, accompanied by a piper. Usually the Morris dance was performed by dancers wearing bells on their colorful costumes. Often the fairest maiden of the village was chosen queen of the May. Sometimes a May king was also chosen. These two led the village dancers and ruled over the festivities. In Elizabethan times, the king and queen were called Robin Hood and Maid Marian.</a:t>
            </a:r>
            <a:endParaRPr kumimoji="0" lang="be-BY" sz="2000" b="0"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pic>
        <p:nvPicPr>
          <p:cNvPr id="3" name="Рисунок 2" descr="Morris Dancers"/>
          <p:cNvPicPr/>
          <p:nvPr/>
        </p:nvPicPr>
        <p:blipFill>
          <a:blip r:embed="rId2" cstate="print"/>
          <a:srcRect/>
          <a:stretch>
            <a:fillRect/>
          </a:stretch>
        </p:blipFill>
        <p:spPr bwMode="auto">
          <a:xfrm>
            <a:off x="395536" y="980728"/>
            <a:ext cx="3168352" cy="55576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a:buNone/>
            </a:pPr>
            <a:r>
              <a:rPr lang="en-US" sz="6000" dirty="0" smtClean="0">
                <a:solidFill>
                  <a:srgbClr val="D16349"/>
                </a:solidFill>
                <a:latin typeface="Arial Rounded MT Bold" pitchFamily="34" charset="0"/>
              </a:rPr>
              <a:t>VIDEO</a:t>
            </a:r>
          </a:p>
          <a:p>
            <a:endParaRPr lang="be-BY"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23528" y="1247853"/>
            <a:ext cx="76328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4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The spring bank holiday, also known as the late May bank holiday, is a time for people in the United Kingdom to have a day off work or school. It falls on the last Monday of May but it used to be on the Monday after Pentecost.</a:t>
            </a:r>
            <a:endParaRPr kumimoji="0" lang="be-BY" sz="2400" b="0" i="0" u="none" strike="noStrike" cap="none" normalizeH="0" baseline="0" dirty="0" smtClean="0">
              <a:ln>
                <a:noFill/>
              </a:ln>
              <a:solidFill>
                <a:srgbClr val="00B0F0"/>
              </a:solidFill>
              <a:effectLst/>
              <a:latin typeface="Arial" pitchFamily="34" charset="0"/>
              <a:cs typeface="Arial" pitchFamily="34" charset="0"/>
            </a:endParaRPr>
          </a:p>
        </p:txBody>
      </p:sp>
      <p:pic>
        <p:nvPicPr>
          <p:cNvPr id="7" name="Рисунок 6" descr="_60669646_party1.jpg"/>
          <p:cNvPicPr>
            <a:picLocks noChangeAspect="1"/>
          </p:cNvPicPr>
          <p:nvPr/>
        </p:nvPicPr>
        <p:blipFill>
          <a:blip r:embed="rId2" cstate="print"/>
          <a:stretch>
            <a:fillRect/>
          </a:stretch>
        </p:blipFill>
        <p:spPr>
          <a:xfrm>
            <a:off x="0" y="3645024"/>
            <a:ext cx="5220072" cy="2936291"/>
          </a:xfrm>
          <a:prstGeom prst="rect">
            <a:avLst/>
          </a:prstGeom>
        </p:spPr>
      </p:pic>
      <p:pic>
        <p:nvPicPr>
          <p:cNvPr id="8" name="Рисунок 7" descr="may-spring-bank-2011.jpg"/>
          <p:cNvPicPr>
            <a:picLocks noChangeAspect="1"/>
          </p:cNvPicPr>
          <p:nvPr/>
        </p:nvPicPr>
        <p:blipFill>
          <a:blip r:embed="rId3" cstate="print"/>
          <a:stretch>
            <a:fillRect/>
          </a:stretch>
        </p:blipFill>
        <p:spPr>
          <a:xfrm>
            <a:off x="4788024" y="3068960"/>
            <a:ext cx="4012360" cy="1708968"/>
          </a:xfrm>
          <a:prstGeom prst="rect">
            <a:avLst/>
          </a:prstGeom>
        </p:spPr>
      </p:pic>
      <p:sp>
        <p:nvSpPr>
          <p:cNvPr id="11" name="TextBox 10"/>
          <p:cNvSpPr txBox="1"/>
          <p:nvPr/>
        </p:nvSpPr>
        <p:spPr>
          <a:xfrm>
            <a:off x="179512" y="0"/>
            <a:ext cx="8533042" cy="1015663"/>
          </a:xfrm>
          <a:prstGeom prst="rect">
            <a:avLst/>
          </a:prstGeom>
          <a:noFill/>
        </p:spPr>
        <p:txBody>
          <a:bodyPr wrap="none" rtlCol="0">
            <a:spAutoFit/>
          </a:bodyPr>
          <a:lstStyle/>
          <a:p>
            <a:r>
              <a:rPr lang="en-US" sz="6000" dirty="0" smtClean="0">
                <a:solidFill>
                  <a:srgbClr val="D16349"/>
                </a:solidFill>
                <a:latin typeface="Arial Rounded MT Bold" pitchFamily="34" charset="0"/>
              </a:rPr>
              <a:t>SPRING DAY HOLIDAY</a:t>
            </a:r>
            <a:endParaRPr lang="be-BY" sz="6000" dirty="0">
              <a:solidFill>
                <a:srgbClr val="D1634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220072" y="1484784"/>
            <a:ext cx="34918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0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For many people the spring bank holiday is a pleasant day off work or school. Some people choose to take a short trip or vacation. Others use the time to walk in the country, catch up with family and friends, visit garden centers or do home maintenance. However, in some parts of the United Kingdom, there are some customs associated with this day.</a:t>
            </a:r>
            <a:endParaRPr kumimoji="0" lang="be-BY" sz="2000" b="0" i="0" u="none" strike="noStrike" cap="none" normalizeH="0" baseline="0" dirty="0" smtClean="0">
              <a:ln>
                <a:noFill/>
              </a:ln>
              <a:solidFill>
                <a:srgbClr val="00B0F0"/>
              </a:solidFill>
              <a:effectLst/>
              <a:latin typeface="Arial" pitchFamily="34" charset="0"/>
              <a:cs typeface="Arial" pitchFamily="34" charset="0"/>
            </a:endParaRPr>
          </a:p>
        </p:txBody>
      </p:sp>
      <p:pic>
        <p:nvPicPr>
          <p:cNvPr id="6" name="Рисунок 5" descr="springovelhae321hjk.jpg"/>
          <p:cNvPicPr>
            <a:picLocks noChangeAspect="1"/>
          </p:cNvPicPr>
          <p:nvPr/>
        </p:nvPicPr>
        <p:blipFill>
          <a:blip r:embed="rId2" cstate="print"/>
          <a:stretch>
            <a:fillRect/>
          </a:stretch>
        </p:blipFill>
        <p:spPr>
          <a:xfrm>
            <a:off x="395536" y="1988840"/>
            <a:ext cx="4572000" cy="3438144"/>
          </a:xfrm>
          <a:prstGeom prst="rect">
            <a:avLst/>
          </a:prstGeom>
        </p:spPr>
      </p:pic>
      <p:sp>
        <p:nvSpPr>
          <p:cNvPr id="8" name="TextBox 7"/>
          <p:cNvSpPr txBox="1"/>
          <p:nvPr/>
        </p:nvSpPr>
        <p:spPr>
          <a:xfrm>
            <a:off x="251520" y="188640"/>
            <a:ext cx="8444619" cy="1015663"/>
          </a:xfrm>
          <a:prstGeom prst="rect">
            <a:avLst/>
          </a:prstGeom>
          <a:noFill/>
        </p:spPr>
        <p:txBody>
          <a:bodyPr wrap="none" rtlCol="0">
            <a:spAutoFit/>
          </a:bodyPr>
          <a:lstStyle/>
          <a:p>
            <a:r>
              <a:rPr lang="en-US" sz="6000" dirty="0" smtClean="0">
                <a:solidFill>
                  <a:srgbClr val="D16349"/>
                </a:solidFill>
                <a:latin typeface="Arial Rounded MT Bold" pitchFamily="34" charset="0"/>
              </a:rPr>
              <a:t>WHAT DO POPLE DO?</a:t>
            </a:r>
            <a:endParaRPr lang="be-BY" sz="6000" dirty="0">
              <a:solidFill>
                <a:srgbClr val="D1634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755576" y="555357"/>
            <a:ext cx="756084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e-BY" sz="16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On Cooper's Hill in Brockworth, Gloucestershire, people race down a steep hill following a large round cheese. The hill is concave and has an incline of 1:1 in some places. The first person to cross the finishing line wins a Double Gloucester cheese weighing about 8lbs (around 3.5kg). The custom may have been started by the Romans or ancient Britons and be an ancient fertility rite or a way of guaranteeing the rights of the villagers to graze their livestock on the surrounding land. In some years, there have been a lot of injuries, causing the event to be cancelled a couple of times in recent years. In these years, the cheese was rolled down the hill, but nobody was allowed to chase it.</a:t>
            </a:r>
            <a:endParaRPr kumimoji="0" lang="be-BY" sz="1600" b="0" i="0" u="none" strike="noStrike" cap="none" normalizeH="0" baseline="0" dirty="0" smtClean="0">
              <a:ln>
                <a:noFill/>
              </a:ln>
              <a:solidFill>
                <a:srgbClr val="00B0F0"/>
              </a:solidFill>
              <a:effectLst/>
              <a:latin typeface="Arial" pitchFamily="34" charset="0"/>
              <a:cs typeface="Arial" pitchFamily="34" charset="0"/>
            </a:endParaRPr>
          </a:p>
        </p:txBody>
      </p:sp>
      <p:pic>
        <p:nvPicPr>
          <p:cNvPr id="5" name="Рисунок 4" descr="cheese_2238954b.jpg"/>
          <p:cNvPicPr>
            <a:picLocks noChangeAspect="1"/>
          </p:cNvPicPr>
          <p:nvPr/>
        </p:nvPicPr>
        <p:blipFill>
          <a:blip r:embed="rId2" cstate="print"/>
          <a:stretch>
            <a:fillRect/>
          </a:stretch>
        </p:blipFill>
        <p:spPr>
          <a:xfrm>
            <a:off x="251520" y="3212976"/>
            <a:ext cx="5552063" cy="3465562"/>
          </a:xfrm>
          <a:prstGeom prst="rect">
            <a:avLst/>
          </a:prstGeom>
        </p:spPr>
      </p:pic>
      <p:pic>
        <p:nvPicPr>
          <p:cNvPr id="6" name="Рисунок 5" descr="_53066555_53066552.jpg"/>
          <p:cNvPicPr>
            <a:picLocks noChangeAspect="1"/>
          </p:cNvPicPr>
          <p:nvPr/>
        </p:nvPicPr>
        <p:blipFill>
          <a:blip r:embed="rId3" cstate="print"/>
          <a:stretch>
            <a:fillRect/>
          </a:stretch>
        </p:blipFill>
        <p:spPr>
          <a:xfrm>
            <a:off x="5940152" y="4077072"/>
            <a:ext cx="2895600" cy="16287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7467600" cy="2260848"/>
          </a:xfrm>
        </p:spPr>
        <p:txBody>
          <a:bodyPr/>
          <a:lstStyle/>
          <a:p>
            <a:pPr algn="ctr">
              <a:buNone/>
            </a:pPr>
            <a:r>
              <a:rPr lang="be-BY" dirty="0" smtClean="0">
                <a:solidFill>
                  <a:srgbClr val="00B0F0"/>
                </a:solidFill>
                <a:latin typeface="Arial" pitchFamily="34" charset="0"/>
                <a:cs typeface="Arial" pitchFamily="34" charset="0"/>
              </a:rPr>
              <a:t>The last Monday in May is a bank holiday. Many organizations, businesses and schools are closed. Stores may be open or closed, according to local custom. Public transport systems often run to a holiday timetable.</a:t>
            </a:r>
          </a:p>
          <a:p>
            <a:endParaRPr lang="be-BY" dirty="0"/>
          </a:p>
        </p:txBody>
      </p:sp>
      <p:pic>
        <p:nvPicPr>
          <p:cNvPr id="4" name="Рисунок 3" descr="130115393947rs110326b381.jpg"/>
          <p:cNvPicPr>
            <a:picLocks noChangeAspect="1"/>
          </p:cNvPicPr>
          <p:nvPr/>
        </p:nvPicPr>
        <p:blipFill>
          <a:blip r:embed="rId2" cstate="print"/>
          <a:stretch>
            <a:fillRect/>
          </a:stretch>
        </p:blipFill>
        <p:spPr>
          <a:xfrm>
            <a:off x="827584" y="3861048"/>
            <a:ext cx="4295792" cy="2592288"/>
          </a:xfrm>
          <a:prstGeom prst="rect">
            <a:avLst/>
          </a:prstGeom>
        </p:spPr>
      </p:pic>
      <p:pic>
        <p:nvPicPr>
          <p:cNvPr id="5" name="Рисунок 4" descr="668617.jpg"/>
          <p:cNvPicPr>
            <a:picLocks noChangeAspect="1"/>
          </p:cNvPicPr>
          <p:nvPr/>
        </p:nvPicPr>
        <p:blipFill>
          <a:blip r:embed="rId3" cstate="print"/>
          <a:stretch>
            <a:fillRect/>
          </a:stretch>
        </p:blipFill>
        <p:spPr>
          <a:xfrm rot="19216267">
            <a:off x="4037212" y="4610997"/>
            <a:ext cx="3336838" cy="1334735"/>
          </a:xfrm>
          <a:prstGeom prst="rect">
            <a:avLst/>
          </a:prstGeom>
        </p:spPr>
      </p:pic>
      <p:sp>
        <p:nvSpPr>
          <p:cNvPr id="7" name="TextBox 6"/>
          <p:cNvSpPr txBox="1"/>
          <p:nvPr/>
        </p:nvSpPr>
        <p:spPr>
          <a:xfrm>
            <a:off x="1547664" y="188640"/>
            <a:ext cx="5466561" cy="1107996"/>
          </a:xfrm>
          <a:prstGeom prst="rect">
            <a:avLst/>
          </a:prstGeom>
          <a:noFill/>
        </p:spPr>
        <p:txBody>
          <a:bodyPr wrap="none" rtlCol="0">
            <a:spAutoFit/>
          </a:bodyPr>
          <a:lstStyle/>
          <a:p>
            <a:r>
              <a:rPr lang="en-US" sz="6600" dirty="0" smtClean="0">
                <a:solidFill>
                  <a:srgbClr val="D16349"/>
                </a:solidFill>
                <a:latin typeface="Arial Rounded MT Bold" pitchFamily="34" charset="0"/>
              </a:rPr>
              <a:t>PUBLIC LIFE</a:t>
            </a:r>
            <a:endParaRPr lang="be-BY" sz="6600" dirty="0">
              <a:solidFill>
                <a:srgbClr val="D1634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1268760"/>
            <a:ext cx="7467600" cy="2332856"/>
          </a:xfrm>
        </p:spPr>
        <p:txBody>
          <a:bodyPr/>
          <a:lstStyle/>
          <a:p>
            <a:pPr algn="ctr">
              <a:buNone/>
            </a:pPr>
            <a:r>
              <a:rPr lang="be-BY" dirty="0" smtClean="0">
                <a:solidFill>
                  <a:srgbClr val="00B0F0"/>
                </a:solidFill>
              </a:rPr>
              <a:t>In England, Wales and Northern Ireland, the summer bank holiday is on the last Monday of August. In Scotland it is on the first Monday of August. This day marks the end of the summer holidays for many people who return to work or school in the autumn.</a:t>
            </a:r>
          </a:p>
          <a:p>
            <a:endParaRPr lang="be-BY" dirty="0"/>
          </a:p>
        </p:txBody>
      </p:sp>
      <p:pic>
        <p:nvPicPr>
          <p:cNvPr id="4" name="Рисунок 3" descr="i.jpg"/>
          <p:cNvPicPr>
            <a:picLocks noChangeAspect="1"/>
          </p:cNvPicPr>
          <p:nvPr/>
        </p:nvPicPr>
        <p:blipFill>
          <a:blip r:embed="rId2" cstate="print"/>
          <a:stretch>
            <a:fillRect/>
          </a:stretch>
        </p:blipFill>
        <p:spPr>
          <a:xfrm>
            <a:off x="539552" y="4005064"/>
            <a:ext cx="6782149" cy="1944216"/>
          </a:xfrm>
          <a:prstGeom prst="rect">
            <a:avLst/>
          </a:prstGeom>
        </p:spPr>
      </p:pic>
      <p:pic>
        <p:nvPicPr>
          <p:cNvPr id="5" name="Рисунок 4" descr="bank-holidays-2013.jpg"/>
          <p:cNvPicPr>
            <a:picLocks noChangeAspect="1"/>
          </p:cNvPicPr>
          <p:nvPr/>
        </p:nvPicPr>
        <p:blipFill>
          <a:blip r:embed="rId3" cstate="print"/>
          <a:stretch>
            <a:fillRect/>
          </a:stretch>
        </p:blipFill>
        <p:spPr>
          <a:xfrm>
            <a:off x="6084168" y="4000500"/>
            <a:ext cx="2857500" cy="2857500"/>
          </a:xfrm>
          <a:prstGeom prst="rect">
            <a:avLst/>
          </a:prstGeom>
        </p:spPr>
      </p:pic>
      <p:sp>
        <p:nvSpPr>
          <p:cNvPr id="7" name="TextBox 6"/>
          <p:cNvSpPr txBox="1"/>
          <p:nvPr/>
        </p:nvSpPr>
        <p:spPr>
          <a:xfrm>
            <a:off x="0" y="0"/>
            <a:ext cx="8725337" cy="923330"/>
          </a:xfrm>
          <a:prstGeom prst="rect">
            <a:avLst/>
          </a:prstGeom>
          <a:noFill/>
        </p:spPr>
        <p:txBody>
          <a:bodyPr wrap="none" rtlCol="0">
            <a:spAutoFit/>
          </a:bodyPr>
          <a:lstStyle/>
          <a:p>
            <a:r>
              <a:rPr lang="en-US" sz="5400" dirty="0" smtClean="0">
                <a:solidFill>
                  <a:srgbClr val="D16349"/>
                </a:solidFill>
                <a:latin typeface="Arial Rounded MT Bold" pitchFamily="34" charset="0"/>
              </a:rPr>
              <a:t>SUMMER BANK HOLIDAY</a:t>
            </a:r>
            <a:endParaRPr lang="be-BY" sz="5400" dirty="0">
              <a:solidFill>
                <a:srgbClr val="D1634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стя\Desktop\СТРЁМНОВЕДЕНИЕ\aHR0cDovL2Nkbi13cml0ZS5kZW1hbmRzdHVkaW9zLmNvbS91cGxvYWQvLzUwMDAvMzAwLzAwLzEvOTUzMDEuanBn.jpg"/>
          <p:cNvPicPr>
            <a:picLocks noChangeAspect="1" noChangeArrowheads="1"/>
          </p:cNvPicPr>
          <p:nvPr/>
        </p:nvPicPr>
        <p:blipFill>
          <a:blip r:embed="rId2" cstate="print"/>
          <a:srcRect/>
          <a:stretch>
            <a:fillRect/>
          </a:stretch>
        </p:blipFill>
        <p:spPr bwMode="auto">
          <a:xfrm>
            <a:off x="0" y="476672"/>
            <a:ext cx="6826076" cy="4515278"/>
          </a:xfrm>
          <a:prstGeom prst="rect">
            <a:avLst/>
          </a:prstGeom>
          <a:noFill/>
        </p:spPr>
      </p:pic>
      <p:sp>
        <p:nvSpPr>
          <p:cNvPr id="2" name="Заголовок 1"/>
          <p:cNvSpPr>
            <a:spLocks noGrp="1"/>
          </p:cNvSpPr>
          <p:nvPr>
            <p:ph type="title"/>
          </p:nvPr>
        </p:nvSpPr>
        <p:spPr>
          <a:xfrm>
            <a:off x="467544" y="-171400"/>
            <a:ext cx="8075240" cy="1143000"/>
          </a:xfrm>
        </p:spPr>
        <p:txBody>
          <a:bodyPr/>
          <a:lstStyle/>
          <a:p>
            <a:pPr algn="ctr"/>
            <a:r>
              <a:rPr lang="en-US" sz="6600" dirty="0" smtClean="0">
                <a:solidFill>
                  <a:schemeClr val="accent1"/>
                </a:solidFill>
                <a:latin typeface="Arial Rounded MT Bold" pitchFamily="34" charset="0"/>
              </a:rPr>
              <a:t>NEW YEAR’S DAY</a:t>
            </a:r>
            <a:endParaRPr lang="be-BY" sz="6600" dirty="0">
              <a:solidFill>
                <a:schemeClr val="accent1"/>
              </a:solidFill>
            </a:endParaRPr>
          </a:p>
        </p:txBody>
      </p:sp>
      <p:sp>
        <p:nvSpPr>
          <p:cNvPr id="3" name="Содержимое 2"/>
          <p:cNvSpPr>
            <a:spLocks noGrp="1"/>
          </p:cNvSpPr>
          <p:nvPr>
            <p:ph sz="quarter" idx="1"/>
          </p:nvPr>
        </p:nvSpPr>
        <p:spPr>
          <a:xfrm>
            <a:off x="323528" y="1124744"/>
            <a:ext cx="8496944" cy="5328592"/>
          </a:xfrm>
        </p:spPr>
        <p:txBody>
          <a:bodyPr>
            <a:normAutofit lnSpcReduction="10000"/>
          </a:bodyPr>
          <a:lstStyle/>
          <a:p>
            <a:pPr algn="just"/>
            <a:r>
              <a:rPr lang="en-US" dirty="0" smtClean="0">
                <a:solidFill>
                  <a:srgbClr val="0070C0"/>
                </a:solidFill>
              </a:rPr>
              <a:t>                                                                      </a:t>
            </a:r>
            <a:r>
              <a:rPr lang="be-BY" dirty="0" smtClean="0">
                <a:solidFill>
                  <a:srgbClr val="0070C0"/>
                </a:solidFill>
              </a:rPr>
              <a:t>It is commonly </a:t>
            </a:r>
            <a:r>
              <a:rPr lang="en-US" dirty="0" smtClean="0">
                <a:solidFill>
                  <a:srgbClr val="0070C0"/>
                </a:solidFill>
              </a:rPr>
              <a:t>                                          </a:t>
            </a:r>
          </a:p>
          <a:p>
            <a:pPr algn="just"/>
            <a:r>
              <a:rPr lang="en-US" dirty="0" smtClean="0">
                <a:solidFill>
                  <a:srgbClr val="0070C0"/>
                </a:solidFill>
              </a:rPr>
              <a:t>                                                                      </a:t>
            </a:r>
            <a:r>
              <a:rPr lang="be-BY" dirty="0" smtClean="0">
                <a:solidFill>
                  <a:srgbClr val="0070C0"/>
                </a:solidFill>
              </a:rPr>
              <a:t>believed that</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New Year's Day</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is less important</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in England than</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Christmas. It is</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true in the</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southern and</a:t>
            </a:r>
            <a:endParaRPr lang="en-US" dirty="0" smtClean="0">
              <a:solidFill>
                <a:srgbClr val="0070C0"/>
              </a:solidFill>
            </a:endParaRPr>
          </a:p>
          <a:p>
            <a:pPr algn="just"/>
            <a:r>
              <a:rPr lang="en-US" dirty="0" smtClean="0">
                <a:solidFill>
                  <a:srgbClr val="0070C0"/>
                </a:solidFill>
              </a:rPr>
              <a:t>                                                                        </a:t>
            </a:r>
            <a:r>
              <a:rPr lang="be-BY" dirty="0" smtClean="0">
                <a:solidFill>
                  <a:srgbClr val="0070C0"/>
                </a:solidFill>
              </a:rPr>
              <a:t> eastern parts of the country. However, even there, the welcoming of the New Year is growing in popularity, particularly among younger people who prefer to spend Christmas with kin, but New Year with friends. New Year's </a:t>
            </a:r>
            <a:r>
              <a:rPr lang="en-US" dirty="0" smtClean="0">
                <a:solidFill>
                  <a:srgbClr val="0070C0"/>
                </a:solidFill>
              </a:rPr>
              <a:t>     </a:t>
            </a:r>
            <a:r>
              <a:rPr lang="be-BY" dirty="0" smtClean="0">
                <a:solidFill>
                  <a:srgbClr val="0070C0"/>
                </a:solidFill>
              </a:rPr>
              <a:t>parties go all night through.</a:t>
            </a:r>
          </a:p>
          <a:p>
            <a:pPr algn="just"/>
            <a:endParaRPr lang="be-BY" dirty="0">
              <a:solidFill>
                <a:srgbClr val="0070C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normAutofit fontScale="85000" lnSpcReduction="10000"/>
          </a:bodyPr>
          <a:lstStyle/>
          <a:p>
            <a:pPr algn="ctr" fontAlgn="base">
              <a:buNone/>
            </a:pPr>
            <a:r>
              <a:rPr lang="be-BY" dirty="0" smtClean="0">
                <a:solidFill>
                  <a:srgbClr val="00B0F0"/>
                </a:solidFill>
                <a:latin typeface="Arial" pitchFamily="34" charset="0"/>
                <a:cs typeface="Arial" pitchFamily="34" charset="0"/>
              </a:rPr>
              <a:t>For many people, the summer bank holiday marks the end of the summer. Some people take trips or short vacations during the three day weekend. For others, it is another opportunity to work in their gardens or carry out home improvements.</a:t>
            </a:r>
          </a:p>
          <a:p>
            <a:pPr algn="ctr" fontAlgn="base">
              <a:buNone/>
            </a:pPr>
            <a:r>
              <a:rPr lang="be-BY" dirty="0" smtClean="0">
                <a:solidFill>
                  <a:srgbClr val="00B0F0"/>
                </a:solidFill>
                <a:latin typeface="Arial" pitchFamily="34" charset="0"/>
                <a:cs typeface="Arial" pitchFamily="34" charset="0"/>
              </a:rPr>
              <a:t>In London the Notting Hill Carnival is held. This street festival is best known for its exuberant costumes, dancing and music played by steel drum bands. The festival has been held every year since 1965 and was originally organized by immigrants from the Caribbean, particularly Trinidad, to the United Kingdom. It started as a protest against the racism, poor working and housing conditions that they suffered.</a:t>
            </a:r>
          </a:p>
          <a:p>
            <a:pPr algn="ctr" fontAlgn="base">
              <a:buNone/>
            </a:pPr>
            <a:r>
              <a:rPr lang="be-BY" dirty="0" smtClean="0">
                <a:solidFill>
                  <a:srgbClr val="00B0F0"/>
                </a:solidFill>
                <a:latin typeface="Arial" pitchFamily="34" charset="0"/>
                <a:cs typeface="Arial" pitchFamily="34" charset="0"/>
              </a:rPr>
              <a:t>Today, the Notting Hill Carnival is a multicultural celebration, attracting over two million people. It is thought to be the second largest street carnival in the world. In the past, a considerable amount of public disorder occurred round the event, but it has been calmer in recent years.</a:t>
            </a:r>
          </a:p>
          <a:p>
            <a:pPr algn="ctr"/>
            <a:endParaRPr lang="be-BY" dirty="0">
              <a:solidFill>
                <a:srgbClr val="00B0F0"/>
              </a:solidFill>
              <a:latin typeface="Arial" pitchFamily="34" charset="0"/>
              <a:cs typeface="Arial" pitchFamily="34" charset="0"/>
            </a:endParaRPr>
          </a:p>
        </p:txBody>
      </p:sp>
      <p:sp>
        <p:nvSpPr>
          <p:cNvPr id="6" name="Прямоугольник 5"/>
          <p:cNvSpPr/>
          <p:nvPr/>
        </p:nvSpPr>
        <p:spPr>
          <a:xfrm>
            <a:off x="395536" y="332656"/>
            <a:ext cx="8444619" cy="1015663"/>
          </a:xfrm>
          <a:prstGeom prst="rect">
            <a:avLst/>
          </a:prstGeom>
        </p:spPr>
        <p:txBody>
          <a:bodyPr wrap="none">
            <a:spAutoFit/>
          </a:bodyPr>
          <a:lstStyle/>
          <a:p>
            <a:r>
              <a:rPr lang="en-US" sz="6000" dirty="0" smtClean="0">
                <a:solidFill>
                  <a:srgbClr val="D16349"/>
                </a:solidFill>
                <a:latin typeface="Arial Rounded MT Bold" pitchFamily="34" charset="0"/>
              </a:rPr>
              <a:t>WHAT DO POPLE DO?</a:t>
            </a:r>
            <a:endParaRPr lang="be-BY" sz="6000" dirty="0">
              <a:solidFill>
                <a:srgbClr val="D1634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8495.jpeg"/>
          <p:cNvPicPr>
            <a:picLocks noChangeAspect="1"/>
          </p:cNvPicPr>
          <p:nvPr/>
        </p:nvPicPr>
        <p:blipFill>
          <a:blip r:embed="rId2" cstate="print"/>
          <a:stretch>
            <a:fillRect/>
          </a:stretch>
        </p:blipFill>
        <p:spPr>
          <a:xfrm>
            <a:off x="251520" y="260648"/>
            <a:ext cx="3953192" cy="2697472"/>
          </a:xfrm>
          <a:prstGeom prst="rect">
            <a:avLst/>
          </a:prstGeom>
        </p:spPr>
      </p:pic>
      <p:pic>
        <p:nvPicPr>
          <p:cNvPr id="5" name="Рисунок 4" descr="1283280836_610x-12.jpg"/>
          <p:cNvPicPr>
            <a:picLocks noChangeAspect="1"/>
          </p:cNvPicPr>
          <p:nvPr/>
        </p:nvPicPr>
        <p:blipFill>
          <a:blip r:embed="rId3" cstate="print"/>
          <a:stretch>
            <a:fillRect/>
          </a:stretch>
        </p:blipFill>
        <p:spPr>
          <a:xfrm>
            <a:off x="4895150" y="3861048"/>
            <a:ext cx="3878120" cy="2581175"/>
          </a:xfrm>
          <a:prstGeom prst="rect">
            <a:avLst/>
          </a:prstGeom>
        </p:spPr>
      </p:pic>
      <p:pic>
        <p:nvPicPr>
          <p:cNvPr id="6" name="Рисунок 5" descr="197332870.jpg"/>
          <p:cNvPicPr>
            <a:picLocks noChangeAspect="1"/>
          </p:cNvPicPr>
          <p:nvPr/>
        </p:nvPicPr>
        <p:blipFill>
          <a:blip r:embed="rId4" cstate="print"/>
          <a:stretch>
            <a:fillRect/>
          </a:stretch>
        </p:blipFill>
        <p:spPr>
          <a:xfrm>
            <a:off x="323528" y="3068960"/>
            <a:ext cx="4700244" cy="3565356"/>
          </a:xfrm>
          <a:prstGeom prst="rect">
            <a:avLst/>
          </a:prstGeom>
        </p:spPr>
      </p:pic>
      <p:pic>
        <p:nvPicPr>
          <p:cNvPr id="7" name="Рисунок 6" descr="carn_nh4.jpg"/>
          <p:cNvPicPr>
            <a:picLocks noChangeAspect="1"/>
          </p:cNvPicPr>
          <p:nvPr/>
        </p:nvPicPr>
        <p:blipFill>
          <a:blip r:embed="rId5" cstate="print"/>
          <a:stretch>
            <a:fillRect/>
          </a:stretch>
        </p:blipFill>
        <p:spPr>
          <a:xfrm>
            <a:off x="3629046" y="332656"/>
            <a:ext cx="5112994" cy="288032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r>
              <a:rPr lang="ru-RU" dirty="0" err="1" smtClean="0"/>
              <a:t>On</a:t>
            </a:r>
            <a:r>
              <a:rPr lang="ru-RU" dirty="0" smtClean="0"/>
              <a:t> the </a:t>
            </a:r>
            <a:r>
              <a:rPr lang="ru-RU" dirty="0" err="1" smtClean="0"/>
              <a:t>summer</a:t>
            </a:r>
            <a:r>
              <a:rPr lang="ru-RU" dirty="0" smtClean="0"/>
              <a:t> </a:t>
            </a:r>
            <a:r>
              <a:rPr lang="ru-RU" dirty="0" err="1" smtClean="0"/>
              <a:t>bank</a:t>
            </a:r>
            <a:r>
              <a:rPr lang="ru-RU" dirty="0" smtClean="0"/>
              <a:t> </a:t>
            </a:r>
            <a:r>
              <a:rPr lang="ru-RU" dirty="0" err="1" smtClean="0"/>
              <a:t>holiday</a:t>
            </a:r>
            <a:r>
              <a:rPr lang="ru-RU" dirty="0" smtClean="0"/>
              <a:t>, </a:t>
            </a:r>
            <a:r>
              <a:rPr lang="ru-RU" dirty="0" err="1" smtClean="0"/>
              <a:t>many</a:t>
            </a:r>
            <a:r>
              <a:rPr lang="ru-RU" dirty="0" smtClean="0"/>
              <a:t> </a:t>
            </a:r>
            <a:r>
              <a:rPr lang="ru-RU" dirty="0" err="1" smtClean="0"/>
              <a:t>organizations</a:t>
            </a:r>
            <a:r>
              <a:rPr lang="ru-RU" dirty="0" smtClean="0"/>
              <a:t>, </a:t>
            </a:r>
            <a:r>
              <a:rPr lang="ru-RU" dirty="0" err="1" smtClean="0"/>
              <a:t>businesses</a:t>
            </a:r>
            <a:r>
              <a:rPr lang="ru-RU" dirty="0" smtClean="0"/>
              <a:t> and </a:t>
            </a:r>
            <a:r>
              <a:rPr lang="ru-RU" dirty="0" err="1" smtClean="0"/>
              <a:t>schools</a:t>
            </a:r>
            <a:r>
              <a:rPr lang="ru-RU" dirty="0" smtClean="0"/>
              <a:t> </a:t>
            </a:r>
            <a:r>
              <a:rPr lang="ru-RU" dirty="0" err="1" smtClean="0"/>
              <a:t>are</a:t>
            </a:r>
            <a:r>
              <a:rPr lang="ru-RU" dirty="0" smtClean="0"/>
              <a:t> </a:t>
            </a:r>
            <a:r>
              <a:rPr lang="ru-RU" dirty="0" err="1" smtClean="0"/>
              <a:t>closed</a:t>
            </a:r>
            <a:r>
              <a:rPr lang="ru-RU" dirty="0" smtClean="0"/>
              <a:t>. </a:t>
            </a:r>
            <a:r>
              <a:rPr lang="ru-RU" dirty="0" err="1" smtClean="0"/>
              <a:t>Stores</a:t>
            </a:r>
            <a:r>
              <a:rPr lang="ru-RU" dirty="0" smtClean="0"/>
              <a:t> </a:t>
            </a:r>
            <a:r>
              <a:rPr lang="ru-RU" dirty="0" err="1" smtClean="0"/>
              <a:t>may</a:t>
            </a:r>
            <a:r>
              <a:rPr lang="ru-RU" dirty="0" smtClean="0"/>
              <a:t> </a:t>
            </a:r>
            <a:r>
              <a:rPr lang="ru-RU" dirty="0" err="1" smtClean="0"/>
              <a:t>be</a:t>
            </a:r>
            <a:r>
              <a:rPr lang="ru-RU" dirty="0" smtClean="0"/>
              <a:t> </a:t>
            </a:r>
            <a:r>
              <a:rPr lang="ru-RU" dirty="0" err="1" smtClean="0"/>
              <a:t>open</a:t>
            </a:r>
            <a:r>
              <a:rPr lang="ru-RU" dirty="0" smtClean="0"/>
              <a:t> </a:t>
            </a:r>
            <a:r>
              <a:rPr lang="ru-RU" dirty="0" err="1" smtClean="0"/>
              <a:t>or</a:t>
            </a:r>
            <a:r>
              <a:rPr lang="ru-RU" dirty="0" smtClean="0"/>
              <a:t> </a:t>
            </a:r>
            <a:r>
              <a:rPr lang="ru-RU" dirty="0" err="1" smtClean="0"/>
              <a:t>closed</a:t>
            </a:r>
            <a:r>
              <a:rPr lang="ru-RU" dirty="0" smtClean="0"/>
              <a:t>, </a:t>
            </a:r>
            <a:r>
              <a:rPr lang="ru-RU" dirty="0" err="1" smtClean="0"/>
              <a:t>according</a:t>
            </a:r>
            <a:r>
              <a:rPr lang="ru-RU" dirty="0" smtClean="0"/>
              <a:t> </a:t>
            </a:r>
            <a:r>
              <a:rPr lang="ru-RU" dirty="0" err="1" smtClean="0"/>
              <a:t>to</a:t>
            </a:r>
            <a:r>
              <a:rPr lang="ru-RU" dirty="0" smtClean="0"/>
              <a:t> </a:t>
            </a:r>
            <a:r>
              <a:rPr lang="ru-RU" dirty="0" err="1" smtClean="0"/>
              <a:t>local</a:t>
            </a:r>
            <a:r>
              <a:rPr lang="ru-RU" dirty="0" smtClean="0"/>
              <a:t> </a:t>
            </a:r>
            <a:r>
              <a:rPr lang="ru-RU" dirty="0" err="1" smtClean="0"/>
              <a:t>custom</a:t>
            </a:r>
            <a:r>
              <a:rPr lang="ru-RU" dirty="0" smtClean="0"/>
              <a:t>. </a:t>
            </a:r>
            <a:r>
              <a:rPr lang="ru-RU" dirty="0" err="1" smtClean="0"/>
              <a:t>There</a:t>
            </a:r>
            <a:r>
              <a:rPr lang="ru-RU" dirty="0" smtClean="0"/>
              <a:t> </a:t>
            </a:r>
            <a:r>
              <a:rPr lang="ru-RU" dirty="0" err="1" smtClean="0"/>
              <a:t>is</a:t>
            </a:r>
            <a:r>
              <a:rPr lang="ru-RU" dirty="0" smtClean="0"/>
              <a:t> </a:t>
            </a:r>
            <a:r>
              <a:rPr lang="ru-RU" dirty="0" err="1" smtClean="0"/>
              <a:t>more</a:t>
            </a:r>
            <a:r>
              <a:rPr lang="ru-RU" dirty="0" smtClean="0"/>
              <a:t> </a:t>
            </a:r>
            <a:r>
              <a:rPr lang="ru-RU" dirty="0" err="1" smtClean="0"/>
              <a:t>local</a:t>
            </a:r>
            <a:r>
              <a:rPr lang="ru-RU" dirty="0" smtClean="0"/>
              <a:t> </a:t>
            </a:r>
            <a:r>
              <a:rPr lang="ru-RU" dirty="0" err="1" smtClean="0"/>
              <a:t>variation</a:t>
            </a:r>
            <a:r>
              <a:rPr lang="ru-RU" dirty="0" smtClean="0"/>
              <a:t> </a:t>
            </a:r>
            <a:r>
              <a:rPr lang="ru-RU" dirty="0" err="1" smtClean="0"/>
              <a:t>in</a:t>
            </a:r>
            <a:r>
              <a:rPr lang="ru-RU" dirty="0" smtClean="0"/>
              <a:t> </a:t>
            </a:r>
            <a:r>
              <a:rPr lang="ru-RU" dirty="0" err="1" smtClean="0"/>
              <a:t>Scotland</a:t>
            </a:r>
            <a:r>
              <a:rPr lang="ru-RU" dirty="0" smtClean="0"/>
              <a:t>, </a:t>
            </a:r>
            <a:r>
              <a:rPr lang="ru-RU" dirty="0" err="1" smtClean="0"/>
              <a:t>where</a:t>
            </a:r>
            <a:r>
              <a:rPr lang="ru-RU" dirty="0" smtClean="0"/>
              <a:t> </a:t>
            </a:r>
            <a:r>
              <a:rPr lang="ru-RU" dirty="0" err="1" smtClean="0"/>
              <a:t>local</a:t>
            </a:r>
            <a:r>
              <a:rPr lang="ru-RU" dirty="0" smtClean="0"/>
              <a:t> </a:t>
            </a:r>
            <a:r>
              <a:rPr lang="ru-RU" dirty="0" err="1" smtClean="0"/>
              <a:t>conditions</a:t>
            </a:r>
            <a:r>
              <a:rPr lang="ru-RU" dirty="0" smtClean="0"/>
              <a:t>, </a:t>
            </a:r>
            <a:r>
              <a:rPr lang="ru-RU" dirty="0" err="1" smtClean="0"/>
              <a:t>rather</a:t>
            </a:r>
            <a:r>
              <a:rPr lang="ru-RU" dirty="0" smtClean="0"/>
              <a:t> </a:t>
            </a:r>
            <a:r>
              <a:rPr lang="ru-RU" dirty="0" err="1" smtClean="0"/>
              <a:t>than</a:t>
            </a:r>
            <a:r>
              <a:rPr lang="ru-RU" dirty="0" smtClean="0"/>
              <a:t> </a:t>
            </a:r>
            <a:r>
              <a:rPr lang="ru-RU" dirty="0" err="1" smtClean="0"/>
              <a:t>national</a:t>
            </a:r>
            <a:r>
              <a:rPr lang="ru-RU" dirty="0" smtClean="0"/>
              <a:t> </a:t>
            </a:r>
            <a:r>
              <a:rPr lang="ru-RU" dirty="0" err="1" smtClean="0"/>
              <a:t>laws</a:t>
            </a:r>
            <a:r>
              <a:rPr lang="ru-RU" dirty="0" smtClean="0"/>
              <a:t>, </a:t>
            </a:r>
            <a:r>
              <a:rPr lang="ru-RU" dirty="0" err="1" smtClean="0"/>
              <a:t>dictate</a:t>
            </a:r>
            <a:r>
              <a:rPr lang="ru-RU" dirty="0" smtClean="0"/>
              <a:t> </a:t>
            </a:r>
            <a:r>
              <a:rPr lang="ru-RU" dirty="0" err="1" smtClean="0"/>
              <a:t>whether</a:t>
            </a:r>
            <a:r>
              <a:rPr lang="ru-RU" dirty="0" smtClean="0"/>
              <a:t> </a:t>
            </a:r>
            <a:r>
              <a:rPr lang="ru-RU" dirty="0" err="1" smtClean="0"/>
              <a:t>organizations</a:t>
            </a:r>
            <a:r>
              <a:rPr lang="ru-RU" dirty="0" smtClean="0"/>
              <a:t> and </a:t>
            </a:r>
            <a:r>
              <a:rPr lang="ru-RU" dirty="0" err="1" smtClean="0"/>
              <a:t>businesses</a:t>
            </a:r>
            <a:r>
              <a:rPr lang="ru-RU" dirty="0" smtClean="0"/>
              <a:t> </a:t>
            </a:r>
            <a:r>
              <a:rPr lang="ru-RU" dirty="0" err="1" smtClean="0"/>
              <a:t>close</a:t>
            </a:r>
            <a:r>
              <a:rPr lang="ru-RU" dirty="0" smtClean="0"/>
              <a:t> </a:t>
            </a:r>
            <a:r>
              <a:rPr lang="ru-RU" dirty="0" err="1" smtClean="0"/>
              <a:t>for</a:t>
            </a:r>
            <a:r>
              <a:rPr lang="ru-RU" dirty="0" smtClean="0"/>
              <a:t> the </a:t>
            </a:r>
            <a:r>
              <a:rPr lang="ru-RU" dirty="0" err="1" smtClean="0"/>
              <a:t>day</a:t>
            </a:r>
            <a:r>
              <a:rPr lang="ru-RU" dirty="0" smtClean="0"/>
              <a:t>. </a:t>
            </a:r>
            <a:r>
              <a:rPr lang="ru-RU" dirty="0" err="1" smtClean="0"/>
              <a:t>Public</a:t>
            </a:r>
            <a:r>
              <a:rPr lang="ru-RU" dirty="0" smtClean="0"/>
              <a:t> </a:t>
            </a:r>
            <a:r>
              <a:rPr lang="ru-RU" dirty="0" err="1" smtClean="0"/>
              <a:t>transport</a:t>
            </a:r>
            <a:r>
              <a:rPr lang="ru-RU" dirty="0" smtClean="0"/>
              <a:t> </a:t>
            </a:r>
            <a:r>
              <a:rPr lang="ru-RU" dirty="0" err="1" smtClean="0"/>
              <a:t>systems</a:t>
            </a:r>
            <a:r>
              <a:rPr lang="ru-RU" dirty="0" smtClean="0"/>
              <a:t> </a:t>
            </a:r>
            <a:r>
              <a:rPr lang="ru-RU" dirty="0" err="1" smtClean="0"/>
              <a:t>often</a:t>
            </a:r>
            <a:r>
              <a:rPr lang="ru-RU" dirty="0" smtClean="0"/>
              <a:t> </a:t>
            </a:r>
            <a:r>
              <a:rPr lang="ru-RU" dirty="0" err="1" smtClean="0"/>
              <a:t>run</a:t>
            </a:r>
            <a:r>
              <a:rPr lang="ru-RU" dirty="0" smtClean="0"/>
              <a:t> </a:t>
            </a:r>
            <a:r>
              <a:rPr lang="ru-RU" dirty="0" err="1" smtClean="0"/>
              <a:t>to</a:t>
            </a:r>
            <a:r>
              <a:rPr lang="ru-RU" dirty="0" smtClean="0"/>
              <a:t> </a:t>
            </a:r>
            <a:r>
              <a:rPr lang="ru-RU" dirty="0" err="1" smtClean="0"/>
              <a:t>a</a:t>
            </a:r>
            <a:r>
              <a:rPr lang="ru-RU" dirty="0" smtClean="0"/>
              <a:t> </a:t>
            </a:r>
            <a:r>
              <a:rPr lang="ru-RU" dirty="0" err="1" smtClean="0"/>
              <a:t>holiday</a:t>
            </a:r>
            <a:r>
              <a:rPr lang="ru-RU" dirty="0" smtClean="0"/>
              <a:t> </a:t>
            </a:r>
            <a:r>
              <a:rPr lang="ru-RU" dirty="0" err="1" smtClean="0"/>
              <a:t>timetable</a:t>
            </a:r>
            <a:r>
              <a:rPr lang="ru-RU" dirty="0" smtClean="0"/>
              <a:t>. </a:t>
            </a:r>
            <a:r>
              <a:rPr lang="ru-RU" dirty="0" err="1" smtClean="0"/>
              <a:t>As</a:t>
            </a:r>
            <a:r>
              <a:rPr lang="ru-RU" dirty="0" smtClean="0"/>
              <a:t> </a:t>
            </a:r>
            <a:r>
              <a:rPr lang="ru-RU" dirty="0" err="1" smtClean="0"/>
              <a:t>this</a:t>
            </a:r>
            <a:r>
              <a:rPr lang="ru-RU" dirty="0" smtClean="0"/>
              <a:t> </a:t>
            </a:r>
            <a:r>
              <a:rPr lang="ru-RU" dirty="0" err="1" smtClean="0"/>
              <a:t>three-day</a:t>
            </a:r>
            <a:r>
              <a:rPr lang="ru-RU" dirty="0" smtClean="0"/>
              <a:t> </a:t>
            </a:r>
            <a:r>
              <a:rPr lang="ru-RU" dirty="0" err="1" smtClean="0"/>
              <a:t>weekend</a:t>
            </a:r>
            <a:r>
              <a:rPr lang="ru-RU" dirty="0" smtClean="0"/>
              <a:t> </a:t>
            </a:r>
            <a:r>
              <a:rPr lang="ru-RU" dirty="0" err="1" smtClean="0"/>
              <a:t>marks</a:t>
            </a:r>
            <a:r>
              <a:rPr lang="ru-RU" dirty="0" smtClean="0"/>
              <a:t> the </a:t>
            </a:r>
            <a:r>
              <a:rPr lang="ru-RU" dirty="0" err="1" smtClean="0"/>
              <a:t>end</a:t>
            </a:r>
            <a:r>
              <a:rPr lang="ru-RU" dirty="0" smtClean="0"/>
              <a:t> </a:t>
            </a:r>
            <a:r>
              <a:rPr lang="ru-RU" dirty="0" err="1" smtClean="0"/>
              <a:t>of</a:t>
            </a:r>
            <a:r>
              <a:rPr lang="ru-RU" dirty="0" smtClean="0"/>
              <a:t> </a:t>
            </a:r>
            <a:r>
              <a:rPr lang="ru-RU" dirty="0" err="1" smtClean="0"/>
              <a:t>the</a:t>
            </a:r>
            <a:r>
              <a:rPr lang="ru-RU" dirty="0" smtClean="0"/>
              <a:t> </a:t>
            </a:r>
            <a:r>
              <a:rPr lang="ru-RU" dirty="0" err="1" smtClean="0"/>
              <a:t>summer</a:t>
            </a:r>
            <a:r>
              <a:rPr lang="ru-RU" dirty="0" smtClean="0"/>
              <a:t> </a:t>
            </a:r>
            <a:r>
              <a:rPr lang="ru-RU" dirty="0" err="1" smtClean="0"/>
              <a:t>holiday</a:t>
            </a:r>
            <a:r>
              <a:rPr lang="ru-RU" dirty="0" smtClean="0"/>
              <a:t> </a:t>
            </a:r>
            <a:r>
              <a:rPr lang="ru-RU" dirty="0" err="1" smtClean="0"/>
              <a:t>period</a:t>
            </a:r>
            <a:r>
              <a:rPr lang="ru-RU" dirty="0" smtClean="0"/>
              <a:t>, </a:t>
            </a:r>
            <a:r>
              <a:rPr lang="ru-RU" dirty="0" err="1" smtClean="0"/>
              <a:t>there</a:t>
            </a:r>
            <a:r>
              <a:rPr lang="ru-RU" dirty="0" smtClean="0"/>
              <a:t> </a:t>
            </a:r>
            <a:r>
              <a:rPr lang="ru-RU" dirty="0" err="1" smtClean="0"/>
              <a:t>can</a:t>
            </a:r>
            <a:r>
              <a:rPr lang="ru-RU" dirty="0" smtClean="0"/>
              <a:t> </a:t>
            </a:r>
            <a:r>
              <a:rPr lang="ru-RU" dirty="0" err="1" smtClean="0"/>
              <a:t>be</a:t>
            </a:r>
            <a:r>
              <a:rPr lang="ru-RU" dirty="0" smtClean="0"/>
              <a:t> </a:t>
            </a:r>
            <a:r>
              <a:rPr lang="ru-RU" dirty="0" err="1" smtClean="0"/>
              <a:t>a</a:t>
            </a:r>
            <a:r>
              <a:rPr lang="ru-RU" dirty="0" smtClean="0"/>
              <a:t> </a:t>
            </a:r>
            <a:r>
              <a:rPr lang="ru-RU" dirty="0" err="1" smtClean="0"/>
              <a:t>lot</a:t>
            </a:r>
            <a:r>
              <a:rPr lang="ru-RU" dirty="0" smtClean="0"/>
              <a:t> </a:t>
            </a:r>
            <a:r>
              <a:rPr lang="ru-RU" dirty="0" err="1" smtClean="0"/>
              <a:t>of</a:t>
            </a:r>
            <a:r>
              <a:rPr lang="ru-RU" dirty="0" smtClean="0"/>
              <a:t> </a:t>
            </a:r>
            <a:r>
              <a:rPr lang="ru-RU" dirty="0" err="1" smtClean="0"/>
              <a:t>congestion</a:t>
            </a:r>
            <a:r>
              <a:rPr lang="ru-RU" dirty="0" smtClean="0"/>
              <a:t> </a:t>
            </a:r>
            <a:r>
              <a:rPr lang="ru-RU" dirty="0" err="1" smtClean="0"/>
              <a:t>on</a:t>
            </a:r>
            <a:r>
              <a:rPr lang="ru-RU" dirty="0" smtClean="0"/>
              <a:t> </a:t>
            </a:r>
            <a:r>
              <a:rPr lang="ru-RU" dirty="0" err="1" smtClean="0"/>
              <a:t>roads</a:t>
            </a:r>
            <a:r>
              <a:rPr lang="ru-RU" dirty="0" smtClean="0"/>
              <a:t> and </a:t>
            </a:r>
            <a:r>
              <a:rPr lang="ru-RU" dirty="0" err="1" smtClean="0"/>
              <a:t>public</a:t>
            </a:r>
            <a:r>
              <a:rPr lang="ru-RU" dirty="0" smtClean="0"/>
              <a:t> </a:t>
            </a:r>
            <a:r>
              <a:rPr lang="ru-RU" dirty="0" err="1" smtClean="0"/>
              <a:t>transport</a:t>
            </a:r>
            <a:r>
              <a:rPr lang="ru-RU" dirty="0" smtClean="0"/>
              <a:t> </a:t>
            </a:r>
            <a:r>
              <a:rPr lang="ru-RU" dirty="0" err="1" smtClean="0"/>
              <a:t>systems</a:t>
            </a:r>
            <a:r>
              <a:rPr lang="ru-RU" dirty="0" smtClean="0"/>
              <a:t>.</a:t>
            </a:r>
            <a:endParaRPr lang="be-BY" dirty="0" smtClean="0"/>
          </a:p>
          <a:p>
            <a:endParaRPr lang="be-BY" dirty="0"/>
          </a:p>
        </p:txBody>
      </p:sp>
      <p:sp>
        <p:nvSpPr>
          <p:cNvPr id="5" name="Прямоугольник 4"/>
          <p:cNvSpPr/>
          <p:nvPr/>
        </p:nvSpPr>
        <p:spPr>
          <a:xfrm>
            <a:off x="1547664" y="260648"/>
            <a:ext cx="5945858" cy="1200329"/>
          </a:xfrm>
          <a:prstGeom prst="rect">
            <a:avLst/>
          </a:prstGeom>
        </p:spPr>
        <p:txBody>
          <a:bodyPr wrap="none">
            <a:spAutoFit/>
          </a:bodyPr>
          <a:lstStyle/>
          <a:p>
            <a:pPr algn="ctr"/>
            <a:r>
              <a:rPr lang="en-US" sz="7200" dirty="0" smtClean="0">
                <a:solidFill>
                  <a:srgbClr val="D16349"/>
                </a:solidFill>
                <a:latin typeface="Arial Rounded MT Bold" pitchFamily="34" charset="0"/>
              </a:rPr>
              <a:t>PUBLIC LIFE</a:t>
            </a:r>
            <a:endParaRPr lang="be-BY" sz="7200" dirty="0">
              <a:solidFill>
                <a:srgbClr val="D1634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7467600" cy="2404864"/>
          </a:xfrm>
        </p:spPr>
        <p:txBody>
          <a:bodyPr/>
          <a:lstStyle/>
          <a:p>
            <a:pPr algn="ctr">
              <a:buNone/>
            </a:pPr>
            <a:r>
              <a:rPr lang="be-BY" dirty="0" smtClean="0">
                <a:solidFill>
                  <a:srgbClr val="00B0F0"/>
                </a:solidFill>
                <a:latin typeface="Arial" pitchFamily="34" charset="0"/>
                <a:cs typeface="Arial" pitchFamily="34" charset="0"/>
              </a:rPr>
              <a:t>Christmas Day is celebrated in the United Kingdom on December 25. It traditionally celebrates Jesus Christ's birth but many aspects of this holiday have pagan origins. Christmas is a time for many people to give and receive gifts and prepare special festive meals.</a:t>
            </a:r>
          </a:p>
          <a:p>
            <a:pPr algn="ctr"/>
            <a:endParaRPr lang="be-BY" dirty="0">
              <a:solidFill>
                <a:srgbClr val="00B0F0"/>
              </a:solidFill>
              <a:latin typeface="Arial" pitchFamily="34" charset="0"/>
              <a:cs typeface="Arial" pitchFamily="34" charset="0"/>
            </a:endParaRPr>
          </a:p>
        </p:txBody>
      </p:sp>
      <p:pic>
        <p:nvPicPr>
          <p:cNvPr id="4" name="Рисунок 3" descr="christmas_gathering.jpg"/>
          <p:cNvPicPr>
            <a:picLocks noChangeAspect="1"/>
          </p:cNvPicPr>
          <p:nvPr/>
        </p:nvPicPr>
        <p:blipFill>
          <a:blip r:embed="rId2" cstate="print"/>
          <a:stretch>
            <a:fillRect/>
          </a:stretch>
        </p:blipFill>
        <p:spPr>
          <a:xfrm>
            <a:off x="4860032" y="3645024"/>
            <a:ext cx="3240360" cy="2932260"/>
          </a:xfrm>
          <a:prstGeom prst="rect">
            <a:avLst/>
          </a:prstGeom>
        </p:spPr>
      </p:pic>
      <p:sp>
        <p:nvSpPr>
          <p:cNvPr id="6" name="TextBox 5"/>
          <p:cNvSpPr txBox="1"/>
          <p:nvPr/>
        </p:nvSpPr>
        <p:spPr>
          <a:xfrm>
            <a:off x="1043608" y="260648"/>
            <a:ext cx="6550961" cy="1015663"/>
          </a:xfrm>
          <a:prstGeom prst="rect">
            <a:avLst/>
          </a:prstGeom>
          <a:noFill/>
        </p:spPr>
        <p:txBody>
          <a:bodyPr wrap="none" rtlCol="0">
            <a:spAutoFit/>
          </a:bodyPr>
          <a:lstStyle/>
          <a:p>
            <a:r>
              <a:rPr lang="en-US" sz="6000" dirty="0" smtClean="0">
                <a:solidFill>
                  <a:srgbClr val="D16349"/>
                </a:solidFill>
                <a:latin typeface="Arial Rounded MT Bold" pitchFamily="34" charset="0"/>
              </a:rPr>
              <a:t>CHRISTMAS DAY</a:t>
            </a:r>
            <a:endParaRPr lang="be-BY" sz="6000" dirty="0">
              <a:solidFill>
                <a:srgbClr val="D16349"/>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124744"/>
            <a:ext cx="4248472" cy="5040560"/>
          </a:xfrm>
        </p:spPr>
        <p:txBody>
          <a:bodyPr>
            <a:noAutofit/>
          </a:bodyPr>
          <a:lstStyle/>
          <a:p>
            <a:pPr algn="ctr" fontAlgn="base">
              <a:buNone/>
            </a:pPr>
            <a:r>
              <a:rPr lang="be-BY" sz="1800" dirty="0" smtClean="0">
                <a:solidFill>
                  <a:srgbClr val="00B0F0"/>
                </a:solidFill>
                <a:latin typeface="Arial" pitchFamily="34" charset="0"/>
                <a:cs typeface="Arial" pitchFamily="34" charset="0"/>
              </a:rPr>
              <a:t>Prior to Christmas Day, people decorate their homes and gardens prior to Christmas Day. These decorations may include:</a:t>
            </a:r>
            <a:r>
              <a:rPr lang="en-US" sz="1800" dirty="0" smtClean="0">
                <a:solidFill>
                  <a:srgbClr val="00B0F0"/>
                </a:solidFill>
                <a:latin typeface="Arial" pitchFamily="34" charset="0"/>
                <a:cs typeface="Arial" pitchFamily="34" charset="0"/>
              </a:rPr>
              <a:t> </a:t>
            </a:r>
            <a:r>
              <a:rPr lang="ru-RU" sz="1800" dirty="0" smtClean="0">
                <a:solidFill>
                  <a:srgbClr val="00B0F0"/>
                </a:solidFill>
                <a:latin typeface="Arial" pitchFamily="34" charset="0"/>
                <a:cs typeface="Arial" pitchFamily="34" charset="0"/>
              </a:rPr>
              <a:t>Christmas trees.</a:t>
            </a:r>
            <a:r>
              <a:rPr lang="en-US" sz="1800" dirty="0" smtClean="0">
                <a:solidFill>
                  <a:srgbClr val="00B0F0"/>
                </a:solidFill>
                <a:latin typeface="Arial" pitchFamily="34" charset="0"/>
                <a:cs typeface="Arial" pitchFamily="34" charset="0"/>
              </a:rPr>
              <a:t> S</a:t>
            </a:r>
            <a:r>
              <a:rPr lang="ru-RU" sz="1800" dirty="0" smtClean="0">
                <a:solidFill>
                  <a:srgbClr val="00B0F0"/>
                </a:solidFill>
                <a:latin typeface="Arial" pitchFamily="34" charset="0"/>
                <a:cs typeface="Arial" pitchFamily="34" charset="0"/>
              </a:rPr>
              <a:t>mall colored fairy lights.</a:t>
            </a:r>
            <a:endParaRPr lang="be-BY" sz="1800" dirty="0" smtClean="0">
              <a:solidFill>
                <a:srgbClr val="00B0F0"/>
              </a:solidFill>
              <a:latin typeface="Arial" pitchFamily="34" charset="0"/>
              <a:cs typeface="Arial" pitchFamily="34" charset="0"/>
            </a:endParaRPr>
          </a:p>
          <a:p>
            <a:pPr lvl="0" algn="ctr" fontAlgn="base">
              <a:buNone/>
            </a:pPr>
            <a:r>
              <a:rPr lang="ru-RU" sz="1800" dirty="0" smtClean="0">
                <a:solidFill>
                  <a:srgbClr val="00B0F0"/>
                </a:solidFill>
                <a:latin typeface="Arial" pitchFamily="34" charset="0"/>
                <a:cs typeface="Arial" pitchFamily="34" charset="0"/>
              </a:rPr>
              <a:t>Leaves and berries from holly trees and mistletoe bushes.</a:t>
            </a:r>
            <a:endParaRPr lang="be-BY" sz="1800" dirty="0" smtClean="0">
              <a:solidFill>
                <a:srgbClr val="00B0F0"/>
              </a:solidFill>
              <a:latin typeface="Arial" pitchFamily="34" charset="0"/>
              <a:cs typeface="Arial" pitchFamily="34" charset="0"/>
            </a:endParaRPr>
          </a:p>
          <a:p>
            <a:pPr lvl="0" algn="ctr" fontAlgn="base">
              <a:buNone/>
            </a:pPr>
            <a:r>
              <a:rPr lang="ru-RU" sz="1800" dirty="0" smtClean="0">
                <a:solidFill>
                  <a:srgbClr val="00B0F0"/>
                </a:solidFill>
                <a:latin typeface="Arial" pitchFamily="34" charset="0"/>
                <a:cs typeface="Arial" pitchFamily="34" charset="0"/>
              </a:rPr>
              <a:t>Various other decorations with rich colors that spark the Christmas mood.</a:t>
            </a:r>
            <a:r>
              <a:rPr lang="en-US" sz="1800" dirty="0" smtClean="0">
                <a:solidFill>
                  <a:srgbClr val="00B0F0"/>
                </a:solidFill>
                <a:latin typeface="Arial" pitchFamily="34" charset="0"/>
                <a:cs typeface="Arial" pitchFamily="34" charset="0"/>
              </a:rPr>
              <a:t> </a:t>
            </a:r>
            <a:r>
              <a:rPr lang="be-BY" sz="1800" dirty="0" smtClean="0">
                <a:solidFill>
                  <a:srgbClr val="00B0F0"/>
                </a:solidFill>
                <a:latin typeface="Arial" pitchFamily="34" charset="0"/>
                <a:cs typeface="Arial" pitchFamily="34" charset="0"/>
              </a:rPr>
              <a:t>In many towns and cities, the shopping streets are also decorated with lights and large pine trees, often specially imported from Norway. In some places a Nativity scene is arranged. This illustrates the story of Jesus' birth using statues or actors and live animals. Many churches hold special services in the night before Christmas Day.</a:t>
            </a:r>
          </a:p>
          <a:p>
            <a:pPr algn="ctr"/>
            <a:endParaRPr lang="be-BY" sz="1800" dirty="0"/>
          </a:p>
        </p:txBody>
      </p:sp>
      <p:pic>
        <p:nvPicPr>
          <p:cNvPr id="4" name="Рисунок 3" descr="1292851570_1292830937_doseng.org_skazochnyj_rozhdestvenskij_dom_1.jpg"/>
          <p:cNvPicPr>
            <a:picLocks noChangeAspect="1"/>
          </p:cNvPicPr>
          <p:nvPr/>
        </p:nvPicPr>
        <p:blipFill>
          <a:blip r:embed="rId2" cstate="print"/>
          <a:stretch>
            <a:fillRect/>
          </a:stretch>
        </p:blipFill>
        <p:spPr>
          <a:xfrm>
            <a:off x="4788024" y="1556792"/>
            <a:ext cx="3765798" cy="2824349"/>
          </a:xfrm>
          <a:prstGeom prst="rect">
            <a:avLst/>
          </a:prstGeom>
        </p:spPr>
      </p:pic>
      <p:sp>
        <p:nvSpPr>
          <p:cNvPr id="6" name="Прямоугольник 5"/>
          <p:cNvSpPr/>
          <p:nvPr/>
        </p:nvSpPr>
        <p:spPr>
          <a:xfrm>
            <a:off x="395536" y="260648"/>
            <a:ext cx="7632848" cy="923330"/>
          </a:xfrm>
          <a:prstGeom prst="rect">
            <a:avLst/>
          </a:prstGeom>
        </p:spPr>
        <p:txBody>
          <a:bodyPr wrap="square">
            <a:spAutoFit/>
          </a:bodyPr>
          <a:lstStyle/>
          <a:p>
            <a:pPr algn="ctr"/>
            <a:r>
              <a:rPr lang="en-US" sz="5400" dirty="0" smtClean="0">
                <a:solidFill>
                  <a:srgbClr val="D16349"/>
                </a:solidFill>
                <a:latin typeface="Arial Rounded MT Bold" pitchFamily="34" charset="0"/>
              </a:rPr>
              <a:t>WHAT DO POPLE DO?</a:t>
            </a:r>
            <a:endParaRPr lang="be-BY" sz="5400" dirty="0">
              <a:solidFill>
                <a:srgbClr val="D1634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260648"/>
            <a:ext cx="7467600" cy="4873752"/>
          </a:xfrm>
        </p:spPr>
        <p:txBody>
          <a:bodyPr>
            <a:normAutofit fontScale="92500"/>
          </a:bodyPr>
          <a:lstStyle/>
          <a:p>
            <a:r>
              <a:rPr lang="be-BY" dirty="0" smtClean="0">
                <a:solidFill>
                  <a:srgbClr val="00B0F0"/>
                </a:solidFill>
                <a:latin typeface="Arial" pitchFamily="34" charset="0"/>
                <a:cs typeface="Arial" pitchFamily="34" charset="0"/>
              </a:rPr>
              <a:t>Many people spend Christmas Day with family members, with whom they exchange gifts and cards. Many children wake up to find a sock or stocking filled with small gifts on their bed or somewhere else in the house. These have supposedly been brought by a mythical figure called 'Father Christmas' or 'Santa Claus', who lives for most of the year at the North Pole. He travels in a sleigh pulled by reindeer and enters houses by climbing down the chimney. He hopes to enjoy a small snack of mince pies and brandy at each house. He supposedly travels so fast that he can deliver presents to all children in one night, although some in some stories elves help him with his work.</a:t>
            </a:r>
          </a:p>
          <a:p>
            <a:endParaRPr lang="be-BY" dirty="0">
              <a:solidFill>
                <a:srgbClr val="00B0F0"/>
              </a:solidFill>
              <a:latin typeface="Arial" pitchFamily="34" charset="0"/>
              <a:cs typeface="Arial" pitchFamily="34" charset="0"/>
            </a:endParaRPr>
          </a:p>
        </p:txBody>
      </p:sp>
      <p:pic>
        <p:nvPicPr>
          <p:cNvPr id="4" name="Рисунок 3" descr="640.333_104.JPG"/>
          <p:cNvPicPr>
            <a:picLocks noChangeAspect="1"/>
          </p:cNvPicPr>
          <p:nvPr/>
        </p:nvPicPr>
        <p:blipFill>
          <a:blip r:embed="rId2" cstate="print"/>
          <a:stretch>
            <a:fillRect/>
          </a:stretch>
        </p:blipFill>
        <p:spPr>
          <a:xfrm>
            <a:off x="611560" y="4644595"/>
            <a:ext cx="7776864" cy="221340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0"/>
            <a:ext cx="7467600" cy="4873752"/>
          </a:xfrm>
        </p:spPr>
        <p:txBody>
          <a:bodyPr/>
          <a:lstStyle/>
          <a:p>
            <a:r>
              <a:rPr lang="be-BY" dirty="0" smtClean="0">
                <a:solidFill>
                  <a:srgbClr val="00B0F0"/>
                </a:solidFill>
                <a:latin typeface="Arial" pitchFamily="34" charset="0"/>
                <a:cs typeface="Arial" pitchFamily="34" charset="0"/>
              </a:rPr>
              <a:t>Later in the day, people may attend special church services, even if they do not usually go to church. Nearly everyone prepares and eats a special meal. This often includes roast turkey, potatoes and parsnips, and other vegetables. After the main course, Christmas pudding is often eaten. This is a heavy steamed, dense, cake-like pudding filled with dried fruit and nuts. Burning brandy is often poured over it as it is served, giving a spectacular effect. Mince pies are also popular on Christmas Day. They are sweet pastry cases filled with a mixture of dried fruit, fat and alcohol.</a:t>
            </a:r>
          </a:p>
          <a:p>
            <a:endParaRPr lang="be-BY" dirty="0">
              <a:solidFill>
                <a:srgbClr val="00B0F0"/>
              </a:solidFill>
              <a:latin typeface="Arial" pitchFamily="34" charset="0"/>
              <a:cs typeface="Arial" pitchFamily="34" charset="0"/>
            </a:endParaRPr>
          </a:p>
        </p:txBody>
      </p:sp>
      <p:pic>
        <p:nvPicPr>
          <p:cNvPr id="4" name="Рисунок 3" descr="26_158668650.jpg"/>
          <p:cNvPicPr>
            <a:picLocks noChangeAspect="1"/>
          </p:cNvPicPr>
          <p:nvPr/>
        </p:nvPicPr>
        <p:blipFill>
          <a:blip r:embed="rId2" cstate="print"/>
          <a:stretch>
            <a:fillRect/>
          </a:stretch>
        </p:blipFill>
        <p:spPr>
          <a:xfrm>
            <a:off x="4283968" y="4149079"/>
            <a:ext cx="3888432" cy="252944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80728"/>
            <a:ext cx="7467600" cy="1143000"/>
          </a:xfrm>
        </p:spPr>
        <p:txBody>
          <a:bodyPr>
            <a:noAutofit/>
          </a:bodyPr>
          <a:lstStyle/>
          <a:p>
            <a:r>
              <a:rPr lang="en-US" sz="4800" b="1" dirty="0" smtClean="0">
                <a:solidFill>
                  <a:srgbClr val="D16349"/>
                </a:solidFill>
                <a:latin typeface="Arial Rounded MT Bold" pitchFamily="34" charset="0"/>
              </a:rPr>
              <a:t>Symbols of Christmas</a:t>
            </a:r>
            <a:r>
              <a:rPr lang="be-BY" sz="4800" dirty="0" smtClean="0">
                <a:solidFill>
                  <a:srgbClr val="D16349"/>
                </a:solidFill>
              </a:rPr>
              <a:t/>
            </a:r>
            <a:br>
              <a:rPr lang="be-BY" sz="4800" dirty="0" smtClean="0">
                <a:solidFill>
                  <a:srgbClr val="D16349"/>
                </a:solidFill>
              </a:rPr>
            </a:br>
            <a:endParaRPr lang="be-BY" sz="4800" dirty="0">
              <a:solidFill>
                <a:srgbClr val="D16349"/>
              </a:solidFill>
            </a:endParaRPr>
          </a:p>
        </p:txBody>
      </p:sp>
      <p:sp>
        <p:nvSpPr>
          <p:cNvPr id="3" name="Содержимое 2"/>
          <p:cNvSpPr>
            <a:spLocks noGrp="1"/>
          </p:cNvSpPr>
          <p:nvPr>
            <p:ph sz="quarter" idx="1"/>
          </p:nvPr>
        </p:nvSpPr>
        <p:spPr/>
        <p:txBody>
          <a:bodyPr>
            <a:normAutofit/>
          </a:bodyPr>
          <a:lstStyle/>
          <a:p>
            <a:pPr algn="ctr">
              <a:buNone/>
            </a:pPr>
            <a:r>
              <a:rPr lang="be-BY" dirty="0" smtClean="0">
                <a:solidFill>
                  <a:srgbClr val="00B0F0"/>
                </a:solidFill>
                <a:latin typeface="Arial" pitchFamily="34" charset="0"/>
                <a:cs typeface="Arial" pitchFamily="34" charset="0"/>
              </a:rPr>
              <a:t>There are many Christmas symbols. These include leaves and berries from the holly tree and mistletoe bush, pine trees, candles and small lights. Figures associated with the season are Father Christmas or Santa Claus, the baby Jesus, Mary, Joseph and the other characters from the Nativity story. Presents and Christmas food, such as turkey, Christmas pudding and mince pies also symbolize Christmas. A special mention should be reserved for the robin red breast. This small bird, with its red feathered breast, is at its most beautiful in the middle of the winter and is often seen as a decoration on Christmas cards, wrapping paper and cakes.</a:t>
            </a:r>
          </a:p>
          <a:p>
            <a:endParaRPr lang="be-BY" dirty="0">
              <a:solidFill>
                <a:srgbClr val="00B0F0"/>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9289.jpg"/>
          <p:cNvPicPr>
            <a:picLocks noChangeAspect="1"/>
          </p:cNvPicPr>
          <p:nvPr/>
        </p:nvPicPr>
        <p:blipFill>
          <a:blip r:embed="rId2" cstate="print"/>
          <a:stretch>
            <a:fillRect/>
          </a:stretch>
        </p:blipFill>
        <p:spPr>
          <a:xfrm>
            <a:off x="251520" y="260648"/>
            <a:ext cx="4752975" cy="4838700"/>
          </a:xfrm>
          <a:prstGeom prst="rect">
            <a:avLst/>
          </a:prstGeom>
        </p:spPr>
      </p:pic>
      <p:pic>
        <p:nvPicPr>
          <p:cNvPr id="5" name="Рисунок 4" descr="christmas_turkey_by_wolfystar-d4k9vxi-300x200.jpg"/>
          <p:cNvPicPr>
            <a:picLocks noChangeAspect="1"/>
          </p:cNvPicPr>
          <p:nvPr/>
        </p:nvPicPr>
        <p:blipFill>
          <a:blip r:embed="rId3" cstate="print"/>
          <a:stretch>
            <a:fillRect/>
          </a:stretch>
        </p:blipFill>
        <p:spPr>
          <a:xfrm>
            <a:off x="1043608" y="5081802"/>
            <a:ext cx="2664296" cy="1776197"/>
          </a:xfrm>
          <a:prstGeom prst="rect">
            <a:avLst/>
          </a:prstGeom>
        </p:spPr>
      </p:pic>
      <p:pic>
        <p:nvPicPr>
          <p:cNvPr id="6" name="Рисунок 5" descr="interer.od.ua_dizayn-interera_rannee-rozhdestvo-v-anglii_1420.jpeg"/>
          <p:cNvPicPr>
            <a:picLocks noChangeAspect="1"/>
          </p:cNvPicPr>
          <p:nvPr/>
        </p:nvPicPr>
        <p:blipFill>
          <a:blip r:embed="rId4" cstate="print"/>
          <a:stretch>
            <a:fillRect/>
          </a:stretch>
        </p:blipFill>
        <p:spPr>
          <a:xfrm>
            <a:off x="5940152" y="188640"/>
            <a:ext cx="1914300" cy="2880742"/>
          </a:xfrm>
          <a:prstGeom prst="rect">
            <a:avLst/>
          </a:prstGeom>
        </p:spPr>
      </p:pic>
      <p:pic>
        <p:nvPicPr>
          <p:cNvPr id="7" name="Рисунок 6" descr="resize.jpg"/>
          <p:cNvPicPr>
            <a:picLocks noChangeAspect="1"/>
          </p:cNvPicPr>
          <p:nvPr/>
        </p:nvPicPr>
        <p:blipFill>
          <a:blip r:embed="rId5" cstate="print"/>
          <a:stretch>
            <a:fillRect/>
          </a:stretch>
        </p:blipFill>
        <p:spPr>
          <a:xfrm>
            <a:off x="4716016" y="3515040"/>
            <a:ext cx="4004866" cy="33429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1600200"/>
            <a:ext cx="5410944" cy="4781128"/>
          </a:xfrm>
        </p:spPr>
        <p:txBody>
          <a:bodyPr>
            <a:normAutofit/>
          </a:bodyPr>
          <a:lstStyle/>
          <a:p>
            <a:pPr algn="ctr">
              <a:buNone/>
            </a:pPr>
            <a:r>
              <a:rPr lang="be-BY" dirty="0" smtClean="0">
                <a:solidFill>
                  <a:srgbClr val="00B0F0"/>
                </a:solidFill>
                <a:latin typeface="Arial" pitchFamily="34" charset="0"/>
                <a:cs typeface="Arial" pitchFamily="34" charset="0"/>
              </a:rPr>
              <a:t>Boxing Day in the United Kingdom is the day after Christmas Day and falls on December 26. Traditionally, it was a day when employers distributed money, food, cloth (material) or other valuable goods to their employees. In modern times, it is an important day for sporting events and the start of the post-Christmas sales.</a:t>
            </a:r>
          </a:p>
          <a:p>
            <a:endParaRPr lang="be-BY" dirty="0">
              <a:solidFill>
                <a:srgbClr val="00B0F0"/>
              </a:solidFill>
              <a:latin typeface="Arial" pitchFamily="34" charset="0"/>
              <a:cs typeface="Arial" pitchFamily="34" charset="0"/>
            </a:endParaRPr>
          </a:p>
        </p:txBody>
      </p:sp>
      <p:pic>
        <p:nvPicPr>
          <p:cNvPr id="4" name="Рисунок 3" descr="boxing-day.jpg"/>
          <p:cNvPicPr>
            <a:picLocks noChangeAspect="1"/>
          </p:cNvPicPr>
          <p:nvPr/>
        </p:nvPicPr>
        <p:blipFill>
          <a:blip r:embed="rId2" cstate="print"/>
          <a:stretch>
            <a:fillRect/>
          </a:stretch>
        </p:blipFill>
        <p:spPr>
          <a:xfrm>
            <a:off x="6084168" y="3923928"/>
            <a:ext cx="2623060" cy="2934072"/>
          </a:xfrm>
          <a:prstGeom prst="rect">
            <a:avLst/>
          </a:prstGeom>
        </p:spPr>
      </p:pic>
      <p:sp>
        <p:nvSpPr>
          <p:cNvPr id="7" name="TextBox 6"/>
          <p:cNvSpPr txBox="1"/>
          <p:nvPr/>
        </p:nvSpPr>
        <p:spPr>
          <a:xfrm>
            <a:off x="1835696" y="332656"/>
            <a:ext cx="4944815" cy="1015663"/>
          </a:xfrm>
          <a:prstGeom prst="rect">
            <a:avLst/>
          </a:prstGeom>
          <a:noFill/>
        </p:spPr>
        <p:txBody>
          <a:bodyPr wrap="none" rtlCol="0">
            <a:spAutoFit/>
          </a:bodyPr>
          <a:lstStyle/>
          <a:p>
            <a:r>
              <a:rPr lang="en-US" sz="6000" dirty="0" smtClean="0">
                <a:solidFill>
                  <a:srgbClr val="D16349"/>
                </a:solidFill>
                <a:latin typeface="Arial Rounded MT Bold" pitchFamily="34" charset="0"/>
              </a:rPr>
              <a:t>BOXING DAY</a:t>
            </a:r>
            <a:endParaRPr lang="be-BY" sz="6000" dirty="0">
              <a:solidFill>
                <a:srgbClr val="D1634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788024" y="1984248"/>
            <a:ext cx="3960440" cy="4685112"/>
          </a:xfrm>
        </p:spPr>
        <p:txBody>
          <a:bodyPr>
            <a:normAutofit fontScale="92500" lnSpcReduction="20000"/>
          </a:bodyPr>
          <a:lstStyle/>
          <a:p>
            <a:pPr algn="ctr">
              <a:buNone/>
            </a:pPr>
            <a:r>
              <a:rPr lang="be-BY" dirty="0" smtClean="0">
                <a:solidFill>
                  <a:srgbClr val="C00000"/>
                </a:solidFill>
                <a:latin typeface="Arial"/>
                <a:ea typeface="Times New Roman"/>
                <a:cs typeface="Times New Roman"/>
              </a:rPr>
              <a:t>The most famous places of festivities are Piccadilly Circus and Trafalgar Square in London where crowds of people greet the New Year with the linked-arm singing of "Old Lang Syne", kissing total strangers, blowing whistles and automobile horns and shooting firecrackers. Someone usually falls into the fountain in Trafalgar Square. Unfortunately for all these midnight celebrators, January 1st is not a public holiday in England.</a:t>
            </a:r>
            <a:endParaRPr lang="be-BY" dirty="0" smtClean="0">
              <a:solidFill>
                <a:srgbClr val="C00000"/>
              </a:solidFill>
              <a:latin typeface="Calibri"/>
              <a:ea typeface="Calibri"/>
              <a:cs typeface="Times New Roman"/>
            </a:endParaRPr>
          </a:p>
          <a:p>
            <a:pPr algn="ctr"/>
            <a:endParaRPr lang="be-BY" dirty="0">
              <a:solidFill>
                <a:srgbClr val="C00000"/>
              </a:solidFill>
            </a:endParaRPr>
          </a:p>
        </p:txBody>
      </p:sp>
      <p:pic>
        <p:nvPicPr>
          <p:cNvPr id="2050" name="Picture 2" descr="C:\Users\Настя\Desktop\СТРЁМНОВЕДЕНИЕ\18116-big.jpg"/>
          <p:cNvPicPr>
            <a:picLocks noChangeAspect="1" noChangeArrowheads="1"/>
          </p:cNvPicPr>
          <p:nvPr/>
        </p:nvPicPr>
        <p:blipFill>
          <a:blip r:embed="rId2" cstate="print"/>
          <a:srcRect/>
          <a:stretch>
            <a:fillRect/>
          </a:stretch>
        </p:blipFill>
        <p:spPr bwMode="auto">
          <a:xfrm>
            <a:off x="251520" y="188640"/>
            <a:ext cx="4447458" cy="6480720"/>
          </a:xfrm>
          <a:prstGeom prst="rect">
            <a:avLst/>
          </a:prstGeom>
          <a:noFill/>
        </p:spPr>
      </p:pic>
      <p:pic>
        <p:nvPicPr>
          <p:cNvPr id="2051" name="Picture 3" descr="C:\Users\Настя\Desktop\СТРЁМНОВЕДЕНИЕ\d13f64e598f72f9c859f32d50759b6c0.jpg"/>
          <p:cNvPicPr>
            <a:picLocks noChangeAspect="1" noChangeArrowheads="1"/>
          </p:cNvPicPr>
          <p:nvPr/>
        </p:nvPicPr>
        <p:blipFill>
          <a:blip r:embed="rId3" cstate="print"/>
          <a:srcRect/>
          <a:stretch>
            <a:fillRect/>
          </a:stretch>
        </p:blipFill>
        <p:spPr bwMode="auto">
          <a:xfrm>
            <a:off x="5395326" y="0"/>
            <a:ext cx="3290680" cy="19888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1268760"/>
            <a:ext cx="4464496" cy="5184576"/>
          </a:xfrm>
        </p:spPr>
        <p:txBody>
          <a:bodyPr>
            <a:normAutofit fontScale="92500" lnSpcReduction="10000"/>
          </a:bodyPr>
          <a:lstStyle/>
          <a:p>
            <a:pPr algn="ctr">
              <a:buNone/>
            </a:pPr>
            <a:r>
              <a:rPr lang="ru-RU" dirty="0" err="1" smtClean="0">
                <a:solidFill>
                  <a:srgbClr val="00B0F0"/>
                </a:solidFill>
              </a:rPr>
              <a:t>For</a:t>
            </a:r>
            <a:r>
              <a:rPr lang="ru-RU" dirty="0" smtClean="0">
                <a:solidFill>
                  <a:srgbClr val="00B0F0"/>
                </a:solidFill>
              </a:rPr>
              <a:t> </a:t>
            </a:r>
            <a:r>
              <a:rPr lang="ru-RU" dirty="0" err="1" smtClean="0">
                <a:solidFill>
                  <a:srgbClr val="00B0F0"/>
                </a:solidFill>
              </a:rPr>
              <a:t>many</a:t>
            </a:r>
            <a:r>
              <a:rPr lang="ru-RU" dirty="0" smtClean="0">
                <a:solidFill>
                  <a:srgbClr val="00B0F0"/>
                </a:solidFill>
              </a:rPr>
              <a:t> </a:t>
            </a:r>
            <a:r>
              <a:rPr lang="ru-RU" dirty="0" err="1" smtClean="0">
                <a:solidFill>
                  <a:srgbClr val="00B0F0"/>
                </a:solidFill>
              </a:rPr>
              <a:t>people</a:t>
            </a:r>
            <a:r>
              <a:rPr lang="ru-RU" dirty="0" smtClean="0">
                <a:solidFill>
                  <a:srgbClr val="00B0F0"/>
                </a:solidFill>
              </a:rPr>
              <a:t> </a:t>
            </a:r>
            <a:r>
              <a:rPr lang="ru-RU" dirty="0" err="1" smtClean="0">
                <a:solidFill>
                  <a:srgbClr val="00B0F0"/>
                </a:solidFill>
              </a:rPr>
              <a:t>Boxing</a:t>
            </a:r>
            <a:r>
              <a:rPr lang="ru-RU" dirty="0" smtClean="0">
                <a:solidFill>
                  <a:srgbClr val="00B0F0"/>
                </a:solidFill>
              </a:rPr>
              <a:t> </a:t>
            </a:r>
            <a:r>
              <a:rPr lang="ru-RU" dirty="0" err="1" smtClean="0">
                <a:solidFill>
                  <a:srgbClr val="00B0F0"/>
                </a:solidFill>
              </a:rPr>
              <a:t>Day</a:t>
            </a:r>
            <a:r>
              <a:rPr lang="ru-RU" dirty="0" smtClean="0">
                <a:solidFill>
                  <a:srgbClr val="00B0F0"/>
                </a:solidFill>
              </a:rPr>
              <a:t> </a:t>
            </a:r>
            <a:r>
              <a:rPr lang="ru-RU" dirty="0" err="1" smtClean="0">
                <a:solidFill>
                  <a:srgbClr val="00B0F0"/>
                </a:solidFill>
              </a:rPr>
              <a:t>is</a:t>
            </a:r>
            <a:r>
              <a:rPr lang="ru-RU" dirty="0" smtClean="0">
                <a:solidFill>
                  <a:srgbClr val="00B0F0"/>
                </a:solidFill>
              </a:rPr>
              <a:t> </a:t>
            </a:r>
            <a:r>
              <a:rPr lang="ru-RU" dirty="0" err="1" smtClean="0">
                <a:solidFill>
                  <a:srgbClr val="00B0F0"/>
                </a:solidFill>
              </a:rPr>
              <a:t>a</a:t>
            </a:r>
            <a:r>
              <a:rPr lang="ru-RU" dirty="0" smtClean="0">
                <a:solidFill>
                  <a:srgbClr val="00B0F0"/>
                </a:solidFill>
              </a:rPr>
              <a:t> </a:t>
            </a:r>
            <a:r>
              <a:rPr lang="ru-RU" dirty="0" err="1" smtClean="0">
                <a:solidFill>
                  <a:srgbClr val="00B0F0"/>
                </a:solidFill>
              </a:rPr>
              <a:t>time</a:t>
            </a:r>
            <a:r>
              <a:rPr lang="ru-RU" dirty="0" smtClean="0">
                <a:solidFill>
                  <a:srgbClr val="00B0F0"/>
                </a:solidFill>
              </a:rPr>
              <a:t> </a:t>
            </a:r>
            <a:r>
              <a:rPr lang="ru-RU" dirty="0" err="1" smtClean="0">
                <a:solidFill>
                  <a:srgbClr val="00B0F0"/>
                </a:solidFill>
              </a:rPr>
              <a:t>to</a:t>
            </a:r>
            <a:r>
              <a:rPr lang="ru-RU" dirty="0" smtClean="0">
                <a:solidFill>
                  <a:srgbClr val="00B0F0"/>
                </a:solidFill>
              </a:rPr>
              <a:t> </a:t>
            </a:r>
            <a:r>
              <a:rPr lang="ru-RU" dirty="0" err="1" smtClean="0">
                <a:solidFill>
                  <a:srgbClr val="00B0F0"/>
                </a:solidFill>
              </a:rPr>
              <a:t>recover</a:t>
            </a:r>
            <a:r>
              <a:rPr lang="ru-RU" dirty="0" smtClean="0">
                <a:solidFill>
                  <a:srgbClr val="00B0F0"/>
                </a:solidFill>
              </a:rPr>
              <a:t> from the </a:t>
            </a:r>
            <a:r>
              <a:rPr lang="ru-RU" dirty="0" err="1" smtClean="0">
                <a:solidFill>
                  <a:srgbClr val="00B0F0"/>
                </a:solidFill>
              </a:rPr>
              <a:t>excesses</a:t>
            </a:r>
            <a:r>
              <a:rPr lang="ru-RU" dirty="0" smtClean="0">
                <a:solidFill>
                  <a:srgbClr val="00B0F0"/>
                </a:solidFill>
              </a:rPr>
              <a:t> </a:t>
            </a:r>
            <a:r>
              <a:rPr lang="ru-RU" dirty="0" err="1" smtClean="0">
                <a:solidFill>
                  <a:srgbClr val="00B0F0"/>
                </a:solidFill>
              </a:rPr>
              <a:t>of</a:t>
            </a:r>
            <a:r>
              <a:rPr lang="ru-RU" dirty="0" smtClean="0">
                <a:solidFill>
                  <a:srgbClr val="00B0F0"/>
                </a:solidFill>
              </a:rPr>
              <a:t> Christmas </a:t>
            </a:r>
            <a:r>
              <a:rPr lang="ru-RU" dirty="0" err="1" smtClean="0">
                <a:solidFill>
                  <a:srgbClr val="00B0F0"/>
                </a:solidFill>
              </a:rPr>
              <a:t>day</a:t>
            </a:r>
            <a:r>
              <a:rPr lang="ru-RU" dirty="0" smtClean="0">
                <a:solidFill>
                  <a:srgbClr val="00B0F0"/>
                </a:solidFill>
              </a:rPr>
              <a:t> and </a:t>
            </a:r>
            <a:r>
              <a:rPr lang="ru-RU" dirty="0" err="1" smtClean="0">
                <a:solidFill>
                  <a:srgbClr val="00B0F0"/>
                </a:solidFill>
              </a:rPr>
              <a:t>an</a:t>
            </a:r>
            <a:r>
              <a:rPr lang="ru-RU" dirty="0" smtClean="0">
                <a:solidFill>
                  <a:srgbClr val="00B0F0"/>
                </a:solidFill>
              </a:rPr>
              <a:t> </a:t>
            </a:r>
            <a:r>
              <a:rPr lang="ru-RU" dirty="0" err="1" smtClean="0">
                <a:solidFill>
                  <a:srgbClr val="00B0F0"/>
                </a:solidFill>
              </a:rPr>
              <a:t>opportunity</a:t>
            </a:r>
            <a:r>
              <a:rPr lang="ru-RU" dirty="0" smtClean="0">
                <a:solidFill>
                  <a:srgbClr val="00B0F0"/>
                </a:solidFill>
              </a:rPr>
              <a:t> </a:t>
            </a:r>
            <a:r>
              <a:rPr lang="ru-RU" dirty="0" err="1" smtClean="0">
                <a:solidFill>
                  <a:srgbClr val="00B0F0"/>
                </a:solidFill>
              </a:rPr>
              <a:t>to</a:t>
            </a:r>
            <a:r>
              <a:rPr lang="ru-RU" dirty="0" smtClean="0">
                <a:solidFill>
                  <a:srgbClr val="00B0F0"/>
                </a:solidFill>
              </a:rPr>
              <a:t> </a:t>
            </a:r>
            <a:r>
              <a:rPr lang="ru-RU" dirty="0" err="1" smtClean="0">
                <a:solidFill>
                  <a:srgbClr val="00B0F0"/>
                </a:solidFill>
              </a:rPr>
              <a:t>spent</a:t>
            </a:r>
            <a:r>
              <a:rPr lang="ru-RU" dirty="0" smtClean="0">
                <a:solidFill>
                  <a:srgbClr val="00B0F0"/>
                </a:solidFill>
              </a:rPr>
              <a:t> </a:t>
            </a:r>
            <a:r>
              <a:rPr lang="ru-RU" dirty="0" err="1" smtClean="0">
                <a:solidFill>
                  <a:srgbClr val="00B0F0"/>
                </a:solidFill>
              </a:rPr>
              <a:t>time</a:t>
            </a:r>
            <a:r>
              <a:rPr lang="ru-RU" dirty="0" smtClean="0">
                <a:solidFill>
                  <a:srgbClr val="00B0F0"/>
                </a:solidFill>
              </a:rPr>
              <a:t> with </a:t>
            </a:r>
            <a:r>
              <a:rPr lang="ru-RU" dirty="0" err="1" smtClean="0">
                <a:solidFill>
                  <a:srgbClr val="00B0F0"/>
                </a:solidFill>
              </a:rPr>
              <a:t>family</a:t>
            </a:r>
            <a:r>
              <a:rPr lang="ru-RU" dirty="0" smtClean="0">
                <a:solidFill>
                  <a:srgbClr val="00B0F0"/>
                </a:solidFill>
              </a:rPr>
              <a:t>, </a:t>
            </a:r>
            <a:r>
              <a:rPr lang="ru-RU" dirty="0" err="1" smtClean="0">
                <a:solidFill>
                  <a:srgbClr val="00B0F0"/>
                </a:solidFill>
              </a:rPr>
              <a:t>friends</a:t>
            </a:r>
            <a:r>
              <a:rPr lang="ru-RU" dirty="0" smtClean="0">
                <a:solidFill>
                  <a:srgbClr val="00B0F0"/>
                </a:solidFill>
              </a:rPr>
              <a:t> and </a:t>
            </a:r>
            <a:r>
              <a:rPr lang="ru-RU" dirty="0" err="1" smtClean="0">
                <a:solidFill>
                  <a:srgbClr val="00B0F0"/>
                </a:solidFill>
              </a:rPr>
              <a:t>neighbors</a:t>
            </a:r>
            <a:r>
              <a:rPr lang="ru-RU" dirty="0" smtClean="0">
                <a:solidFill>
                  <a:srgbClr val="00B0F0"/>
                </a:solidFill>
              </a:rPr>
              <a:t>. </a:t>
            </a:r>
            <a:r>
              <a:rPr lang="ru-RU" dirty="0" err="1" smtClean="0">
                <a:solidFill>
                  <a:srgbClr val="00B0F0"/>
                </a:solidFill>
              </a:rPr>
              <a:t>Some</a:t>
            </a:r>
            <a:r>
              <a:rPr lang="ru-RU" dirty="0" smtClean="0">
                <a:solidFill>
                  <a:srgbClr val="00B0F0"/>
                </a:solidFill>
              </a:rPr>
              <a:t> </a:t>
            </a:r>
            <a:r>
              <a:rPr lang="ru-RU" dirty="0" err="1" smtClean="0">
                <a:solidFill>
                  <a:srgbClr val="00B0F0"/>
                </a:solidFill>
              </a:rPr>
              <a:t>people</a:t>
            </a:r>
            <a:r>
              <a:rPr lang="ru-RU" dirty="0" smtClean="0">
                <a:solidFill>
                  <a:srgbClr val="00B0F0"/>
                </a:solidFill>
              </a:rPr>
              <a:t> </a:t>
            </a:r>
            <a:r>
              <a:rPr lang="ru-RU" dirty="0" err="1" smtClean="0">
                <a:solidFill>
                  <a:srgbClr val="00B0F0"/>
                </a:solidFill>
              </a:rPr>
              <a:t>choose</a:t>
            </a:r>
            <a:r>
              <a:rPr lang="ru-RU" dirty="0" smtClean="0">
                <a:solidFill>
                  <a:srgbClr val="00B0F0"/>
                </a:solidFill>
              </a:rPr>
              <a:t> </a:t>
            </a:r>
            <a:r>
              <a:rPr lang="ru-RU" dirty="0" err="1" smtClean="0">
                <a:solidFill>
                  <a:srgbClr val="00B0F0"/>
                </a:solidFill>
              </a:rPr>
              <a:t>to</a:t>
            </a:r>
            <a:r>
              <a:rPr lang="ru-RU" dirty="0" smtClean="0">
                <a:solidFill>
                  <a:srgbClr val="00B0F0"/>
                </a:solidFill>
              </a:rPr>
              <a:t> </a:t>
            </a:r>
            <a:r>
              <a:rPr lang="ru-RU" dirty="0" err="1" smtClean="0">
                <a:solidFill>
                  <a:srgbClr val="00B0F0"/>
                </a:solidFill>
              </a:rPr>
              <a:t>go</a:t>
            </a:r>
            <a:r>
              <a:rPr lang="ru-RU" dirty="0" smtClean="0">
                <a:solidFill>
                  <a:srgbClr val="00B0F0"/>
                </a:solidFill>
              </a:rPr>
              <a:t> </a:t>
            </a:r>
            <a:r>
              <a:rPr lang="ru-RU" dirty="0" err="1" smtClean="0">
                <a:solidFill>
                  <a:srgbClr val="00B0F0"/>
                </a:solidFill>
              </a:rPr>
              <a:t>for</a:t>
            </a:r>
            <a:r>
              <a:rPr lang="ru-RU" dirty="0" smtClean="0">
                <a:solidFill>
                  <a:srgbClr val="00B0F0"/>
                </a:solidFill>
              </a:rPr>
              <a:t> </a:t>
            </a:r>
            <a:r>
              <a:rPr lang="ru-RU" dirty="0" err="1" smtClean="0">
                <a:solidFill>
                  <a:srgbClr val="00B0F0"/>
                </a:solidFill>
              </a:rPr>
              <a:t>a</a:t>
            </a:r>
            <a:r>
              <a:rPr lang="ru-RU" dirty="0" smtClean="0">
                <a:solidFill>
                  <a:srgbClr val="00B0F0"/>
                </a:solidFill>
              </a:rPr>
              <a:t> </a:t>
            </a:r>
            <a:r>
              <a:rPr lang="ru-RU" dirty="0" err="1" smtClean="0">
                <a:solidFill>
                  <a:srgbClr val="00B0F0"/>
                </a:solidFill>
              </a:rPr>
              <a:t>walk</a:t>
            </a:r>
            <a:r>
              <a:rPr lang="ru-RU" dirty="0" smtClean="0">
                <a:solidFill>
                  <a:srgbClr val="00B0F0"/>
                </a:solidFill>
              </a:rPr>
              <a:t> </a:t>
            </a:r>
            <a:r>
              <a:rPr lang="ru-RU" dirty="0" err="1" smtClean="0">
                <a:solidFill>
                  <a:srgbClr val="00B0F0"/>
                </a:solidFill>
              </a:rPr>
              <a:t>in</a:t>
            </a:r>
            <a:r>
              <a:rPr lang="ru-RU" dirty="0" smtClean="0">
                <a:solidFill>
                  <a:srgbClr val="00B0F0"/>
                </a:solidFill>
              </a:rPr>
              <a:t> the </a:t>
            </a:r>
            <a:r>
              <a:rPr lang="ru-RU" dirty="0" err="1" smtClean="0">
                <a:solidFill>
                  <a:srgbClr val="00B0F0"/>
                </a:solidFill>
              </a:rPr>
              <a:t>countryside</a:t>
            </a:r>
            <a:r>
              <a:rPr lang="ru-RU" dirty="0" smtClean="0">
                <a:solidFill>
                  <a:srgbClr val="00B0F0"/>
                </a:solidFill>
              </a:rPr>
              <a:t>, </a:t>
            </a:r>
            <a:r>
              <a:rPr lang="ru-RU" dirty="0" err="1" smtClean="0">
                <a:solidFill>
                  <a:srgbClr val="00B0F0"/>
                </a:solidFill>
              </a:rPr>
              <a:t>while</a:t>
            </a:r>
            <a:r>
              <a:rPr lang="ru-RU" dirty="0" smtClean="0">
                <a:solidFill>
                  <a:srgbClr val="00B0F0"/>
                </a:solidFill>
              </a:rPr>
              <a:t> other </a:t>
            </a:r>
            <a:r>
              <a:rPr lang="ru-RU" dirty="0" err="1" smtClean="0">
                <a:solidFill>
                  <a:srgbClr val="00B0F0"/>
                </a:solidFill>
              </a:rPr>
              <a:t>flock</a:t>
            </a:r>
            <a:r>
              <a:rPr lang="ru-RU" dirty="0" smtClean="0">
                <a:solidFill>
                  <a:srgbClr val="00B0F0"/>
                </a:solidFill>
              </a:rPr>
              <a:t> </a:t>
            </a:r>
            <a:r>
              <a:rPr lang="ru-RU" dirty="0" err="1" smtClean="0">
                <a:solidFill>
                  <a:srgbClr val="00B0F0"/>
                </a:solidFill>
              </a:rPr>
              <a:t>to</a:t>
            </a:r>
            <a:r>
              <a:rPr lang="ru-RU" dirty="0" smtClean="0">
                <a:solidFill>
                  <a:srgbClr val="00B0F0"/>
                </a:solidFill>
              </a:rPr>
              <a:t> the </a:t>
            </a:r>
            <a:r>
              <a:rPr lang="ru-RU" dirty="0" err="1" smtClean="0">
                <a:solidFill>
                  <a:srgbClr val="00B0F0"/>
                </a:solidFill>
              </a:rPr>
              <a:t>post-Christmas</a:t>
            </a:r>
            <a:r>
              <a:rPr lang="ru-RU" dirty="0" smtClean="0">
                <a:solidFill>
                  <a:srgbClr val="00B0F0"/>
                </a:solidFill>
              </a:rPr>
              <a:t> </a:t>
            </a:r>
            <a:r>
              <a:rPr lang="ru-RU" dirty="0" err="1" smtClean="0">
                <a:solidFill>
                  <a:srgbClr val="00B0F0"/>
                </a:solidFill>
              </a:rPr>
              <a:t>sales</a:t>
            </a:r>
            <a:r>
              <a:rPr lang="ru-RU" dirty="0" smtClean="0">
                <a:solidFill>
                  <a:srgbClr val="00B0F0"/>
                </a:solidFill>
              </a:rPr>
              <a:t> </a:t>
            </a:r>
            <a:r>
              <a:rPr lang="ru-RU" dirty="0" err="1" smtClean="0">
                <a:solidFill>
                  <a:srgbClr val="00B0F0"/>
                </a:solidFill>
              </a:rPr>
              <a:t>in</a:t>
            </a:r>
            <a:r>
              <a:rPr lang="ru-RU" dirty="0" smtClean="0">
                <a:solidFill>
                  <a:srgbClr val="00B0F0"/>
                </a:solidFill>
              </a:rPr>
              <a:t> </a:t>
            </a:r>
            <a:r>
              <a:rPr lang="ru-RU" dirty="0" err="1" smtClean="0">
                <a:solidFill>
                  <a:srgbClr val="00B0F0"/>
                </a:solidFill>
              </a:rPr>
              <a:t>large</a:t>
            </a:r>
            <a:r>
              <a:rPr lang="ru-RU" dirty="0" smtClean="0">
                <a:solidFill>
                  <a:srgbClr val="00B0F0"/>
                </a:solidFill>
              </a:rPr>
              <a:t> </a:t>
            </a:r>
            <a:r>
              <a:rPr lang="ru-RU" dirty="0" err="1" smtClean="0">
                <a:solidFill>
                  <a:srgbClr val="00B0F0"/>
                </a:solidFill>
              </a:rPr>
              <a:t>stores</a:t>
            </a:r>
            <a:r>
              <a:rPr lang="ru-RU" dirty="0" smtClean="0">
                <a:solidFill>
                  <a:srgbClr val="00B0F0"/>
                </a:solidFill>
              </a:rPr>
              <a:t> that </a:t>
            </a:r>
            <a:r>
              <a:rPr lang="ru-RU" dirty="0" err="1" smtClean="0">
                <a:solidFill>
                  <a:srgbClr val="00B0F0"/>
                </a:solidFill>
              </a:rPr>
              <a:t>often</a:t>
            </a:r>
            <a:r>
              <a:rPr lang="ru-RU" dirty="0" smtClean="0">
                <a:solidFill>
                  <a:srgbClr val="00B0F0"/>
                </a:solidFill>
              </a:rPr>
              <a:t> </a:t>
            </a:r>
            <a:r>
              <a:rPr lang="ru-RU" dirty="0" err="1" smtClean="0">
                <a:solidFill>
                  <a:srgbClr val="00B0F0"/>
                </a:solidFill>
              </a:rPr>
              <a:t>begin</a:t>
            </a:r>
            <a:r>
              <a:rPr lang="ru-RU" dirty="0" smtClean="0">
                <a:solidFill>
                  <a:srgbClr val="00B0F0"/>
                </a:solidFill>
              </a:rPr>
              <a:t> </a:t>
            </a:r>
            <a:r>
              <a:rPr lang="ru-RU" dirty="0" err="1" smtClean="0">
                <a:solidFill>
                  <a:srgbClr val="00B0F0"/>
                </a:solidFill>
              </a:rPr>
              <a:t>on</a:t>
            </a:r>
            <a:r>
              <a:rPr lang="ru-RU" dirty="0" smtClean="0">
                <a:solidFill>
                  <a:srgbClr val="00B0F0"/>
                </a:solidFill>
              </a:rPr>
              <a:t> </a:t>
            </a:r>
            <a:r>
              <a:rPr lang="ru-RU" dirty="0" err="1" smtClean="0">
                <a:solidFill>
                  <a:srgbClr val="00B0F0"/>
                </a:solidFill>
              </a:rPr>
              <a:t>Boxing</a:t>
            </a:r>
            <a:r>
              <a:rPr lang="ru-RU" dirty="0" smtClean="0">
                <a:solidFill>
                  <a:srgbClr val="00B0F0"/>
                </a:solidFill>
              </a:rPr>
              <a:t> </a:t>
            </a:r>
            <a:r>
              <a:rPr lang="ru-RU" dirty="0" err="1" smtClean="0">
                <a:solidFill>
                  <a:srgbClr val="00B0F0"/>
                </a:solidFill>
              </a:rPr>
              <a:t>Day</a:t>
            </a:r>
            <a:r>
              <a:rPr lang="ru-RU" dirty="0" smtClean="0">
                <a:solidFill>
                  <a:srgbClr val="00B0F0"/>
                </a:solidFill>
              </a:rPr>
              <a:t>. </a:t>
            </a:r>
            <a:r>
              <a:rPr lang="ru-RU" dirty="0" err="1" smtClean="0">
                <a:solidFill>
                  <a:srgbClr val="00B0F0"/>
                </a:solidFill>
              </a:rPr>
              <a:t>Some</a:t>
            </a:r>
            <a:r>
              <a:rPr lang="ru-RU" dirty="0" smtClean="0">
                <a:solidFill>
                  <a:srgbClr val="00B0F0"/>
                </a:solidFill>
              </a:rPr>
              <a:t> </a:t>
            </a:r>
            <a:r>
              <a:rPr lang="ru-RU" dirty="0" err="1" smtClean="0">
                <a:solidFill>
                  <a:srgbClr val="00B0F0"/>
                </a:solidFill>
              </a:rPr>
              <a:t>people</a:t>
            </a:r>
            <a:r>
              <a:rPr lang="ru-RU" dirty="0" smtClean="0">
                <a:solidFill>
                  <a:srgbClr val="00B0F0"/>
                </a:solidFill>
              </a:rPr>
              <a:t> </a:t>
            </a:r>
            <a:r>
              <a:rPr lang="ru-RU" dirty="0" err="1" smtClean="0">
                <a:solidFill>
                  <a:srgbClr val="00B0F0"/>
                </a:solidFill>
              </a:rPr>
              <a:t>even</a:t>
            </a:r>
            <a:r>
              <a:rPr lang="ru-RU" dirty="0" smtClean="0">
                <a:solidFill>
                  <a:srgbClr val="00B0F0"/>
                </a:solidFill>
              </a:rPr>
              <a:t> </a:t>
            </a:r>
            <a:r>
              <a:rPr lang="ru-RU" dirty="0" err="1" smtClean="0">
                <a:solidFill>
                  <a:srgbClr val="00B0F0"/>
                </a:solidFill>
              </a:rPr>
              <a:t>spend</a:t>
            </a:r>
            <a:r>
              <a:rPr lang="ru-RU" dirty="0" smtClean="0">
                <a:solidFill>
                  <a:srgbClr val="00B0F0"/>
                </a:solidFill>
              </a:rPr>
              <a:t> </a:t>
            </a:r>
            <a:r>
              <a:rPr lang="ru-RU" dirty="0" err="1" smtClean="0">
                <a:solidFill>
                  <a:srgbClr val="00B0F0"/>
                </a:solidFill>
              </a:rPr>
              <a:t>part</a:t>
            </a:r>
            <a:r>
              <a:rPr lang="ru-RU" dirty="0" smtClean="0">
                <a:solidFill>
                  <a:srgbClr val="00B0F0"/>
                </a:solidFill>
              </a:rPr>
              <a:t> </a:t>
            </a:r>
            <a:r>
              <a:rPr lang="ru-RU" dirty="0" err="1" smtClean="0">
                <a:solidFill>
                  <a:srgbClr val="00B0F0"/>
                </a:solidFill>
              </a:rPr>
              <a:t>of</a:t>
            </a:r>
            <a:r>
              <a:rPr lang="ru-RU" dirty="0" smtClean="0">
                <a:solidFill>
                  <a:srgbClr val="00B0F0"/>
                </a:solidFill>
              </a:rPr>
              <a:t> the </a:t>
            </a:r>
            <a:r>
              <a:rPr lang="ru-RU" dirty="0" err="1" smtClean="0">
                <a:solidFill>
                  <a:srgbClr val="00B0F0"/>
                </a:solidFill>
              </a:rPr>
              <a:t>night</a:t>
            </a:r>
            <a:r>
              <a:rPr lang="ru-RU" dirty="0" smtClean="0">
                <a:solidFill>
                  <a:srgbClr val="00B0F0"/>
                </a:solidFill>
              </a:rPr>
              <a:t> and </a:t>
            </a:r>
            <a:r>
              <a:rPr lang="ru-RU" dirty="0" err="1" smtClean="0">
                <a:solidFill>
                  <a:srgbClr val="00B0F0"/>
                </a:solidFill>
              </a:rPr>
              <a:t>early</a:t>
            </a:r>
            <a:r>
              <a:rPr lang="ru-RU" dirty="0" smtClean="0">
                <a:solidFill>
                  <a:srgbClr val="00B0F0"/>
                </a:solidFill>
              </a:rPr>
              <a:t> </a:t>
            </a:r>
            <a:r>
              <a:rPr lang="ru-RU" dirty="0" err="1" smtClean="0">
                <a:solidFill>
                  <a:srgbClr val="00B0F0"/>
                </a:solidFill>
              </a:rPr>
              <a:t>morning</a:t>
            </a:r>
            <a:r>
              <a:rPr lang="ru-RU" dirty="0" smtClean="0">
                <a:solidFill>
                  <a:srgbClr val="00B0F0"/>
                </a:solidFill>
              </a:rPr>
              <a:t> </a:t>
            </a:r>
            <a:r>
              <a:rPr lang="ru-RU" dirty="0" err="1" smtClean="0">
                <a:solidFill>
                  <a:srgbClr val="00B0F0"/>
                </a:solidFill>
              </a:rPr>
              <a:t>queuing</a:t>
            </a:r>
            <a:r>
              <a:rPr lang="ru-RU" dirty="0" smtClean="0">
                <a:solidFill>
                  <a:srgbClr val="00B0F0"/>
                </a:solidFill>
              </a:rPr>
              <a:t> </a:t>
            </a:r>
            <a:r>
              <a:rPr lang="ru-RU" dirty="0" err="1" smtClean="0">
                <a:solidFill>
                  <a:srgbClr val="00B0F0"/>
                </a:solidFill>
              </a:rPr>
              <a:t>to</a:t>
            </a:r>
            <a:r>
              <a:rPr lang="ru-RU" dirty="0" smtClean="0">
                <a:solidFill>
                  <a:srgbClr val="00B0F0"/>
                </a:solidFill>
              </a:rPr>
              <a:t> </a:t>
            </a:r>
            <a:r>
              <a:rPr lang="ru-RU" dirty="0" err="1" smtClean="0">
                <a:solidFill>
                  <a:srgbClr val="00B0F0"/>
                </a:solidFill>
              </a:rPr>
              <a:t>get</a:t>
            </a:r>
            <a:r>
              <a:rPr lang="ru-RU" dirty="0" smtClean="0">
                <a:solidFill>
                  <a:srgbClr val="00B0F0"/>
                </a:solidFill>
              </a:rPr>
              <a:t> </a:t>
            </a:r>
            <a:r>
              <a:rPr lang="ru-RU" dirty="0" err="1" smtClean="0">
                <a:solidFill>
                  <a:srgbClr val="00B0F0"/>
                </a:solidFill>
              </a:rPr>
              <a:t>into</a:t>
            </a:r>
            <a:r>
              <a:rPr lang="ru-RU" dirty="0" smtClean="0">
                <a:solidFill>
                  <a:srgbClr val="00B0F0"/>
                </a:solidFill>
              </a:rPr>
              <a:t> the </a:t>
            </a:r>
            <a:r>
              <a:rPr lang="ru-RU" dirty="0" err="1" smtClean="0">
                <a:solidFill>
                  <a:srgbClr val="00B0F0"/>
                </a:solidFill>
              </a:rPr>
              <a:t>stores</a:t>
            </a:r>
            <a:r>
              <a:rPr lang="ru-RU" dirty="0" smtClean="0">
                <a:solidFill>
                  <a:srgbClr val="00B0F0"/>
                </a:solidFill>
              </a:rPr>
              <a:t> </a:t>
            </a:r>
            <a:r>
              <a:rPr lang="ru-RU" dirty="0" err="1" smtClean="0">
                <a:solidFill>
                  <a:srgbClr val="00B0F0"/>
                </a:solidFill>
              </a:rPr>
              <a:t>when</a:t>
            </a:r>
            <a:r>
              <a:rPr lang="ru-RU" dirty="0" smtClean="0">
                <a:solidFill>
                  <a:srgbClr val="00B0F0"/>
                </a:solidFill>
              </a:rPr>
              <a:t> </a:t>
            </a:r>
            <a:r>
              <a:rPr lang="ru-RU" dirty="0" err="1" smtClean="0">
                <a:solidFill>
                  <a:srgbClr val="00B0F0"/>
                </a:solidFill>
              </a:rPr>
              <a:t>the</a:t>
            </a:r>
            <a:r>
              <a:rPr lang="ru-RU" dirty="0" smtClean="0">
                <a:solidFill>
                  <a:srgbClr val="00B0F0"/>
                </a:solidFill>
              </a:rPr>
              <a:t> </a:t>
            </a:r>
            <a:r>
              <a:rPr lang="ru-RU" dirty="0" err="1" smtClean="0">
                <a:solidFill>
                  <a:srgbClr val="00B0F0"/>
                </a:solidFill>
              </a:rPr>
              <a:t>best</a:t>
            </a:r>
            <a:r>
              <a:rPr lang="ru-RU" dirty="0" smtClean="0">
                <a:solidFill>
                  <a:srgbClr val="00B0F0"/>
                </a:solidFill>
              </a:rPr>
              <a:t> </a:t>
            </a:r>
            <a:r>
              <a:rPr lang="ru-RU" dirty="0" err="1" smtClean="0">
                <a:solidFill>
                  <a:srgbClr val="00B0F0"/>
                </a:solidFill>
              </a:rPr>
              <a:t>bargains</a:t>
            </a:r>
            <a:r>
              <a:rPr lang="ru-RU" dirty="0" smtClean="0">
                <a:solidFill>
                  <a:srgbClr val="00B0F0"/>
                </a:solidFill>
              </a:rPr>
              <a:t> </a:t>
            </a:r>
            <a:r>
              <a:rPr lang="ru-RU" dirty="0" err="1" smtClean="0">
                <a:solidFill>
                  <a:srgbClr val="00B0F0"/>
                </a:solidFill>
              </a:rPr>
              <a:t>are</a:t>
            </a:r>
            <a:r>
              <a:rPr lang="ru-RU" dirty="0" smtClean="0">
                <a:solidFill>
                  <a:srgbClr val="00B0F0"/>
                </a:solidFill>
              </a:rPr>
              <a:t> </a:t>
            </a:r>
            <a:r>
              <a:rPr lang="ru-RU" dirty="0" err="1" smtClean="0">
                <a:solidFill>
                  <a:srgbClr val="00B0F0"/>
                </a:solidFill>
              </a:rPr>
              <a:t>still</a:t>
            </a:r>
            <a:r>
              <a:rPr lang="ru-RU" dirty="0" smtClean="0">
                <a:solidFill>
                  <a:srgbClr val="00B0F0"/>
                </a:solidFill>
              </a:rPr>
              <a:t> </a:t>
            </a:r>
            <a:r>
              <a:rPr lang="ru-RU" dirty="0" err="1" smtClean="0">
                <a:solidFill>
                  <a:srgbClr val="00B0F0"/>
                </a:solidFill>
              </a:rPr>
              <a:t>available</a:t>
            </a:r>
            <a:endParaRPr lang="be-BY" dirty="0">
              <a:solidFill>
                <a:srgbClr val="00B0F0"/>
              </a:solidFill>
            </a:endParaRPr>
          </a:p>
        </p:txBody>
      </p:sp>
      <p:pic>
        <p:nvPicPr>
          <p:cNvPr id="4" name="Рисунок 3" descr="i (1).jpg"/>
          <p:cNvPicPr>
            <a:picLocks noChangeAspect="1"/>
          </p:cNvPicPr>
          <p:nvPr/>
        </p:nvPicPr>
        <p:blipFill>
          <a:blip r:embed="rId2" cstate="print"/>
          <a:stretch>
            <a:fillRect/>
          </a:stretch>
        </p:blipFill>
        <p:spPr>
          <a:xfrm>
            <a:off x="4788024" y="2132856"/>
            <a:ext cx="3832820" cy="2874615"/>
          </a:xfrm>
          <a:prstGeom prst="rect">
            <a:avLst/>
          </a:prstGeom>
        </p:spPr>
      </p:pic>
      <p:sp>
        <p:nvSpPr>
          <p:cNvPr id="6" name="TextBox 5"/>
          <p:cNvSpPr txBox="1"/>
          <p:nvPr/>
        </p:nvSpPr>
        <p:spPr>
          <a:xfrm>
            <a:off x="323528" y="260648"/>
            <a:ext cx="8280920" cy="1754326"/>
          </a:xfrm>
          <a:prstGeom prst="rect">
            <a:avLst/>
          </a:prstGeom>
          <a:noFill/>
        </p:spPr>
        <p:txBody>
          <a:bodyPr wrap="square" rtlCol="0">
            <a:spAutoFit/>
          </a:bodyPr>
          <a:lstStyle/>
          <a:p>
            <a:pPr algn="ctr"/>
            <a:r>
              <a:rPr lang="en-US" sz="5400" dirty="0" smtClean="0">
                <a:solidFill>
                  <a:srgbClr val="D16349"/>
                </a:solidFill>
                <a:latin typeface="Arial Rounded MT Bold" pitchFamily="34" charset="0"/>
              </a:rPr>
              <a:t>WHAT DO POPLE DO?</a:t>
            </a:r>
            <a:endParaRPr lang="be-BY" sz="5400" dirty="0" smtClean="0">
              <a:solidFill>
                <a:srgbClr val="D16349"/>
              </a:solidFill>
            </a:endParaRPr>
          </a:p>
          <a:p>
            <a:pPr algn="ctr"/>
            <a:endParaRPr lang="be-BY" sz="5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476672"/>
            <a:ext cx="8352928" cy="3268960"/>
          </a:xfrm>
        </p:spPr>
        <p:txBody>
          <a:bodyPr/>
          <a:lstStyle/>
          <a:p>
            <a:pPr algn="ctr">
              <a:buNone/>
            </a:pPr>
            <a:r>
              <a:rPr lang="be-BY" dirty="0" smtClean="0">
                <a:solidFill>
                  <a:srgbClr val="00B0F0"/>
                </a:solidFill>
                <a:latin typeface="Arial" pitchFamily="34" charset="0"/>
                <a:cs typeface="Arial" pitchFamily="34" charset="0"/>
              </a:rPr>
              <a:t>Boxing Day is also an important day for sports events. Traditionally, using dogs to hunt for foxes was a popular sport amongst the upper classes. Pictures of hunters on horseback dressed in red coats and surrounded by hunting dogs are often seen as symbolic of Boxing Day. Nowadays, fox hunting is outlawed. Horse racing and football (soccer) are now popular sports.</a:t>
            </a:r>
          </a:p>
          <a:p>
            <a:endParaRPr lang="be-BY" dirty="0">
              <a:solidFill>
                <a:srgbClr val="00B0F0"/>
              </a:solidFill>
              <a:latin typeface="Arial" pitchFamily="34" charset="0"/>
              <a:cs typeface="Arial" pitchFamily="34" charset="0"/>
            </a:endParaRPr>
          </a:p>
        </p:txBody>
      </p:sp>
      <p:pic>
        <p:nvPicPr>
          <p:cNvPr id="4" name="Рисунок 3" descr="foxhunt01-800x499.jpg"/>
          <p:cNvPicPr>
            <a:picLocks noChangeAspect="1"/>
          </p:cNvPicPr>
          <p:nvPr/>
        </p:nvPicPr>
        <p:blipFill>
          <a:blip r:embed="rId2" cstate="print"/>
          <a:stretch>
            <a:fillRect/>
          </a:stretch>
        </p:blipFill>
        <p:spPr>
          <a:xfrm>
            <a:off x="1907704" y="3424273"/>
            <a:ext cx="5112568" cy="318896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340768"/>
            <a:ext cx="7467600" cy="4873752"/>
          </a:xfrm>
        </p:spPr>
        <p:txBody>
          <a:bodyPr>
            <a:normAutofit fontScale="85000" lnSpcReduction="10000"/>
          </a:bodyPr>
          <a:lstStyle/>
          <a:p>
            <a:pPr algn="ctr" fontAlgn="base">
              <a:buNone/>
            </a:pPr>
            <a:r>
              <a:rPr lang="be-BY" dirty="0" smtClean="0">
                <a:solidFill>
                  <a:srgbClr val="00B0F0"/>
                </a:solidFill>
                <a:latin typeface="Arial" pitchFamily="34" charset="0"/>
                <a:cs typeface="Arial" pitchFamily="34" charset="0"/>
              </a:rPr>
              <a:t>There are a number of stories behind the origin of the term 'Boxing Day'. It used to be customary for employers to give their employees or servants a gift of money or food in a small box on this day. This is still customary for people who deliver letters or newspapers, although the gift may be given before Christmas Day. In feudal times, the lord of the manor would gather all those who worked on his land together on this day and distribute boxes of practical goods, such as agricultural tools, food and cloth. This was payment for the work that they had done throughout the passed year.</a:t>
            </a:r>
          </a:p>
          <a:p>
            <a:pPr algn="ctr" fontAlgn="base">
              <a:buNone/>
            </a:pPr>
            <a:r>
              <a:rPr lang="be-BY" dirty="0" smtClean="0">
                <a:solidFill>
                  <a:srgbClr val="00B0F0"/>
                </a:solidFill>
                <a:latin typeface="Arial" pitchFamily="34" charset="0"/>
                <a:cs typeface="Arial" pitchFamily="34" charset="0"/>
              </a:rPr>
              <a:t>Other stories relate to servants being allowed to take a portion of the food left over from the Christmas celebrations in a box to their families and the distribution of alms from the Church collection box to poor parishioners. These traditions have evolved into the Christmas hampers that many large employers distribute, although these are now often distributed in the week before Christmas.</a:t>
            </a:r>
          </a:p>
          <a:p>
            <a:pPr algn="ctr"/>
            <a:endParaRPr lang="be-BY" dirty="0">
              <a:solidFill>
                <a:srgbClr val="00B0F0"/>
              </a:solidFill>
              <a:latin typeface="Arial" pitchFamily="34" charset="0"/>
              <a:cs typeface="Arial" pitchFamily="34" charset="0"/>
            </a:endParaRPr>
          </a:p>
        </p:txBody>
      </p:sp>
      <p:sp>
        <p:nvSpPr>
          <p:cNvPr id="4" name="TextBox 3"/>
          <p:cNvSpPr txBox="1"/>
          <p:nvPr/>
        </p:nvSpPr>
        <p:spPr>
          <a:xfrm>
            <a:off x="0" y="260648"/>
            <a:ext cx="9002657" cy="769441"/>
          </a:xfrm>
          <a:prstGeom prst="rect">
            <a:avLst/>
          </a:prstGeom>
          <a:noFill/>
        </p:spPr>
        <p:txBody>
          <a:bodyPr wrap="none" rtlCol="0">
            <a:spAutoFit/>
          </a:bodyPr>
          <a:lstStyle/>
          <a:p>
            <a:r>
              <a:rPr lang="en-US" sz="4400" dirty="0" smtClean="0">
                <a:solidFill>
                  <a:srgbClr val="D16349"/>
                </a:solidFill>
                <a:latin typeface="Arial Rounded MT Bold" pitchFamily="34" charset="0"/>
              </a:rPr>
              <a:t>BACKGROUNDS AND SYMBOLS</a:t>
            </a:r>
            <a:endParaRPr lang="be-BY" sz="4400" dirty="0">
              <a:solidFill>
                <a:srgbClr val="D1634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7544" y="1340768"/>
            <a:ext cx="7467600" cy="4873752"/>
          </a:xfrm>
        </p:spPr>
        <p:txBody>
          <a:bodyPr/>
          <a:lstStyle/>
          <a:p>
            <a:pPr algn="ctr">
              <a:buNone/>
            </a:pPr>
            <a:r>
              <a:rPr lang="en-US" dirty="0" smtClean="0">
                <a:solidFill>
                  <a:srgbClr val="00B0F0"/>
                </a:solidFill>
                <a:latin typeface="Arial" pitchFamily="34" charset="0"/>
                <a:cs typeface="Arial" pitchFamily="34" charset="0"/>
              </a:rPr>
              <a:t>National Days are not celebrated in Britain in the same way as they are in a number of other countries. Only St Patrick's Day in Northern Ireland (and the republic of Ireland) and St Andrew's Day in Scotland (from 2007) are taken as an </a:t>
            </a:r>
            <a:r>
              <a:rPr lang="en-US" b="1" dirty="0" smtClean="0">
                <a:solidFill>
                  <a:srgbClr val="00B0F0"/>
                </a:solidFill>
                <a:latin typeface="Arial" pitchFamily="34" charset="0"/>
                <a:cs typeface="Arial" pitchFamily="34" charset="0"/>
              </a:rPr>
              <a:t>official holiday</a:t>
            </a:r>
            <a:r>
              <a:rPr lang="en-US" dirty="0" smtClean="0">
                <a:solidFill>
                  <a:srgbClr val="00B0F0"/>
                </a:solidFill>
                <a:latin typeface="Arial" pitchFamily="34" charset="0"/>
                <a:cs typeface="Arial" pitchFamily="34" charset="0"/>
              </a:rPr>
              <a:t>. All the other national days are normal working days.</a:t>
            </a:r>
            <a:endParaRPr lang="be-BY" dirty="0" smtClean="0">
              <a:solidFill>
                <a:srgbClr val="00B0F0"/>
              </a:solidFill>
              <a:latin typeface="Arial" pitchFamily="34" charset="0"/>
              <a:cs typeface="Arial" pitchFamily="34" charset="0"/>
            </a:endParaRPr>
          </a:p>
          <a:p>
            <a:endParaRPr lang="be-BY" dirty="0">
              <a:solidFill>
                <a:srgbClr val="00B0F0"/>
              </a:solidFill>
              <a:latin typeface="Arial" pitchFamily="34" charset="0"/>
              <a:cs typeface="Arial" pitchFamily="34" charset="0"/>
            </a:endParaRPr>
          </a:p>
        </p:txBody>
      </p:sp>
      <p:pic>
        <p:nvPicPr>
          <p:cNvPr id="4" name="Рисунок 3" descr="mid_49686_1995.jpg"/>
          <p:cNvPicPr>
            <a:picLocks noChangeAspect="1"/>
          </p:cNvPicPr>
          <p:nvPr/>
        </p:nvPicPr>
        <p:blipFill>
          <a:blip r:embed="rId2" cstate="print"/>
          <a:stretch>
            <a:fillRect/>
          </a:stretch>
        </p:blipFill>
        <p:spPr>
          <a:xfrm>
            <a:off x="2051720" y="3933056"/>
            <a:ext cx="4442920" cy="2781268"/>
          </a:xfrm>
          <a:prstGeom prst="rect">
            <a:avLst/>
          </a:prstGeom>
        </p:spPr>
      </p:pic>
      <p:sp>
        <p:nvSpPr>
          <p:cNvPr id="6" name="TextBox 5"/>
          <p:cNvSpPr txBox="1"/>
          <p:nvPr/>
        </p:nvSpPr>
        <p:spPr>
          <a:xfrm>
            <a:off x="1331640" y="260648"/>
            <a:ext cx="6379760" cy="1015663"/>
          </a:xfrm>
          <a:prstGeom prst="rect">
            <a:avLst/>
          </a:prstGeom>
          <a:noFill/>
        </p:spPr>
        <p:txBody>
          <a:bodyPr wrap="none" rtlCol="0">
            <a:spAutoFit/>
          </a:bodyPr>
          <a:lstStyle/>
          <a:p>
            <a:r>
              <a:rPr lang="en-US" sz="6000" dirty="0" smtClean="0">
                <a:solidFill>
                  <a:srgbClr val="D16349"/>
                </a:solidFill>
                <a:latin typeface="Arial Rounded MT Bold" pitchFamily="34" charset="0"/>
              </a:rPr>
              <a:t>NATIONAL DAYS</a:t>
            </a:r>
            <a:endParaRPr lang="be-BY" sz="6000" dirty="0">
              <a:solidFill>
                <a:srgbClr val="D1634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t David's Flag">
            <a:hlinkClick r:id="rId2"/>
          </p:cNvPr>
          <p:cNvPicPr>
            <a:picLocks noGrp="1"/>
          </p:cNvPicPr>
          <p:nvPr>
            <p:ph sz="quarter" idx="1"/>
          </p:nvPr>
        </p:nvPicPr>
        <p:blipFill>
          <a:blip r:embed="rId3" cstate="print"/>
          <a:srcRect/>
          <a:stretch>
            <a:fillRect/>
          </a:stretch>
        </p:blipFill>
        <p:spPr bwMode="auto">
          <a:xfrm>
            <a:off x="2915816" y="260648"/>
            <a:ext cx="2108200" cy="1409700"/>
          </a:xfrm>
          <a:prstGeom prst="rect">
            <a:avLst/>
          </a:prstGeom>
          <a:noFill/>
          <a:ln w="9525">
            <a:noFill/>
            <a:miter lim="800000"/>
            <a:headEnd/>
            <a:tailEnd/>
          </a:ln>
        </p:spPr>
      </p:pic>
      <p:sp>
        <p:nvSpPr>
          <p:cNvPr id="40961" name="Rectangle 1"/>
          <p:cNvSpPr>
            <a:spLocks noChangeArrowheads="1"/>
          </p:cNvSpPr>
          <p:nvPr/>
        </p:nvSpPr>
        <p:spPr bwMode="auto">
          <a:xfrm>
            <a:off x="5076056" y="366554"/>
            <a:ext cx="352839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B0F0"/>
                </a:solidFill>
                <a:effectLst/>
                <a:latin typeface="Arial Rounded MT Bold" pitchFamily="34" charset="0"/>
                <a:ea typeface="Times New Roman" pitchFamily="18" charset="0"/>
                <a:cs typeface="Times New Roman" pitchFamily="18" charset="0"/>
              </a:rPr>
              <a:t>1 March</a:t>
            </a:r>
            <a:r>
              <a:rPr kumimoji="0" lang="en-US" b="0" i="0" u="none" strike="noStrike" cap="none" normalizeH="0" baseline="0" dirty="0" smtClean="0">
                <a:ln>
                  <a:noFill/>
                </a:ln>
                <a:solidFill>
                  <a:srgbClr val="00B0F0"/>
                </a:solidFill>
                <a:effectLst/>
                <a:latin typeface="Arial Rounded MT Bold" pitchFamily="34" charset="0"/>
                <a:ea typeface="Times New Roman" pitchFamily="18" charset="0"/>
                <a:cs typeface="Times New Roman" pitchFamily="18" charset="0"/>
              </a:rPr>
              <a:t> - The national day of Wales is St David's Day.</a:t>
            </a:r>
            <a:endParaRPr kumimoji="0" lang="be-BY"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B0F0"/>
                </a:solidFill>
                <a:effectLst/>
                <a:latin typeface="Arial Rounded MT Bold" pitchFamily="34" charset="0"/>
                <a:ea typeface="Times New Roman" pitchFamily="18" charset="0"/>
                <a:cs typeface="Times New Roman" pitchFamily="18" charset="0"/>
              </a:rPr>
              <a:t>St David is Wales's patron saint.</a:t>
            </a:r>
            <a:endParaRPr kumimoji="0" lang="en-US" b="0" i="0" u="none" strike="noStrike" cap="none" normalizeH="0" baseline="0" dirty="0" smtClean="0">
              <a:ln>
                <a:noFill/>
              </a:ln>
              <a:solidFill>
                <a:srgbClr val="00B0F0"/>
              </a:solidFill>
              <a:effectLst/>
              <a:latin typeface="Arial Rounded MT Bold" pitchFamily="34" charset="0"/>
              <a:cs typeface="Arial" pitchFamily="34" charset="0"/>
            </a:endParaRPr>
          </a:p>
        </p:txBody>
      </p:sp>
      <p:sp>
        <p:nvSpPr>
          <p:cNvPr id="6" name="TextBox 5"/>
          <p:cNvSpPr txBox="1"/>
          <p:nvPr/>
        </p:nvSpPr>
        <p:spPr>
          <a:xfrm>
            <a:off x="539552" y="260648"/>
            <a:ext cx="2026517" cy="707886"/>
          </a:xfrm>
          <a:prstGeom prst="rect">
            <a:avLst/>
          </a:prstGeom>
          <a:noFill/>
        </p:spPr>
        <p:txBody>
          <a:bodyPr wrap="none" rtlCol="0">
            <a:spAutoFit/>
          </a:bodyPr>
          <a:lstStyle/>
          <a:p>
            <a:r>
              <a:rPr lang="en-US" sz="4000" dirty="0" smtClean="0">
                <a:solidFill>
                  <a:srgbClr val="D16349"/>
                </a:solidFill>
                <a:latin typeface="Arial Rounded MT Bold" pitchFamily="34" charset="0"/>
              </a:rPr>
              <a:t>WALES</a:t>
            </a:r>
            <a:endParaRPr lang="be-BY" sz="4000" dirty="0">
              <a:solidFill>
                <a:srgbClr val="D16349"/>
              </a:solidFill>
            </a:endParaRPr>
          </a:p>
        </p:txBody>
      </p:sp>
      <p:sp>
        <p:nvSpPr>
          <p:cNvPr id="8" name="TextBox 7"/>
          <p:cNvSpPr txBox="1"/>
          <p:nvPr/>
        </p:nvSpPr>
        <p:spPr>
          <a:xfrm>
            <a:off x="467544" y="1844824"/>
            <a:ext cx="2376265" cy="1077218"/>
          </a:xfrm>
          <a:prstGeom prst="rect">
            <a:avLst/>
          </a:prstGeom>
          <a:noFill/>
        </p:spPr>
        <p:txBody>
          <a:bodyPr wrap="square" rtlCol="0">
            <a:spAutoFit/>
          </a:bodyPr>
          <a:lstStyle/>
          <a:p>
            <a:r>
              <a:rPr lang="en-US" sz="3200" dirty="0" smtClean="0">
                <a:solidFill>
                  <a:srgbClr val="D16349"/>
                </a:solidFill>
                <a:latin typeface="Arial Rounded MT Bold" pitchFamily="34" charset="0"/>
              </a:rPr>
              <a:t>NORTHEN IRELAND</a:t>
            </a:r>
            <a:endParaRPr lang="be-BY" sz="3200" dirty="0">
              <a:solidFill>
                <a:srgbClr val="D16349"/>
              </a:solidFill>
            </a:endParaRPr>
          </a:p>
        </p:txBody>
      </p:sp>
      <p:pic>
        <p:nvPicPr>
          <p:cNvPr id="10" name="Содержимое 3" descr="St Patrick's">
            <a:hlinkClick r:id="rId4"/>
          </p:cNvPr>
          <p:cNvPicPr>
            <a:picLocks/>
          </p:cNvPicPr>
          <p:nvPr/>
        </p:nvPicPr>
        <p:blipFill>
          <a:blip r:embed="rId5" cstate="print"/>
          <a:srcRect/>
          <a:stretch>
            <a:fillRect/>
          </a:stretch>
        </p:blipFill>
        <p:spPr bwMode="auto">
          <a:xfrm>
            <a:off x="2987824" y="1916832"/>
            <a:ext cx="2120900" cy="1295400"/>
          </a:xfrm>
          <a:prstGeom prst="rect">
            <a:avLst/>
          </a:prstGeom>
          <a:noFill/>
          <a:ln w="9525">
            <a:noFill/>
            <a:miter lim="800000"/>
            <a:headEnd/>
            <a:tailEnd/>
          </a:ln>
        </p:spPr>
      </p:pic>
      <p:sp>
        <p:nvSpPr>
          <p:cNvPr id="11" name="Прямоугольник 10"/>
          <p:cNvSpPr/>
          <p:nvPr/>
        </p:nvSpPr>
        <p:spPr>
          <a:xfrm>
            <a:off x="5292080" y="1844824"/>
            <a:ext cx="3528392" cy="1477328"/>
          </a:xfrm>
          <a:prstGeom prst="rect">
            <a:avLst/>
          </a:prstGeom>
        </p:spPr>
        <p:txBody>
          <a:bodyPr wrap="square">
            <a:spAutoFit/>
          </a:bodyPr>
          <a:lstStyle/>
          <a:p>
            <a:pPr lvl="0" fontAlgn="base">
              <a:spcBef>
                <a:spcPct val="0"/>
              </a:spcBef>
              <a:spcAft>
                <a:spcPct val="0"/>
              </a:spcAft>
            </a:pPr>
            <a:r>
              <a:rPr lang="en-US" b="1" dirty="0" smtClean="0">
                <a:solidFill>
                  <a:srgbClr val="00B0F0"/>
                </a:solidFill>
                <a:latin typeface="Verdana" pitchFamily="34" charset="0"/>
                <a:ea typeface="Times New Roman" pitchFamily="18" charset="0"/>
                <a:cs typeface="Times New Roman" pitchFamily="18" charset="0"/>
              </a:rPr>
              <a:t>17 March</a:t>
            </a:r>
            <a:r>
              <a:rPr lang="en-US" dirty="0" smtClean="0">
                <a:solidFill>
                  <a:srgbClr val="00B0F0"/>
                </a:solidFill>
                <a:latin typeface="Calibri"/>
                <a:ea typeface="Times New Roman" pitchFamily="18" charset="0"/>
                <a:cs typeface="Times New Roman" pitchFamily="18" charset="0"/>
              </a:rPr>
              <a:t> </a:t>
            </a:r>
            <a:r>
              <a:rPr lang="en-US" dirty="0" smtClean="0">
                <a:solidFill>
                  <a:srgbClr val="00B0F0"/>
                </a:solidFill>
                <a:latin typeface="Verdana" pitchFamily="34" charset="0"/>
                <a:ea typeface="Times New Roman" pitchFamily="18" charset="0"/>
                <a:cs typeface="Times New Roman" pitchFamily="18" charset="0"/>
              </a:rPr>
              <a:t>- The national day of Northern Ireland is St Patrick's Day</a:t>
            </a:r>
            <a:endParaRPr lang="be-BY" sz="1000" dirty="0" smtClean="0">
              <a:solidFill>
                <a:srgbClr val="00B0F0"/>
              </a:solidFill>
              <a:latin typeface="Arial" pitchFamily="34" charset="0"/>
              <a:cs typeface="Arial" pitchFamily="34" charset="0"/>
            </a:endParaRPr>
          </a:p>
          <a:p>
            <a:pPr lvl="0" eaLnBrk="0" fontAlgn="base" hangingPunct="0">
              <a:spcBef>
                <a:spcPct val="0"/>
              </a:spcBef>
              <a:spcAft>
                <a:spcPct val="0"/>
              </a:spcAft>
            </a:pPr>
            <a:r>
              <a:rPr lang="en-US" dirty="0" smtClean="0">
                <a:solidFill>
                  <a:srgbClr val="00B0F0"/>
                </a:solidFill>
                <a:latin typeface="Verdana" pitchFamily="34" charset="0"/>
                <a:ea typeface="Times New Roman" pitchFamily="18" charset="0"/>
                <a:cs typeface="Times New Roman" pitchFamily="18" charset="0"/>
              </a:rPr>
              <a:t>St Patrick is Ireland's patron Saint</a:t>
            </a:r>
            <a:endParaRPr lang="en-US" sz="2400" dirty="0" smtClean="0">
              <a:solidFill>
                <a:srgbClr val="00B0F0"/>
              </a:solidFill>
              <a:latin typeface="Arial" pitchFamily="34" charset="0"/>
              <a:cs typeface="Arial" pitchFamily="34" charset="0"/>
            </a:endParaRPr>
          </a:p>
        </p:txBody>
      </p:sp>
      <p:sp>
        <p:nvSpPr>
          <p:cNvPr id="12" name="TextBox 11"/>
          <p:cNvSpPr txBox="1"/>
          <p:nvPr/>
        </p:nvSpPr>
        <p:spPr>
          <a:xfrm>
            <a:off x="323528" y="3717032"/>
            <a:ext cx="2251963" cy="584775"/>
          </a:xfrm>
          <a:prstGeom prst="rect">
            <a:avLst/>
          </a:prstGeom>
          <a:noFill/>
        </p:spPr>
        <p:txBody>
          <a:bodyPr wrap="none" rtlCol="0">
            <a:spAutoFit/>
          </a:bodyPr>
          <a:lstStyle/>
          <a:p>
            <a:r>
              <a:rPr lang="en-US" sz="3200" dirty="0" smtClean="0">
                <a:solidFill>
                  <a:srgbClr val="D16349"/>
                </a:solidFill>
                <a:latin typeface="Arial Rounded MT Bold" pitchFamily="34" charset="0"/>
              </a:rPr>
              <a:t>ENGLAND</a:t>
            </a:r>
            <a:endParaRPr lang="be-BY" sz="3200" dirty="0">
              <a:solidFill>
                <a:srgbClr val="D16349"/>
              </a:solidFill>
            </a:endParaRPr>
          </a:p>
        </p:txBody>
      </p:sp>
      <p:pic>
        <p:nvPicPr>
          <p:cNvPr id="17" name="Рисунок 16" descr="St George's flag">
            <a:hlinkClick r:id="rId6"/>
          </p:cNvPr>
          <p:cNvPicPr/>
          <p:nvPr/>
        </p:nvPicPr>
        <p:blipFill>
          <a:blip r:embed="rId7" cstate="print"/>
          <a:srcRect/>
          <a:stretch>
            <a:fillRect/>
          </a:stretch>
        </p:blipFill>
        <p:spPr bwMode="auto">
          <a:xfrm>
            <a:off x="2915816" y="3573016"/>
            <a:ext cx="2304256" cy="1224136"/>
          </a:xfrm>
          <a:prstGeom prst="rect">
            <a:avLst/>
          </a:prstGeom>
          <a:noFill/>
          <a:ln w="9525">
            <a:noFill/>
            <a:miter lim="800000"/>
            <a:headEnd/>
            <a:tailEnd/>
          </a:ln>
        </p:spPr>
      </p:pic>
      <p:sp>
        <p:nvSpPr>
          <p:cNvPr id="18" name="Прямоугольник 17"/>
          <p:cNvSpPr/>
          <p:nvPr/>
        </p:nvSpPr>
        <p:spPr>
          <a:xfrm>
            <a:off x="5220072" y="3501008"/>
            <a:ext cx="3456384" cy="1200329"/>
          </a:xfrm>
          <a:prstGeom prst="rect">
            <a:avLst/>
          </a:prstGeom>
        </p:spPr>
        <p:txBody>
          <a:bodyPr wrap="square">
            <a:spAutoFit/>
          </a:bodyPr>
          <a:lstStyle/>
          <a:p>
            <a:pPr lvl="0" fontAlgn="base">
              <a:spcBef>
                <a:spcPct val="0"/>
              </a:spcBef>
              <a:spcAft>
                <a:spcPct val="0"/>
              </a:spcAft>
            </a:pPr>
            <a:r>
              <a:rPr lang="en-US" b="1" dirty="0" smtClean="0">
                <a:solidFill>
                  <a:srgbClr val="00B0F0"/>
                </a:solidFill>
                <a:latin typeface="Arial" pitchFamily="34" charset="0"/>
                <a:ea typeface="Times New Roman" pitchFamily="18" charset="0"/>
                <a:cs typeface="Arial" pitchFamily="34" charset="0"/>
              </a:rPr>
              <a:t>23 April</a:t>
            </a:r>
            <a:r>
              <a:rPr lang="en-US" dirty="0" smtClean="0">
                <a:solidFill>
                  <a:srgbClr val="00B0F0"/>
                </a:solidFill>
                <a:latin typeface="Arial" pitchFamily="34" charset="0"/>
                <a:ea typeface="Times New Roman" pitchFamily="18" charset="0"/>
                <a:cs typeface="Arial" pitchFamily="34" charset="0"/>
              </a:rPr>
              <a:t> - The national day of England is St George's Day.</a:t>
            </a:r>
            <a:endParaRPr lang="be-BY" sz="1000" dirty="0" smtClean="0">
              <a:solidFill>
                <a:srgbClr val="00B0F0"/>
              </a:solidFill>
              <a:latin typeface="Arial" pitchFamily="34" charset="0"/>
              <a:cs typeface="Arial" pitchFamily="34" charset="0"/>
            </a:endParaRPr>
          </a:p>
          <a:p>
            <a:pPr lvl="0" eaLnBrk="0" fontAlgn="base" hangingPunct="0">
              <a:spcBef>
                <a:spcPct val="0"/>
              </a:spcBef>
              <a:spcAft>
                <a:spcPct val="0"/>
              </a:spcAft>
            </a:pPr>
            <a:r>
              <a:rPr lang="en-US" dirty="0" smtClean="0">
                <a:solidFill>
                  <a:srgbClr val="00B0F0"/>
                </a:solidFill>
                <a:latin typeface="Arial" pitchFamily="34" charset="0"/>
                <a:ea typeface="Times New Roman" pitchFamily="18" charset="0"/>
                <a:cs typeface="Arial" pitchFamily="34" charset="0"/>
              </a:rPr>
              <a:t>St George is England's patron saint.</a:t>
            </a:r>
            <a:endParaRPr lang="en-US" sz="2400" dirty="0" smtClean="0">
              <a:solidFill>
                <a:srgbClr val="00B0F0"/>
              </a:solidFill>
              <a:latin typeface="Arial" pitchFamily="34" charset="0"/>
              <a:cs typeface="Arial" pitchFamily="34" charset="0"/>
            </a:endParaRPr>
          </a:p>
        </p:txBody>
      </p:sp>
      <p:sp>
        <p:nvSpPr>
          <p:cNvPr id="19" name="TextBox 18"/>
          <p:cNvSpPr txBox="1"/>
          <p:nvPr/>
        </p:nvSpPr>
        <p:spPr>
          <a:xfrm>
            <a:off x="395536" y="5301208"/>
            <a:ext cx="2484783" cy="584775"/>
          </a:xfrm>
          <a:prstGeom prst="rect">
            <a:avLst/>
          </a:prstGeom>
          <a:noFill/>
        </p:spPr>
        <p:txBody>
          <a:bodyPr wrap="none" rtlCol="0">
            <a:spAutoFit/>
          </a:bodyPr>
          <a:lstStyle/>
          <a:p>
            <a:r>
              <a:rPr lang="en-US" sz="3200" dirty="0" smtClean="0">
                <a:solidFill>
                  <a:srgbClr val="D16349"/>
                </a:solidFill>
                <a:latin typeface="Arial Rounded MT Bold" pitchFamily="34" charset="0"/>
              </a:rPr>
              <a:t>SCOTLAND</a:t>
            </a:r>
            <a:endParaRPr lang="be-BY" sz="3200" dirty="0">
              <a:solidFill>
                <a:srgbClr val="D16349"/>
              </a:solidFill>
            </a:endParaRPr>
          </a:p>
        </p:txBody>
      </p:sp>
      <p:pic>
        <p:nvPicPr>
          <p:cNvPr id="20" name="Содержимое 3" descr="St Andrew's Falg">
            <a:hlinkClick r:id="rId8"/>
          </p:cNvPr>
          <p:cNvPicPr>
            <a:picLocks/>
          </p:cNvPicPr>
          <p:nvPr/>
        </p:nvPicPr>
        <p:blipFill>
          <a:blip r:embed="rId9" cstate="print"/>
          <a:srcRect/>
          <a:stretch>
            <a:fillRect/>
          </a:stretch>
        </p:blipFill>
        <p:spPr bwMode="auto">
          <a:xfrm>
            <a:off x="2915816" y="5013176"/>
            <a:ext cx="2304256" cy="1368152"/>
          </a:xfrm>
          <a:prstGeom prst="rect">
            <a:avLst/>
          </a:prstGeom>
          <a:noFill/>
          <a:ln w="9525">
            <a:noFill/>
            <a:miter lim="800000"/>
            <a:headEnd/>
            <a:tailEnd/>
          </a:ln>
        </p:spPr>
      </p:pic>
      <p:sp>
        <p:nvSpPr>
          <p:cNvPr id="21" name="Rectangle 1"/>
          <p:cNvSpPr>
            <a:spLocks noChangeArrowheads="1"/>
          </p:cNvSpPr>
          <p:nvPr/>
        </p:nvSpPr>
        <p:spPr bwMode="auto">
          <a:xfrm>
            <a:off x="5364088" y="5085184"/>
            <a:ext cx="338437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30 November </a:t>
            </a:r>
            <a:r>
              <a:rPr kumimoji="0" lang="en-US" sz="16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 The national day of Scotland’s is St Andrew's Day</a:t>
            </a:r>
            <a:endParaRPr kumimoji="0" lang="be-BY" sz="16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St Andrew is the patron saint of Scotland.</a:t>
            </a:r>
            <a:endParaRPr kumimoji="0" lang="en-US" sz="1600"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260648"/>
            <a:ext cx="7467600" cy="4873752"/>
          </a:xfrm>
        </p:spPr>
        <p:txBody>
          <a:bodyPr>
            <a:noAutofit/>
          </a:bodyPr>
          <a:lstStyle/>
          <a:p>
            <a:pPr algn="ctr">
              <a:buNone/>
            </a:pPr>
            <a:r>
              <a:rPr lang="en-US" sz="1800" dirty="0" smtClean="0">
                <a:solidFill>
                  <a:srgbClr val="00B0F0"/>
                </a:solidFill>
                <a:latin typeface="Arial" pitchFamily="34" charset="0"/>
                <a:cs typeface="Arial" pitchFamily="34" charset="0"/>
              </a:rPr>
              <a:t>St David (</a:t>
            </a:r>
            <a:r>
              <a:rPr lang="en-US" sz="1800" dirty="0" err="1" smtClean="0">
                <a:solidFill>
                  <a:srgbClr val="00B0F0"/>
                </a:solidFill>
                <a:latin typeface="Arial" pitchFamily="34" charset="0"/>
                <a:cs typeface="Arial" pitchFamily="34" charset="0"/>
              </a:rPr>
              <a:t>Dewi</a:t>
            </a:r>
            <a:r>
              <a:rPr lang="en-US" sz="1800" dirty="0" smtClean="0">
                <a:solidFill>
                  <a:srgbClr val="00B0F0"/>
                </a:solidFill>
                <a:latin typeface="Arial" pitchFamily="34" charset="0"/>
                <a:cs typeface="Arial" pitchFamily="34" charset="0"/>
              </a:rPr>
              <a:t> </a:t>
            </a:r>
            <a:r>
              <a:rPr lang="en-US" sz="1800" dirty="0" err="1" smtClean="0">
                <a:solidFill>
                  <a:srgbClr val="00B0F0"/>
                </a:solidFill>
                <a:latin typeface="Arial" pitchFamily="34" charset="0"/>
                <a:cs typeface="Arial" pitchFamily="34" charset="0"/>
              </a:rPr>
              <a:t>Sant</a:t>
            </a:r>
            <a:r>
              <a:rPr lang="en-US" sz="1800" dirty="0" smtClean="0">
                <a:solidFill>
                  <a:srgbClr val="00B0F0"/>
                </a:solidFill>
                <a:latin typeface="Arial" pitchFamily="34" charset="0"/>
                <a:cs typeface="Arial" pitchFamily="34" charset="0"/>
              </a:rPr>
              <a:t> was a Celtic monk, abbot and bishop, who lived in the sixth century. He spread the word of Christianity across Wales.</a:t>
            </a:r>
            <a:endParaRPr lang="be-BY" sz="1800" dirty="0" smtClean="0">
              <a:solidFill>
                <a:srgbClr val="00B0F0"/>
              </a:solidFill>
              <a:latin typeface="Arial" pitchFamily="34" charset="0"/>
              <a:cs typeface="Arial" pitchFamily="34" charset="0"/>
            </a:endParaRPr>
          </a:p>
          <a:p>
            <a:pPr algn="ctr">
              <a:buNone/>
            </a:pPr>
            <a:r>
              <a:rPr lang="en-US" sz="1800" dirty="0" smtClean="0">
                <a:solidFill>
                  <a:srgbClr val="00B0F0"/>
                </a:solidFill>
                <a:latin typeface="Arial" pitchFamily="34" charset="0"/>
                <a:cs typeface="Arial" pitchFamily="34" charset="0"/>
              </a:rPr>
              <a:t>The most famous story about Saint David tells how he was preaching to a huge crowd and the ground is said to have risen up, so that he was standing on a hill and everyone had a better chance of hearing him.</a:t>
            </a:r>
            <a:endParaRPr lang="be-BY" sz="1800" dirty="0" smtClean="0">
              <a:solidFill>
                <a:srgbClr val="00B0F0"/>
              </a:solidFill>
              <a:latin typeface="Arial" pitchFamily="34" charset="0"/>
              <a:cs typeface="Arial" pitchFamily="34" charset="0"/>
            </a:endParaRPr>
          </a:p>
          <a:p>
            <a:pPr algn="ctr"/>
            <a:endParaRPr lang="en-US" sz="1800" dirty="0" smtClean="0">
              <a:solidFill>
                <a:srgbClr val="00B0F0"/>
              </a:solidFill>
              <a:latin typeface="Arial" pitchFamily="34" charset="0"/>
              <a:cs typeface="Arial" pitchFamily="34" charset="0"/>
            </a:endParaRPr>
          </a:p>
          <a:p>
            <a:pPr algn="ctr">
              <a:buNone/>
            </a:pPr>
            <a:r>
              <a:rPr lang="ru-RU" sz="1800" dirty="0" smtClean="0">
                <a:solidFill>
                  <a:srgbClr val="00B0F0"/>
                </a:solidFill>
                <a:latin typeface="Arial" pitchFamily="34" charset="0"/>
                <a:cs typeface="Arial" pitchFamily="34" charset="0"/>
              </a:rPr>
              <a:t>The </a:t>
            </a:r>
            <a:r>
              <a:rPr lang="ru-RU" sz="1800" dirty="0" err="1" smtClean="0">
                <a:solidFill>
                  <a:srgbClr val="00B0F0"/>
                </a:solidFill>
                <a:latin typeface="Arial" pitchFamily="34" charset="0"/>
                <a:cs typeface="Arial" pitchFamily="34" charset="0"/>
              </a:rPr>
              <a:t>national</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emblems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of</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Wales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are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daffodils</a:t>
            </a:r>
            <a:r>
              <a:rPr lang="ru-RU" sz="1800" dirty="0" smtClean="0">
                <a:solidFill>
                  <a:srgbClr val="00B0F0"/>
                </a:solidFill>
                <a:latin typeface="Arial" pitchFamily="34" charset="0"/>
                <a:cs typeface="Arial" pitchFamily="34" charset="0"/>
              </a:rPr>
              <a:t> and </a:t>
            </a:r>
            <a:r>
              <a:rPr lang="ru-RU" sz="1800" dirty="0" err="1" smtClean="0">
                <a:solidFill>
                  <a:srgbClr val="00B0F0"/>
                </a:solidFill>
                <a:latin typeface="Arial" pitchFamily="34" charset="0"/>
                <a:cs typeface="Arial" pitchFamily="34" charset="0"/>
              </a:rPr>
              <a:t>leeks</a:t>
            </a:r>
            <a:r>
              <a:rPr lang="ru-RU" sz="1800" dirty="0" smtClean="0">
                <a:solidFill>
                  <a:srgbClr val="00B0F0"/>
                </a:solidFill>
                <a:latin typeface="Arial" pitchFamily="34" charset="0"/>
                <a:cs typeface="Arial" pitchFamily="34" charset="0"/>
              </a:rPr>
              <a:t>.</a:t>
            </a:r>
            <a:endParaRPr lang="be-BY" sz="1800" dirty="0" smtClean="0">
              <a:solidFill>
                <a:srgbClr val="00B0F0"/>
              </a:solidFill>
              <a:latin typeface="Arial" pitchFamily="34" charset="0"/>
              <a:cs typeface="Arial" pitchFamily="34" charset="0"/>
            </a:endParaRPr>
          </a:p>
          <a:p>
            <a:pPr algn="ctr">
              <a:buNone/>
            </a:pPr>
            <a:r>
              <a:rPr lang="ru-RU" sz="1800" dirty="0" err="1" smtClean="0">
                <a:solidFill>
                  <a:srgbClr val="00B0F0"/>
                </a:solidFill>
                <a:latin typeface="Arial" pitchFamily="34" charset="0"/>
                <a:cs typeface="Arial" pitchFamily="34" charset="0"/>
              </a:rPr>
              <a:t>St</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David's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Day</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is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commemorated</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by</a:t>
            </a:r>
            <a:r>
              <a:rPr lang="ru-RU" sz="1800" dirty="0" smtClean="0">
                <a:solidFill>
                  <a:srgbClr val="00B0F0"/>
                </a:solidFill>
                <a:latin typeface="Arial" pitchFamily="34" charset="0"/>
                <a:cs typeface="Arial" pitchFamily="34" charset="0"/>
              </a:rPr>
              <a:t> the </a:t>
            </a:r>
            <a:r>
              <a:rPr lang="ru-RU" sz="1800" dirty="0" err="1" smtClean="0">
                <a:solidFill>
                  <a:srgbClr val="00B0F0"/>
                </a:solidFill>
                <a:latin typeface="Arial" pitchFamily="34" charset="0"/>
                <a:cs typeface="Arial" pitchFamily="34" charset="0"/>
              </a:rPr>
              <a:t>wearing</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of</a:t>
            </a:r>
            <a:r>
              <a:rPr lang="ru-RU" sz="1800" dirty="0" smtClean="0">
                <a:solidFill>
                  <a:srgbClr val="00B0F0"/>
                </a:solidFill>
                <a:latin typeface="Arial" pitchFamily="34" charset="0"/>
                <a:cs typeface="Arial" pitchFamily="34" charset="0"/>
              </a:rPr>
              <a:t> </a:t>
            </a:r>
            <a:r>
              <a:rPr lang="ru-RU" sz="1800" u="sng" dirty="0" err="1" smtClean="0">
                <a:solidFill>
                  <a:srgbClr val="00B0F0"/>
                </a:solidFill>
                <a:latin typeface="Arial" pitchFamily="34" charset="0"/>
                <a:cs typeface="Arial" pitchFamily="34" charset="0"/>
                <a:hlinkClick r:id="rId2"/>
              </a:rPr>
              <a:t>daffodils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or</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leeks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Both</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plants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are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traditionally</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regarded</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national</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emblems</a:t>
            </a:r>
            <a:r>
              <a:rPr lang="ru-RU" sz="1800" dirty="0" smtClean="0">
                <a:solidFill>
                  <a:srgbClr val="00B0F0"/>
                </a:solidFill>
                <a:latin typeface="Arial" pitchFamily="34" charset="0"/>
                <a:cs typeface="Arial" pitchFamily="34" charset="0"/>
              </a:rPr>
              <a:t>.</a:t>
            </a:r>
            <a:endParaRPr lang="be-BY" sz="1800" dirty="0" smtClean="0">
              <a:solidFill>
                <a:srgbClr val="00B0F0"/>
              </a:solidFill>
              <a:latin typeface="Arial" pitchFamily="34" charset="0"/>
              <a:cs typeface="Arial" pitchFamily="34" charset="0"/>
            </a:endParaRPr>
          </a:p>
          <a:p>
            <a:pPr algn="ctr">
              <a:buNone/>
            </a:pPr>
            <a:r>
              <a:rPr lang="ru-RU" sz="1800" dirty="0" smtClean="0">
                <a:solidFill>
                  <a:srgbClr val="00B0F0"/>
                </a:solidFill>
                <a:latin typeface="Arial" pitchFamily="34" charset="0"/>
                <a:cs typeface="Arial" pitchFamily="34" charset="0"/>
              </a:rPr>
              <a:t>The </a:t>
            </a:r>
            <a:r>
              <a:rPr lang="ru-RU" sz="1800" dirty="0" err="1" smtClean="0">
                <a:solidFill>
                  <a:srgbClr val="00B0F0"/>
                </a:solidFill>
                <a:latin typeface="Arial" pitchFamily="34" charset="0"/>
                <a:cs typeface="Arial" pitchFamily="34" charset="0"/>
              </a:rPr>
              <a:t>Leek</a:t>
            </a:r>
            <a:endParaRPr lang="be-BY" sz="1800" dirty="0" smtClean="0">
              <a:solidFill>
                <a:srgbClr val="00B0F0"/>
              </a:solidFill>
              <a:latin typeface="Arial" pitchFamily="34" charset="0"/>
              <a:cs typeface="Arial" pitchFamily="34" charset="0"/>
            </a:endParaRPr>
          </a:p>
          <a:p>
            <a:pPr algn="ctr">
              <a:buNone/>
            </a:pPr>
            <a:r>
              <a:rPr lang="ru-RU" sz="1800" dirty="0" err="1" smtClean="0">
                <a:solidFill>
                  <a:srgbClr val="00B0F0"/>
                </a:solidFill>
                <a:latin typeface="Arial" pitchFamily="34" charset="0"/>
                <a:cs typeface="Arial" pitchFamily="34" charset="0"/>
              </a:rPr>
              <a:t>There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are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many</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explanations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of</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how</a:t>
            </a:r>
            <a:r>
              <a:rPr lang="ru-RU" sz="1800" dirty="0" smtClean="0">
                <a:solidFill>
                  <a:srgbClr val="00B0F0"/>
                </a:solidFill>
                <a:latin typeface="Arial" pitchFamily="34" charset="0"/>
                <a:cs typeface="Arial" pitchFamily="34" charset="0"/>
              </a:rPr>
              <a:t> the </a:t>
            </a:r>
            <a:r>
              <a:rPr lang="ru-RU" sz="1800" dirty="0" err="1" smtClean="0">
                <a:solidFill>
                  <a:srgbClr val="00B0F0"/>
                </a:solidFill>
                <a:latin typeface="Arial" pitchFamily="34" charset="0"/>
                <a:cs typeface="Arial" pitchFamily="34" charset="0"/>
              </a:rPr>
              <a:t>leek</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came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to</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be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adopted</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the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national</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emblem</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of</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Wales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One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is</a:t>
            </a:r>
            <a:r>
              <a:rPr lang="ru-RU" sz="1800" dirty="0" smtClean="0">
                <a:solidFill>
                  <a:srgbClr val="00B0F0"/>
                </a:solidFill>
                <a:latin typeface="Arial" pitchFamily="34" charset="0"/>
                <a:cs typeface="Arial" pitchFamily="34" charset="0"/>
              </a:rPr>
              <a:t> that </a:t>
            </a:r>
            <a:r>
              <a:rPr lang="ru-RU" sz="1800" dirty="0" err="1" smtClean="0">
                <a:solidFill>
                  <a:srgbClr val="00B0F0"/>
                </a:solidFill>
                <a:latin typeface="Arial" pitchFamily="34" charset="0"/>
                <a:cs typeface="Arial" pitchFamily="34" charset="0"/>
              </a:rPr>
              <a:t>St</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David</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advised</a:t>
            </a:r>
            <a:r>
              <a:rPr lang="ru-RU" sz="1800" dirty="0" smtClean="0">
                <a:solidFill>
                  <a:srgbClr val="00B0F0"/>
                </a:solidFill>
                <a:latin typeface="Arial" pitchFamily="34" charset="0"/>
                <a:cs typeface="Arial" pitchFamily="34" charset="0"/>
              </a:rPr>
              <a:t> the </a:t>
            </a:r>
            <a:r>
              <a:rPr lang="ru-RU" sz="1800" dirty="0" err="1" smtClean="0">
                <a:solidFill>
                  <a:srgbClr val="00B0F0"/>
                </a:solidFill>
                <a:latin typeface="Arial" pitchFamily="34" charset="0"/>
                <a:cs typeface="Arial" pitchFamily="34" charset="0"/>
              </a:rPr>
              <a:t>Welsh</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on</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the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eve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of</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battle</a:t>
            </a:r>
            <a:r>
              <a:rPr lang="ru-RU" sz="1800" dirty="0" smtClean="0">
                <a:solidFill>
                  <a:srgbClr val="00B0F0"/>
                </a:solidFill>
                <a:latin typeface="Arial" pitchFamily="34" charset="0"/>
                <a:cs typeface="Arial" pitchFamily="34" charset="0"/>
              </a:rPr>
              <a:t> with the </a:t>
            </a:r>
            <a:r>
              <a:rPr lang="ru-RU" sz="1800" dirty="0" err="1" smtClean="0">
                <a:solidFill>
                  <a:srgbClr val="00B0F0"/>
                </a:solidFill>
                <a:latin typeface="Arial" pitchFamily="34" charset="0"/>
                <a:cs typeface="Arial" pitchFamily="34" charset="0"/>
              </a:rPr>
              <a:t>Saxons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to</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wear</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leeks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in</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their</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caps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to</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distinguish</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friend</a:t>
            </a:r>
            <a:r>
              <a:rPr lang="ru-RU" sz="1800" dirty="0" smtClean="0">
                <a:solidFill>
                  <a:srgbClr val="00B0F0"/>
                </a:solidFill>
                <a:latin typeface="Arial" pitchFamily="34" charset="0"/>
                <a:cs typeface="Arial" pitchFamily="34" charset="0"/>
              </a:rPr>
              <a:t> from the </a:t>
            </a:r>
            <a:r>
              <a:rPr lang="ru-RU" sz="1800" dirty="0" err="1" smtClean="0">
                <a:solidFill>
                  <a:srgbClr val="00B0F0"/>
                </a:solidFill>
                <a:latin typeface="Arial" pitchFamily="34" charset="0"/>
                <a:cs typeface="Arial" pitchFamily="34" charset="0"/>
              </a:rPr>
              <a:t>enemy</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Shakespeare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mentions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in</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Henry</a:t>
            </a:r>
            <a:r>
              <a:rPr lang="ru-RU" sz="1800" dirty="0" smtClean="0">
                <a:solidFill>
                  <a:srgbClr val="00B0F0"/>
                </a:solidFill>
                <a:latin typeface="Arial" pitchFamily="34" charset="0"/>
                <a:cs typeface="Arial" pitchFamily="34" charset="0"/>
              </a:rPr>
              <a:t> V, that the </a:t>
            </a:r>
            <a:r>
              <a:rPr lang="ru-RU" sz="1800" dirty="0" err="1" smtClean="0">
                <a:solidFill>
                  <a:srgbClr val="00B0F0"/>
                </a:solidFill>
                <a:latin typeface="Arial" pitchFamily="34" charset="0"/>
                <a:cs typeface="Arial" pitchFamily="34" charset="0"/>
              </a:rPr>
              <a:t>Welsh</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archers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wore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leeks</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at</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the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battle</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of</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Agincourt</a:t>
            </a:r>
            <a:r>
              <a:rPr lang="ru-RU" sz="1800" dirty="0" smtClean="0">
                <a:solidFill>
                  <a:srgbClr val="00B0F0"/>
                </a:solidFill>
                <a:latin typeface="Arial" pitchFamily="34" charset="0"/>
                <a:cs typeface="Arial" pitchFamily="34" charset="0"/>
              </a:rPr>
              <a:t> </a:t>
            </a:r>
            <a:r>
              <a:rPr lang="ru-RU" sz="1800" dirty="0" err="1" smtClean="0">
                <a:solidFill>
                  <a:srgbClr val="00B0F0"/>
                </a:solidFill>
                <a:latin typeface="Arial" pitchFamily="34" charset="0"/>
                <a:cs typeface="Arial" pitchFamily="34" charset="0"/>
              </a:rPr>
              <a:t>in</a:t>
            </a:r>
            <a:r>
              <a:rPr lang="ru-RU" sz="1800" dirty="0" smtClean="0">
                <a:solidFill>
                  <a:srgbClr val="00B0F0"/>
                </a:solidFill>
                <a:latin typeface="Arial" pitchFamily="34" charset="0"/>
                <a:cs typeface="Arial" pitchFamily="34" charset="0"/>
              </a:rPr>
              <a:t> 1415.</a:t>
            </a:r>
            <a:endParaRPr lang="be-BY" sz="1800" dirty="0" smtClean="0">
              <a:solidFill>
                <a:srgbClr val="00B0F0"/>
              </a:solidFill>
              <a:latin typeface="Arial" pitchFamily="34" charset="0"/>
              <a:cs typeface="Arial" pitchFamily="34" charset="0"/>
            </a:endParaRPr>
          </a:p>
          <a:p>
            <a:endParaRPr lang="be-BY" sz="1800" dirty="0"/>
          </a:p>
        </p:txBody>
      </p:sp>
      <p:pic>
        <p:nvPicPr>
          <p:cNvPr id="8" name="Рисунок 7" descr="daffodil"/>
          <p:cNvPicPr/>
          <p:nvPr/>
        </p:nvPicPr>
        <p:blipFill>
          <a:blip r:embed="rId3" cstate="print"/>
          <a:srcRect/>
          <a:stretch>
            <a:fillRect/>
          </a:stretch>
        </p:blipFill>
        <p:spPr bwMode="auto">
          <a:xfrm>
            <a:off x="5580112" y="4941168"/>
            <a:ext cx="1594816" cy="1700808"/>
          </a:xfrm>
          <a:prstGeom prst="rect">
            <a:avLst/>
          </a:prstGeom>
          <a:noFill/>
          <a:ln w="9525">
            <a:noFill/>
            <a:miter lim="800000"/>
            <a:headEnd/>
            <a:tailEnd/>
          </a:ln>
        </p:spPr>
      </p:pic>
      <p:pic>
        <p:nvPicPr>
          <p:cNvPr id="9" name="Рисунок 8" descr="leeks"/>
          <p:cNvPicPr/>
          <p:nvPr/>
        </p:nvPicPr>
        <p:blipFill>
          <a:blip r:embed="rId4" cstate="print"/>
          <a:srcRect/>
          <a:stretch>
            <a:fillRect/>
          </a:stretch>
        </p:blipFill>
        <p:spPr bwMode="auto">
          <a:xfrm>
            <a:off x="1043608" y="5013176"/>
            <a:ext cx="1368152" cy="136633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332656"/>
            <a:ext cx="7467600" cy="3384376"/>
          </a:xfrm>
        </p:spPr>
        <p:txBody>
          <a:bodyPr>
            <a:noAutofit/>
          </a:bodyPr>
          <a:lstStyle/>
          <a:p>
            <a:pPr algn="ctr">
              <a:buNone/>
            </a:pPr>
            <a:r>
              <a:rPr lang="ru-RU" sz="2800" dirty="0" err="1" smtClean="0">
                <a:solidFill>
                  <a:srgbClr val="00B0F0"/>
                </a:solidFill>
              </a:rPr>
              <a:t>On</a:t>
            </a:r>
            <a:r>
              <a:rPr lang="ru-RU" sz="2800" dirty="0" smtClean="0">
                <a:solidFill>
                  <a:srgbClr val="00B0F0"/>
                </a:solidFill>
              </a:rPr>
              <a:t> </a:t>
            </a:r>
            <a:r>
              <a:rPr lang="ru-RU" sz="2800" dirty="0" err="1" smtClean="0">
                <a:solidFill>
                  <a:srgbClr val="00B0F0"/>
                </a:solidFill>
              </a:rPr>
              <a:t>St</a:t>
            </a:r>
            <a:r>
              <a:rPr lang="ru-RU" sz="2800" dirty="0" smtClean="0">
                <a:solidFill>
                  <a:srgbClr val="00B0F0"/>
                </a:solidFill>
              </a:rPr>
              <a:t> </a:t>
            </a:r>
            <a:r>
              <a:rPr lang="ru-RU" sz="2800" dirty="0" err="1" smtClean="0">
                <a:solidFill>
                  <a:srgbClr val="00B0F0"/>
                </a:solidFill>
              </a:rPr>
              <a:t>David's</a:t>
            </a:r>
            <a:r>
              <a:rPr lang="ru-RU" sz="2800" dirty="0" smtClean="0">
                <a:solidFill>
                  <a:srgbClr val="00B0F0"/>
                </a:solidFill>
              </a:rPr>
              <a:t> </a:t>
            </a:r>
            <a:r>
              <a:rPr lang="ru-RU" sz="2800" dirty="0" err="1" smtClean="0">
                <a:solidFill>
                  <a:srgbClr val="00B0F0"/>
                </a:solidFill>
              </a:rPr>
              <a:t>Day</a:t>
            </a:r>
            <a:r>
              <a:rPr lang="ru-RU" sz="2800" dirty="0" smtClean="0">
                <a:solidFill>
                  <a:srgbClr val="00B0F0"/>
                </a:solidFill>
              </a:rPr>
              <a:t>, </a:t>
            </a:r>
            <a:r>
              <a:rPr lang="ru-RU" sz="2800" dirty="0" err="1" smtClean="0">
                <a:solidFill>
                  <a:srgbClr val="00B0F0"/>
                </a:solidFill>
              </a:rPr>
              <a:t>some</a:t>
            </a:r>
            <a:r>
              <a:rPr lang="ru-RU" sz="2800" dirty="0" smtClean="0">
                <a:solidFill>
                  <a:srgbClr val="00B0F0"/>
                </a:solidFill>
              </a:rPr>
              <a:t> </a:t>
            </a:r>
            <a:r>
              <a:rPr lang="ru-RU" sz="2800" dirty="0" err="1" smtClean="0">
                <a:solidFill>
                  <a:srgbClr val="00B0F0"/>
                </a:solidFill>
              </a:rPr>
              <a:t>children</a:t>
            </a:r>
            <a:r>
              <a:rPr lang="ru-RU" sz="2800" dirty="0" smtClean="0">
                <a:solidFill>
                  <a:srgbClr val="00B0F0"/>
                </a:solidFill>
              </a:rPr>
              <a:t> </a:t>
            </a:r>
            <a:r>
              <a:rPr lang="ru-RU" sz="2800" dirty="0" err="1" smtClean="0">
                <a:solidFill>
                  <a:srgbClr val="00B0F0"/>
                </a:solidFill>
              </a:rPr>
              <a:t>in</a:t>
            </a:r>
            <a:r>
              <a:rPr lang="ru-RU" sz="2800" dirty="0" smtClean="0">
                <a:solidFill>
                  <a:srgbClr val="00B0F0"/>
                </a:solidFill>
              </a:rPr>
              <a:t> </a:t>
            </a:r>
            <a:r>
              <a:rPr lang="ru-RU" sz="2800" dirty="0" err="1" smtClean="0">
                <a:solidFill>
                  <a:srgbClr val="00B0F0"/>
                </a:solidFill>
              </a:rPr>
              <a:t>Wales</a:t>
            </a:r>
            <a:r>
              <a:rPr lang="ru-RU" sz="2800" dirty="0" smtClean="0">
                <a:solidFill>
                  <a:srgbClr val="00B0F0"/>
                </a:solidFill>
              </a:rPr>
              <a:t> </a:t>
            </a:r>
            <a:r>
              <a:rPr lang="ru-RU" sz="2800" dirty="0" err="1" smtClean="0">
                <a:solidFill>
                  <a:srgbClr val="00B0F0"/>
                </a:solidFill>
              </a:rPr>
              <a:t>dress</a:t>
            </a:r>
            <a:r>
              <a:rPr lang="ru-RU" sz="2800" dirty="0" smtClean="0">
                <a:solidFill>
                  <a:srgbClr val="00B0F0"/>
                </a:solidFill>
              </a:rPr>
              <a:t> </a:t>
            </a:r>
            <a:r>
              <a:rPr lang="ru-RU" sz="2800" dirty="0" err="1" smtClean="0">
                <a:solidFill>
                  <a:srgbClr val="00B0F0"/>
                </a:solidFill>
              </a:rPr>
              <a:t>in</a:t>
            </a:r>
            <a:r>
              <a:rPr lang="ru-RU" sz="2800" dirty="0" smtClean="0">
                <a:solidFill>
                  <a:srgbClr val="00B0F0"/>
                </a:solidFill>
              </a:rPr>
              <a:t> </a:t>
            </a:r>
            <a:r>
              <a:rPr lang="ru-RU" sz="2800" dirty="0" err="1" smtClean="0">
                <a:solidFill>
                  <a:srgbClr val="00B0F0"/>
                </a:solidFill>
              </a:rPr>
              <a:t>their</a:t>
            </a:r>
            <a:r>
              <a:rPr lang="ru-RU" sz="2800" dirty="0" smtClean="0">
                <a:solidFill>
                  <a:srgbClr val="00B0F0"/>
                </a:solidFill>
              </a:rPr>
              <a:t> </a:t>
            </a:r>
            <a:r>
              <a:rPr lang="ru-RU" sz="2800" dirty="0" err="1" smtClean="0">
                <a:solidFill>
                  <a:srgbClr val="00B0F0"/>
                </a:solidFill>
              </a:rPr>
              <a:t>national</a:t>
            </a:r>
            <a:r>
              <a:rPr lang="ru-RU" sz="2800" dirty="0" smtClean="0">
                <a:solidFill>
                  <a:srgbClr val="00B0F0"/>
                </a:solidFill>
              </a:rPr>
              <a:t> </a:t>
            </a:r>
            <a:r>
              <a:rPr lang="ru-RU" sz="2800" dirty="0" err="1" smtClean="0">
                <a:solidFill>
                  <a:srgbClr val="00B0F0"/>
                </a:solidFill>
              </a:rPr>
              <a:t>costume</a:t>
            </a:r>
            <a:r>
              <a:rPr lang="ru-RU" sz="2800" dirty="0" smtClean="0">
                <a:solidFill>
                  <a:srgbClr val="00B0F0"/>
                </a:solidFill>
              </a:rPr>
              <a:t>, </a:t>
            </a:r>
            <a:r>
              <a:rPr lang="ru-RU" sz="2800" dirty="0" err="1" smtClean="0">
                <a:solidFill>
                  <a:srgbClr val="00B0F0"/>
                </a:solidFill>
              </a:rPr>
              <a:t>which</a:t>
            </a:r>
            <a:r>
              <a:rPr lang="ru-RU" sz="2800" dirty="0" smtClean="0">
                <a:solidFill>
                  <a:srgbClr val="00B0F0"/>
                </a:solidFill>
              </a:rPr>
              <a:t> </a:t>
            </a:r>
            <a:r>
              <a:rPr lang="ru-RU" sz="2800" dirty="0" err="1" smtClean="0">
                <a:solidFill>
                  <a:srgbClr val="00B0F0"/>
                </a:solidFill>
              </a:rPr>
              <a:t>consists</a:t>
            </a:r>
            <a:r>
              <a:rPr lang="ru-RU" sz="2800" dirty="0" smtClean="0">
                <a:solidFill>
                  <a:srgbClr val="00B0F0"/>
                </a:solidFill>
              </a:rPr>
              <a:t> </a:t>
            </a:r>
            <a:r>
              <a:rPr lang="ru-RU" sz="2800" dirty="0" err="1" smtClean="0">
                <a:solidFill>
                  <a:srgbClr val="00B0F0"/>
                </a:solidFill>
              </a:rPr>
              <a:t>of</a:t>
            </a:r>
            <a:r>
              <a:rPr lang="ru-RU" sz="2800" dirty="0" smtClean="0">
                <a:solidFill>
                  <a:srgbClr val="00B0F0"/>
                </a:solidFill>
              </a:rPr>
              <a:t> </a:t>
            </a:r>
            <a:r>
              <a:rPr lang="ru-RU" sz="2800" dirty="0" err="1" smtClean="0">
                <a:solidFill>
                  <a:srgbClr val="00B0F0"/>
                </a:solidFill>
              </a:rPr>
              <a:t>a</a:t>
            </a:r>
            <a:r>
              <a:rPr lang="ru-RU" sz="2800" dirty="0" smtClean="0">
                <a:solidFill>
                  <a:srgbClr val="00B0F0"/>
                </a:solidFill>
              </a:rPr>
              <a:t> </a:t>
            </a:r>
            <a:r>
              <a:rPr lang="ru-RU" sz="2800" dirty="0" err="1" smtClean="0">
                <a:solidFill>
                  <a:srgbClr val="00B0F0"/>
                </a:solidFill>
              </a:rPr>
              <a:t>tall</a:t>
            </a:r>
            <a:r>
              <a:rPr lang="ru-RU" sz="2800" dirty="0" smtClean="0">
                <a:solidFill>
                  <a:srgbClr val="00B0F0"/>
                </a:solidFill>
              </a:rPr>
              <a:t> </a:t>
            </a:r>
            <a:r>
              <a:rPr lang="ru-RU" sz="2800" dirty="0" err="1" smtClean="0">
                <a:solidFill>
                  <a:srgbClr val="00B0F0"/>
                </a:solidFill>
              </a:rPr>
              <a:t>black</a:t>
            </a:r>
            <a:r>
              <a:rPr lang="ru-RU" sz="2800" dirty="0" smtClean="0">
                <a:solidFill>
                  <a:srgbClr val="00B0F0"/>
                </a:solidFill>
              </a:rPr>
              <a:t> </a:t>
            </a:r>
            <a:r>
              <a:rPr lang="ru-RU" sz="2800" dirty="0" err="1" smtClean="0">
                <a:solidFill>
                  <a:srgbClr val="00B0F0"/>
                </a:solidFill>
              </a:rPr>
              <a:t>hat</a:t>
            </a:r>
            <a:r>
              <a:rPr lang="ru-RU" sz="2800" dirty="0" smtClean="0">
                <a:solidFill>
                  <a:srgbClr val="00B0F0"/>
                </a:solidFill>
              </a:rPr>
              <a:t>, </a:t>
            </a:r>
            <a:r>
              <a:rPr lang="ru-RU" sz="2800" dirty="0" err="1" smtClean="0">
                <a:solidFill>
                  <a:srgbClr val="00B0F0"/>
                </a:solidFill>
              </a:rPr>
              <a:t>white</a:t>
            </a:r>
            <a:r>
              <a:rPr lang="ru-RU" sz="2800" dirty="0" smtClean="0">
                <a:solidFill>
                  <a:srgbClr val="00B0F0"/>
                </a:solidFill>
              </a:rPr>
              <a:t> </a:t>
            </a:r>
            <a:r>
              <a:rPr lang="ru-RU" sz="2800" dirty="0" err="1" smtClean="0">
                <a:solidFill>
                  <a:srgbClr val="00B0F0"/>
                </a:solidFill>
              </a:rPr>
              <a:t>frilled</a:t>
            </a:r>
            <a:r>
              <a:rPr lang="ru-RU" sz="2800" dirty="0" smtClean="0">
                <a:solidFill>
                  <a:srgbClr val="00B0F0"/>
                </a:solidFill>
              </a:rPr>
              <a:t> </a:t>
            </a:r>
            <a:r>
              <a:rPr lang="ru-RU" sz="2800" dirty="0" err="1" smtClean="0">
                <a:solidFill>
                  <a:srgbClr val="00B0F0"/>
                </a:solidFill>
              </a:rPr>
              <a:t>cap</a:t>
            </a:r>
            <a:r>
              <a:rPr lang="ru-RU" sz="2800" dirty="0" smtClean="0">
                <a:solidFill>
                  <a:srgbClr val="00B0F0"/>
                </a:solidFill>
              </a:rPr>
              <a:t> and </a:t>
            </a:r>
            <a:r>
              <a:rPr lang="ru-RU" sz="2800" dirty="0" err="1" smtClean="0">
                <a:solidFill>
                  <a:srgbClr val="00B0F0"/>
                </a:solidFill>
              </a:rPr>
              <a:t>long</a:t>
            </a:r>
            <a:r>
              <a:rPr lang="ru-RU" sz="2800" dirty="0" smtClean="0">
                <a:solidFill>
                  <a:srgbClr val="00B0F0"/>
                </a:solidFill>
              </a:rPr>
              <a:t> </a:t>
            </a:r>
            <a:r>
              <a:rPr lang="ru-RU" sz="2800" dirty="0" err="1" smtClean="0">
                <a:solidFill>
                  <a:srgbClr val="00B0F0"/>
                </a:solidFill>
              </a:rPr>
              <a:t>dress</a:t>
            </a:r>
            <a:r>
              <a:rPr lang="ru-RU" sz="2800" dirty="0" smtClean="0">
                <a:solidFill>
                  <a:srgbClr val="00B0F0"/>
                </a:solidFill>
              </a:rPr>
              <a:t>. The </a:t>
            </a:r>
            <a:r>
              <a:rPr lang="ru-RU" sz="2800" dirty="0" err="1" smtClean="0">
                <a:solidFill>
                  <a:srgbClr val="00B0F0"/>
                </a:solidFill>
              </a:rPr>
              <a:t>national</a:t>
            </a:r>
            <a:r>
              <a:rPr lang="ru-RU" sz="2800" dirty="0" smtClean="0">
                <a:solidFill>
                  <a:srgbClr val="00B0F0"/>
                </a:solidFill>
              </a:rPr>
              <a:t> </a:t>
            </a:r>
            <a:r>
              <a:rPr lang="ru-RU" sz="2800" dirty="0" err="1" smtClean="0">
                <a:solidFill>
                  <a:srgbClr val="00B0F0"/>
                </a:solidFill>
              </a:rPr>
              <a:t>flag</a:t>
            </a:r>
            <a:r>
              <a:rPr lang="ru-RU" sz="2800" dirty="0" smtClean="0">
                <a:solidFill>
                  <a:srgbClr val="00B0F0"/>
                </a:solidFill>
              </a:rPr>
              <a:t> </a:t>
            </a:r>
            <a:r>
              <a:rPr lang="ru-RU" sz="2800" dirty="0" err="1" smtClean="0">
                <a:solidFill>
                  <a:srgbClr val="00B0F0"/>
                </a:solidFill>
              </a:rPr>
              <a:t>of</a:t>
            </a:r>
            <a:r>
              <a:rPr lang="ru-RU" sz="2800" dirty="0" smtClean="0">
                <a:solidFill>
                  <a:srgbClr val="00B0F0"/>
                </a:solidFill>
              </a:rPr>
              <a:t> </a:t>
            </a:r>
            <a:r>
              <a:rPr lang="ru-RU" sz="2800" dirty="0" err="1" smtClean="0">
                <a:solidFill>
                  <a:srgbClr val="00B0F0"/>
                </a:solidFill>
              </a:rPr>
              <a:t>Wales</a:t>
            </a:r>
            <a:r>
              <a:rPr lang="ru-RU" sz="2800" dirty="0" smtClean="0">
                <a:solidFill>
                  <a:srgbClr val="00B0F0"/>
                </a:solidFill>
              </a:rPr>
              <a:t>, </a:t>
            </a:r>
            <a:r>
              <a:rPr lang="ru-RU" sz="2800" dirty="0" err="1" smtClean="0">
                <a:solidFill>
                  <a:srgbClr val="00B0F0"/>
                </a:solidFill>
              </a:rPr>
              <a:t>depicting</a:t>
            </a:r>
            <a:r>
              <a:rPr lang="ru-RU" sz="2800" dirty="0" smtClean="0">
                <a:solidFill>
                  <a:srgbClr val="00B0F0"/>
                </a:solidFill>
              </a:rPr>
              <a:t> </a:t>
            </a:r>
            <a:r>
              <a:rPr lang="ru-RU" sz="2800" dirty="0" err="1" smtClean="0">
                <a:solidFill>
                  <a:srgbClr val="00B0F0"/>
                </a:solidFill>
              </a:rPr>
              <a:t>a</a:t>
            </a:r>
            <a:r>
              <a:rPr lang="ru-RU" sz="2800" dirty="0" smtClean="0">
                <a:solidFill>
                  <a:srgbClr val="00B0F0"/>
                </a:solidFill>
              </a:rPr>
              <a:t> </a:t>
            </a:r>
            <a:r>
              <a:rPr lang="ru-RU" sz="2800" dirty="0" err="1" smtClean="0">
                <a:solidFill>
                  <a:srgbClr val="00B0F0"/>
                </a:solidFill>
              </a:rPr>
              <a:t>fiery</a:t>
            </a:r>
            <a:r>
              <a:rPr lang="ru-RU" sz="2800" dirty="0" smtClean="0">
                <a:solidFill>
                  <a:srgbClr val="00B0F0"/>
                </a:solidFill>
              </a:rPr>
              <a:t> </a:t>
            </a:r>
            <a:r>
              <a:rPr lang="ru-RU" sz="2800" dirty="0" err="1" smtClean="0">
                <a:solidFill>
                  <a:srgbClr val="00B0F0"/>
                </a:solidFill>
              </a:rPr>
              <a:t>red</a:t>
            </a:r>
            <a:r>
              <a:rPr lang="ru-RU" sz="2800" dirty="0" smtClean="0">
                <a:solidFill>
                  <a:srgbClr val="00B0F0"/>
                </a:solidFill>
              </a:rPr>
              <a:t> </a:t>
            </a:r>
            <a:r>
              <a:rPr lang="ru-RU" sz="2800" dirty="0" err="1" smtClean="0">
                <a:solidFill>
                  <a:srgbClr val="00B0F0"/>
                </a:solidFill>
              </a:rPr>
              <a:t>dragon</a:t>
            </a:r>
            <a:r>
              <a:rPr lang="ru-RU" sz="2800" dirty="0" smtClean="0">
                <a:solidFill>
                  <a:srgbClr val="00B0F0"/>
                </a:solidFill>
              </a:rPr>
              <a:t> (Y </a:t>
            </a:r>
            <a:r>
              <a:rPr lang="ru-RU" sz="2800" dirty="0" err="1" smtClean="0">
                <a:solidFill>
                  <a:srgbClr val="00B0F0"/>
                </a:solidFill>
              </a:rPr>
              <a:t>Ddraig</a:t>
            </a:r>
            <a:r>
              <a:rPr lang="ru-RU" sz="2800" dirty="0" smtClean="0">
                <a:solidFill>
                  <a:srgbClr val="00B0F0"/>
                </a:solidFill>
              </a:rPr>
              <a:t> </a:t>
            </a:r>
            <a:r>
              <a:rPr lang="ru-RU" sz="2800" dirty="0" err="1" smtClean="0">
                <a:solidFill>
                  <a:srgbClr val="00B0F0"/>
                </a:solidFill>
              </a:rPr>
              <a:t>Goch</a:t>
            </a:r>
            <a:r>
              <a:rPr lang="ru-RU" sz="2800" dirty="0" smtClean="0">
                <a:solidFill>
                  <a:srgbClr val="00B0F0"/>
                </a:solidFill>
              </a:rPr>
              <a:t>) </a:t>
            </a:r>
            <a:r>
              <a:rPr lang="ru-RU" sz="2800" dirty="0" err="1" smtClean="0">
                <a:solidFill>
                  <a:srgbClr val="00B0F0"/>
                </a:solidFill>
              </a:rPr>
              <a:t>against</a:t>
            </a:r>
            <a:r>
              <a:rPr lang="ru-RU" sz="2800" dirty="0" smtClean="0">
                <a:solidFill>
                  <a:srgbClr val="00B0F0"/>
                </a:solidFill>
              </a:rPr>
              <a:t> </a:t>
            </a:r>
            <a:r>
              <a:rPr lang="ru-RU" sz="2800" dirty="0" err="1" smtClean="0">
                <a:solidFill>
                  <a:srgbClr val="00B0F0"/>
                </a:solidFill>
              </a:rPr>
              <a:t>a</a:t>
            </a:r>
            <a:r>
              <a:rPr lang="ru-RU" sz="2800" dirty="0" smtClean="0">
                <a:solidFill>
                  <a:srgbClr val="00B0F0"/>
                </a:solidFill>
              </a:rPr>
              <a:t> </a:t>
            </a:r>
            <a:r>
              <a:rPr lang="ru-RU" sz="2800" dirty="0" err="1" smtClean="0">
                <a:solidFill>
                  <a:srgbClr val="00B0F0"/>
                </a:solidFill>
              </a:rPr>
              <a:t>green</a:t>
            </a:r>
            <a:r>
              <a:rPr lang="ru-RU" sz="2800" dirty="0" smtClean="0">
                <a:solidFill>
                  <a:srgbClr val="00B0F0"/>
                </a:solidFill>
              </a:rPr>
              <a:t> and </a:t>
            </a:r>
            <a:r>
              <a:rPr lang="ru-RU" sz="2800" dirty="0" err="1" smtClean="0">
                <a:solidFill>
                  <a:srgbClr val="00B0F0"/>
                </a:solidFill>
              </a:rPr>
              <a:t>white</a:t>
            </a:r>
            <a:r>
              <a:rPr lang="ru-RU" sz="2800" dirty="0" smtClean="0">
                <a:solidFill>
                  <a:srgbClr val="00B0F0"/>
                </a:solidFill>
              </a:rPr>
              <a:t> </a:t>
            </a:r>
            <a:r>
              <a:rPr lang="ru-RU" sz="2800" dirty="0" err="1" smtClean="0">
                <a:solidFill>
                  <a:srgbClr val="00B0F0"/>
                </a:solidFill>
              </a:rPr>
              <a:t>background</a:t>
            </a:r>
            <a:r>
              <a:rPr lang="ru-RU" sz="2800" dirty="0" smtClean="0">
                <a:solidFill>
                  <a:srgbClr val="00B0F0"/>
                </a:solidFill>
              </a:rPr>
              <a:t>, </a:t>
            </a:r>
            <a:r>
              <a:rPr lang="ru-RU" sz="2800" dirty="0" err="1" smtClean="0">
                <a:solidFill>
                  <a:srgbClr val="00B0F0"/>
                </a:solidFill>
              </a:rPr>
              <a:t>is</a:t>
            </a:r>
            <a:r>
              <a:rPr lang="ru-RU" sz="2800" dirty="0" smtClean="0">
                <a:solidFill>
                  <a:srgbClr val="00B0F0"/>
                </a:solidFill>
              </a:rPr>
              <a:t> </a:t>
            </a:r>
            <a:r>
              <a:rPr lang="ru-RU" sz="2800" dirty="0" err="1" smtClean="0">
                <a:solidFill>
                  <a:srgbClr val="00B0F0"/>
                </a:solidFill>
              </a:rPr>
              <a:t>also</a:t>
            </a:r>
            <a:r>
              <a:rPr lang="ru-RU" sz="2800" dirty="0" smtClean="0">
                <a:solidFill>
                  <a:srgbClr val="00B0F0"/>
                </a:solidFill>
              </a:rPr>
              <a:t> </a:t>
            </a:r>
            <a:r>
              <a:rPr lang="ru-RU" sz="2800" dirty="0" err="1" smtClean="0">
                <a:solidFill>
                  <a:srgbClr val="00B0F0"/>
                </a:solidFill>
              </a:rPr>
              <a:t>flown</a:t>
            </a:r>
            <a:r>
              <a:rPr lang="ru-RU" sz="2800" dirty="0" smtClean="0">
                <a:solidFill>
                  <a:srgbClr val="00B0F0"/>
                </a:solidFill>
              </a:rPr>
              <a:t>. the </a:t>
            </a:r>
            <a:r>
              <a:rPr lang="ru-RU" sz="2800" dirty="0" err="1" smtClean="0">
                <a:solidFill>
                  <a:srgbClr val="00B0F0"/>
                </a:solidFill>
              </a:rPr>
              <a:t>Naional</a:t>
            </a:r>
            <a:r>
              <a:rPr lang="ru-RU" sz="2800" dirty="0" smtClean="0">
                <a:solidFill>
                  <a:srgbClr val="00B0F0"/>
                </a:solidFill>
              </a:rPr>
              <a:t> </a:t>
            </a:r>
            <a:r>
              <a:rPr lang="ru-RU" sz="2800" dirty="0" err="1" smtClean="0">
                <a:solidFill>
                  <a:srgbClr val="00B0F0"/>
                </a:solidFill>
              </a:rPr>
              <a:t>Flag</a:t>
            </a:r>
            <a:r>
              <a:rPr lang="ru-RU" sz="2800" dirty="0" smtClean="0">
                <a:solidFill>
                  <a:srgbClr val="00B0F0"/>
                </a:solidFill>
              </a:rPr>
              <a:t> </a:t>
            </a:r>
            <a:r>
              <a:rPr lang="ru-RU" sz="2800" dirty="0" err="1" smtClean="0">
                <a:solidFill>
                  <a:srgbClr val="00B0F0"/>
                </a:solidFill>
              </a:rPr>
              <a:t>of</a:t>
            </a:r>
            <a:r>
              <a:rPr lang="ru-RU" sz="2800" dirty="0" smtClean="0">
                <a:solidFill>
                  <a:srgbClr val="00B0F0"/>
                </a:solidFill>
              </a:rPr>
              <a:t> </a:t>
            </a:r>
            <a:r>
              <a:rPr lang="ru-RU" sz="2800" dirty="0" err="1" smtClean="0">
                <a:solidFill>
                  <a:srgbClr val="00B0F0"/>
                </a:solidFill>
              </a:rPr>
              <a:t>Wales</a:t>
            </a:r>
            <a:r>
              <a:rPr lang="ru-RU" sz="2800" dirty="0" smtClean="0">
                <a:solidFill>
                  <a:srgbClr val="00B0F0"/>
                </a:solidFill>
              </a:rPr>
              <a:t>?</a:t>
            </a:r>
            <a:endParaRPr lang="be-BY" sz="2800" dirty="0" smtClean="0">
              <a:solidFill>
                <a:srgbClr val="00B0F0"/>
              </a:solidFill>
            </a:endParaRPr>
          </a:p>
          <a:p>
            <a:pPr algn="ctr"/>
            <a:endParaRPr lang="be-BY" sz="2800" dirty="0">
              <a:solidFill>
                <a:srgbClr val="00B0F0"/>
              </a:solidFill>
            </a:endParaRPr>
          </a:p>
        </p:txBody>
      </p:sp>
      <p:pic>
        <p:nvPicPr>
          <p:cNvPr id="4" name="Рисунок 3" descr="Flag of Wales"/>
          <p:cNvPicPr/>
          <p:nvPr/>
        </p:nvPicPr>
        <p:blipFill>
          <a:blip r:embed="rId2" cstate="print"/>
          <a:srcRect/>
          <a:stretch>
            <a:fillRect/>
          </a:stretch>
        </p:blipFill>
        <p:spPr bwMode="auto">
          <a:xfrm>
            <a:off x="4139952" y="4005064"/>
            <a:ext cx="3810000" cy="2295525"/>
          </a:xfrm>
          <a:prstGeom prst="rect">
            <a:avLst/>
          </a:prstGeom>
          <a:noFill/>
          <a:ln w="9525">
            <a:noFill/>
            <a:miter lim="800000"/>
            <a:headEnd/>
            <a:tailEnd/>
          </a:ln>
        </p:spPr>
      </p:pic>
      <p:sp>
        <p:nvSpPr>
          <p:cNvPr id="5" name="TextBox 4"/>
          <p:cNvSpPr txBox="1"/>
          <p:nvPr/>
        </p:nvSpPr>
        <p:spPr>
          <a:xfrm>
            <a:off x="395536" y="5733256"/>
            <a:ext cx="3699859" cy="461665"/>
          </a:xfrm>
          <a:prstGeom prst="rect">
            <a:avLst/>
          </a:prstGeom>
          <a:noFill/>
        </p:spPr>
        <p:txBody>
          <a:bodyPr wrap="none" rtlCol="0">
            <a:spAutoFit/>
          </a:bodyPr>
          <a:lstStyle/>
          <a:p>
            <a:r>
              <a:rPr lang="ru-RU" sz="2400" dirty="0" smtClean="0">
                <a:solidFill>
                  <a:srgbClr val="00B0F0"/>
                </a:solidFill>
                <a:latin typeface="Arial" pitchFamily="34" charset="0"/>
                <a:cs typeface="Arial" pitchFamily="34" charset="0"/>
              </a:rPr>
              <a:t>the </a:t>
            </a:r>
            <a:r>
              <a:rPr lang="ru-RU" sz="2400" dirty="0" err="1" smtClean="0">
                <a:solidFill>
                  <a:srgbClr val="00B0F0"/>
                </a:solidFill>
                <a:latin typeface="Arial" pitchFamily="34" charset="0"/>
                <a:cs typeface="Arial" pitchFamily="34" charset="0"/>
              </a:rPr>
              <a:t>Naional</a:t>
            </a:r>
            <a:r>
              <a:rPr lang="ru-RU" sz="2400" dirty="0" smtClean="0">
                <a:solidFill>
                  <a:srgbClr val="00B0F0"/>
                </a:solidFill>
                <a:latin typeface="Arial" pitchFamily="34" charset="0"/>
                <a:cs typeface="Arial" pitchFamily="34" charset="0"/>
              </a:rPr>
              <a:t> </a:t>
            </a:r>
            <a:r>
              <a:rPr lang="ru-RU" sz="2400" dirty="0" err="1" smtClean="0">
                <a:solidFill>
                  <a:srgbClr val="00B0F0"/>
                </a:solidFill>
                <a:latin typeface="Arial" pitchFamily="34" charset="0"/>
                <a:cs typeface="Arial" pitchFamily="34" charset="0"/>
              </a:rPr>
              <a:t>Flag</a:t>
            </a:r>
            <a:r>
              <a:rPr lang="ru-RU" sz="2400" dirty="0" smtClean="0">
                <a:solidFill>
                  <a:srgbClr val="00B0F0"/>
                </a:solidFill>
                <a:latin typeface="Arial" pitchFamily="34" charset="0"/>
                <a:cs typeface="Arial" pitchFamily="34" charset="0"/>
              </a:rPr>
              <a:t> </a:t>
            </a:r>
            <a:r>
              <a:rPr lang="ru-RU" sz="2400" dirty="0" err="1" smtClean="0">
                <a:solidFill>
                  <a:srgbClr val="00B0F0"/>
                </a:solidFill>
                <a:latin typeface="Arial" pitchFamily="34" charset="0"/>
                <a:cs typeface="Arial" pitchFamily="34" charset="0"/>
              </a:rPr>
              <a:t>of</a:t>
            </a:r>
            <a:r>
              <a:rPr lang="ru-RU" sz="2400" dirty="0" smtClean="0">
                <a:solidFill>
                  <a:srgbClr val="00B0F0"/>
                </a:solidFill>
                <a:latin typeface="Arial" pitchFamily="34" charset="0"/>
                <a:cs typeface="Arial" pitchFamily="34" charset="0"/>
              </a:rPr>
              <a:t> </a:t>
            </a:r>
            <a:r>
              <a:rPr lang="ru-RU" sz="2400" dirty="0" err="1" smtClean="0">
                <a:solidFill>
                  <a:srgbClr val="00B0F0"/>
                </a:solidFill>
                <a:latin typeface="Arial" pitchFamily="34" charset="0"/>
                <a:cs typeface="Arial" pitchFamily="34" charset="0"/>
              </a:rPr>
              <a:t>Wales</a:t>
            </a:r>
            <a:endParaRPr lang="be-BY" sz="2400" dirty="0">
              <a:solidFill>
                <a:srgbClr val="00B0F0"/>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395536" y="476672"/>
            <a:ext cx="7467600" cy="1646605"/>
          </a:xfrm>
          <a:prstGeom prst="rect">
            <a:avLst/>
          </a:prstGeom>
        </p:spPr>
        <p:txBody>
          <a:bodyPr>
            <a:spAutoFit/>
          </a:bodyPr>
          <a:lstStyle/>
          <a:p>
            <a:pPr algn="ctr">
              <a:buNone/>
            </a:pP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Patrick's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Day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celebrated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on</a:t>
            </a:r>
            <a:r>
              <a:rPr lang="ru-RU" dirty="0" smtClean="0">
                <a:solidFill>
                  <a:srgbClr val="00B0F0"/>
                </a:solidFill>
                <a:latin typeface="Arial" pitchFamily="34" charset="0"/>
                <a:cs typeface="Arial" pitchFamily="34" charset="0"/>
              </a:rPr>
              <a:t> 17 </a:t>
            </a:r>
            <a:r>
              <a:rPr lang="ru-RU" dirty="0" err="1" smtClean="0">
                <a:solidFill>
                  <a:srgbClr val="00B0F0"/>
                </a:solidFill>
                <a:latin typeface="Arial" pitchFamily="34" charset="0"/>
                <a:cs typeface="Arial" pitchFamily="34" charset="0"/>
              </a:rPr>
              <a:t>March</a:t>
            </a:r>
            <a:r>
              <a:rPr lang="ru-RU" dirty="0" smtClean="0">
                <a:solidFill>
                  <a:srgbClr val="00B0F0"/>
                </a:solidFill>
                <a:latin typeface="Arial" pitchFamily="34" charset="0"/>
                <a:cs typeface="Arial" pitchFamily="34" charset="0"/>
              </a:rPr>
              <a:t>.</a:t>
            </a:r>
            <a:endParaRPr lang="be-BY" dirty="0" smtClean="0">
              <a:solidFill>
                <a:srgbClr val="00B0F0"/>
              </a:solidFill>
              <a:latin typeface="Arial" pitchFamily="34" charset="0"/>
              <a:cs typeface="Arial" pitchFamily="34" charset="0"/>
            </a:endParaRPr>
          </a:p>
          <a:p>
            <a:pPr algn="ctr">
              <a:buNone/>
            </a:pP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Patrick's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Day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celebrated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in</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whole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Ireland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on</a:t>
            </a:r>
            <a:r>
              <a:rPr lang="ru-RU" dirty="0" smtClean="0">
                <a:solidFill>
                  <a:srgbClr val="00B0F0"/>
                </a:solidFill>
                <a:latin typeface="Arial" pitchFamily="34" charset="0"/>
                <a:cs typeface="Arial" pitchFamily="34" charset="0"/>
              </a:rPr>
              <a:t> 17 </a:t>
            </a:r>
            <a:r>
              <a:rPr lang="ru-RU" dirty="0" err="1" smtClean="0">
                <a:solidFill>
                  <a:srgbClr val="00B0F0"/>
                </a:solidFill>
                <a:latin typeface="Arial" pitchFamily="34" charset="0"/>
                <a:cs typeface="Arial" pitchFamily="34" charset="0"/>
              </a:rPr>
              <a:t>March</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honour</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Patrick</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patron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saint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Ireland</a:t>
            </a:r>
            <a:r>
              <a:rPr lang="ru-RU" dirty="0" smtClean="0">
                <a:solidFill>
                  <a:srgbClr val="00B0F0"/>
                </a:solidFill>
                <a:latin typeface="Arial" pitchFamily="34" charset="0"/>
                <a:cs typeface="Arial" pitchFamily="34" charset="0"/>
              </a:rPr>
              <a:t>.</a:t>
            </a:r>
            <a:endParaRPr lang="be-BY" dirty="0">
              <a:solidFill>
                <a:srgbClr val="00B0F0"/>
              </a:solidFill>
              <a:latin typeface="Arial" pitchFamily="34" charset="0"/>
              <a:cs typeface="Arial" pitchFamily="34" charset="0"/>
            </a:endParaRPr>
          </a:p>
        </p:txBody>
      </p:sp>
      <p:sp>
        <p:nvSpPr>
          <p:cNvPr id="5" name="Прямоугольник 4"/>
          <p:cNvSpPr/>
          <p:nvPr/>
        </p:nvSpPr>
        <p:spPr>
          <a:xfrm>
            <a:off x="251520" y="2276872"/>
            <a:ext cx="8352928" cy="4401205"/>
          </a:xfrm>
          <a:prstGeom prst="rect">
            <a:avLst/>
          </a:prstGeom>
        </p:spPr>
        <p:txBody>
          <a:bodyPr wrap="square">
            <a:spAutoFit/>
          </a:bodyPr>
          <a:lstStyle/>
          <a:p>
            <a:pPr algn="ctr"/>
            <a:r>
              <a:rPr lang="ru-RU" sz="2800" b="1" dirty="0" err="1" smtClean="0">
                <a:solidFill>
                  <a:srgbClr val="00B0F0"/>
                </a:solidFill>
                <a:latin typeface="Arial" pitchFamily="34" charset="0"/>
                <a:cs typeface="Arial" pitchFamily="34" charset="0"/>
              </a:rPr>
              <a:t>Who</a:t>
            </a:r>
            <a:r>
              <a:rPr lang="ru-RU" sz="2800" b="1" dirty="0" smtClean="0">
                <a:solidFill>
                  <a:srgbClr val="00B0F0"/>
                </a:solidFill>
                <a:latin typeface="Arial" pitchFamily="34" charset="0"/>
                <a:cs typeface="Arial" pitchFamily="34" charset="0"/>
              </a:rPr>
              <a:t> </a:t>
            </a:r>
            <a:r>
              <a:rPr lang="ru-RU" sz="2800" b="1" dirty="0" err="1" smtClean="0">
                <a:solidFill>
                  <a:srgbClr val="00B0F0"/>
                </a:solidFill>
                <a:latin typeface="Arial" pitchFamily="34" charset="0"/>
                <a:cs typeface="Arial" pitchFamily="34" charset="0"/>
              </a:rPr>
              <a:t>was</a:t>
            </a:r>
            <a:r>
              <a:rPr lang="ru-RU" sz="2800" b="1" dirty="0" smtClean="0">
                <a:solidFill>
                  <a:srgbClr val="00B0F0"/>
                </a:solidFill>
                <a:latin typeface="Arial" pitchFamily="34" charset="0"/>
                <a:cs typeface="Arial" pitchFamily="34" charset="0"/>
              </a:rPr>
              <a:t> </a:t>
            </a:r>
            <a:r>
              <a:rPr lang="ru-RU" sz="2800" b="1" dirty="0" err="1" smtClean="0">
                <a:solidFill>
                  <a:srgbClr val="00B0F0"/>
                </a:solidFill>
                <a:latin typeface="Arial" pitchFamily="34" charset="0"/>
                <a:cs typeface="Arial" pitchFamily="34" charset="0"/>
              </a:rPr>
              <a:t>St</a:t>
            </a:r>
            <a:r>
              <a:rPr lang="ru-RU" sz="2800" b="1" dirty="0" smtClean="0">
                <a:solidFill>
                  <a:srgbClr val="00B0F0"/>
                </a:solidFill>
                <a:latin typeface="Arial" pitchFamily="34" charset="0"/>
                <a:cs typeface="Arial" pitchFamily="34" charset="0"/>
              </a:rPr>
              <a:t>. </a:t>
            </a:r>
            <a:r>
              <a:rPr lang="ru-RU" sz="2800" b="1" dirty="0" err="1" smtClean="0">
                <a:solidFill>
                  <a:srgbClr val="00B0F0"/>
                </a:solidFill>
                <a:latin typeface="Arial" pitchFamily="34" charset="0"/>
                <a:cs typeface="Arial" pitchFamily="34" charset="0"/>
              </a:rPr>
              <a:t>Patrick</a:t>
            </a:r>
            <a:r>
              <a:rPr lang="ru-RU" sz="2800" b="1" dirty="0" smtClean="0">
                <a:solidFill>
                  <a:srgbClr val="00B0F0"/>
                </a:solidFill>
                <a:latin typeface="Arial" pitchFamily="34" charset="0"/>
                <a:cs typeface="Arial" pitchFamily="34" charset="0"/>
              </a:rPr>
              <a:t>?</a:t>
            </a:r>
            <a:endParaRPr lang="be-BY" sz="2800" b="1" dirty="0" smtClean="0">
              <a:solidFill>
                <a:srgbClr val="00B0F0"/>
              </a:solidFill>
              <a:latin typeface="Arial" pitchFamily="34" charset="0"/>
              <a:cs typeface="Arial" pitchFamily="34" charset="0"/>
            </a:endParaRPr>
          </a:p>
          <a:p>
            <a:pPr algn="ctr"/>
            <a:r>
              <a:rPr lang="ru-RU" sz="2800" dirty="0" err="1" smtClean="0">
                <a:solidFill>
                  <a:srgbClr val="00B0F0"/>
                </a:solidFill>
                <a:latin typeface="Arial" pitchFamily="34" charset="0"/>
                <a:cs typeface="Arial" pitchFamily="34" charset="0"/>
              </a:rPr>
              <a:t>Saint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Patrick</a:t>
            </a:r>
            <a:r>
              <a:rPr lang="ru-RU" sz="2800" dirty="0" smtClean="0">
                <a:solidFill>
                  <a:srgbClr val="00B0F0"/>
                </a:solidFill>
                <a:latin typeface="Arial" pitchFamily="34" charset="0"/>
                <a:cs typeface="Arial" pitchFamily="34" charset="0"/>
              </a:rPr>
              <a:t>, the </a:t>
            </a:r>
            <a:r>
              <a:rPr lang="ru-RU" sz="2800" dirty="0" err="1" smtClean="0">
                <a:solidFill>
                  <a:srgbClr val="00B0F0"/>
                </a:solidFill>
                <a:latin typeface="Arial" pitchFamily="34" charset="0"/>
                <a:cs typeface="Arial" pitchFamily="34" charset="0"/>
              </a:rPr>
              <a:t>patron</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saint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of</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Ireland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credited</a:t>
            </a:r>
            <a:r>
              <a:rPr lang="ru-RU" sz="2800" dirty="0" smtClean="0">
                <a:solidFill>
                  <a:srgbClr val="00B0F0"/>
                </a:solidFill>
                <a:latin typeface="Arial" pitchFamily="34" charset="0"/>
                <a:cs typeface="Arial" pitchFamily="34" charset="0"/>
              </a:rPr>
              <a:t> with </a:t>
            </a:r>
            <a:r>
              <a:rPr lang="ru-RU" sz="2800" dirty="0" err="1" smtClean="0">
                <a:solidFill>
                  <a:srgbClr val="00B0F0"/>
                </a:solidFill>
                <a:latin typeface="Arial" pitchFamily="34" charset="0"/>
                <a:cs typeface="Arial" pitchFamily="34" charset="0"/>
              </a:rPr>
              <a:t>bringing</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Christianity</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to</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Ireland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He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was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born</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in</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Wales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somewhere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around</a:t>
            </a:r>
            <a:r>
              <a:rPr lang="ru-RU" sz="2800" dirty="0" smtClean="0">
                <a:solidFill>
                  <a:srgbClr val="00B0F0"/>
                </a:solidFill>
                <a:latin typeface="Arial" pitchFamily="34" charset="0"/>
                <a:cs typeface="Arial" pitchFamily="34" charset="0"/>
              </a:rPr>
              <a:t> AD 385. </a:t>
            </a:r>
            <a:r>
              <a:rPr lang="ru-RU" sz="2800" dirty="0" err="1" smtClean="0">
                <a:solidFill>
                  <a:srgbClr val="00B0F0"/>
                </a:solidFill>
                <a:latin typeface="Arial" pitchFamily="34" charset="0"/>
                <a:cs typeface="Arial" pitchFamily="34" charset="0"/>
              </a:rPr>
              <a:t>He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was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carried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off</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by</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pirates</a:t>
            </a:r>
            <a:r>
              <a:rPr lang="ru-RU" sz="2800" dirty="0" smtClean="0">
                <a:solidFill>
                  <a:srgbClr val="00B0F0"/>
                </a:solidFill>
                <a:latin typeface="Arial" pitchFamily="34" charset="0"/>
                <a:cs typeface="Arial" pitchFamily="34" charset="0"/>
              </a:rPr>
              <a:t> and </a:t>
            </a:r>
            <a:r>
              <a:rPr lang="ru-RU" sz="2800" dirty="0" err="1" smtClean="0">
                <a:solidFill>
                  <a:srgbClr val="00B0F0"/>
                </a:solidFill>
                <a:latin typeface="Arial" pitchFamily="34" charset="0"/>
                <a:cs typeface="Arial" pitchFamily="34" charset="0"/>
              </a:rPr>
              <a:t>spent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six</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years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in</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slavery</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before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escaping</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and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training</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as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a</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missionary</a:t>
            </a:r>
            <a:r>
              <a:rPr lang="ru-RU" sz="2800" dirty="0" smtClean="0">
                <a:solidFill>
                  <a:srgbClr val="00B0F0"/>
                </a:solidFill>
                <a:latin typeface="Arial" pitchFamily="34" charset="0"/>
                <a:cs typeface="Arial" pitchFamily="34" charset="0"/>
              </a:rPr>
              <a:t>.</a:t>
            </a:r>
            <a:endParaRPr lang="be-BY" sz="2800" dirty="0" smtClean="0">
              <a:solidFill>
                <a:srgbClr val="00B0F0"/>
              </a:solidFill>
              <a:latin typeface="Arial" pitchFamily="34" charset="0"/>
              <a:cs typeface="Arial" pitchFamily="34" charset="0"/>
            </a:endParaRPr>
          </a:p>
          <a:p>
            <a:pPr algn="ctr"/>
            <a:r>
              <a:rPr lang="ru-RU" sz="2800" dirty="0" smtClean="0">
                <a:solidFill>
                  <a:srgbClr val="00B0F0"/>
                </a:solidFill>
                <a:latin typeface="Arial" pitchFamily="34" charset="0"/>
                <a:cs typeface="Arial" pitchFamily="34" charset="0"/>
              </a:rPr>
              <a:t>The </a:t>
            </a:r>
            <a:r>
              <a:rPr lang="ru-RU" sz="2800" dirty="0" err="1" smtClean="0">
                <a:solidFill>
                  <a:srgbClr val="00B0F0"/>
                </a:solidFill>
                <a:latin typeface="Arial" pitchFamily="34" charset="0"/>
                <a:cs typeface="Arial" pitchFamily="34" charset="0"/>
              </a:rPr>
              <a:t>most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famous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story</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about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Saint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Patrick</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him</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driving</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the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snakes</a:t>
            </a:r>
            <a:r>
              <a:rPr lang="ru-RU" sz="2800" dirty="0" smtClean="0">
                <a:solidFill>
                  <a:srgbClr val="00B0F0"/>
                </a:solidFill>
                <a:latin typeface="Arial" pitchFamily="34" charset="0"/>
                <a:cs typeface="Arial" pitchFamily="34" charset="0"/>
              </a:rPr>
              <a:t> from </a:t>
            </a:r>
            <a:r>
              <a:rPr lang="ru-RU" sz="2800" dirty="0" err="1" smtClean="0">
                <a:solidFill>
                  <a:srgbClr val="00B0F0"/>
                </a:solidFill>
                <a:latin typeface="Arial" pitchFamily="34" charset="0"/>
                <a:cs typeface="Arial" pitchFamily="34" charset="0"/>
              </a:rPr>
              <a:t>Ireland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He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died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on</a:t>
            </a:r>
            <a:r>
              <a:rPr lang="ru-RU" sz="2800" dirty="0" smtClean="0">
                <a:solidFill>
                  <a:srgbClr val="00B0F0"/>
                </a:solidFill>
                <a:latin typeface="Arial" pitchFamily="34" charset="0"/>
                <a:cs typeface="Arial" pitchFamily="34" charset="0"/>
              </a:rPr>
              <a:t> 17th </a:t>
            </a:r>
            <a:r>
              <a:rPr lang="ru-RU" sz="2800" dirty="0" err="1" smtClean="0">
                <a:solidFill>
                  <a:srgbClr val="00B0F0"/>
                </a:solidFill>
                <a:latin typeface="Arial" pitchFamily="34" charset="0"/>
                <a:cs typeface="Arial" pitchFamily="34" charset="0"/>
              </a:rPr>
              <a:t>March</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in</a:t>
            </a:r>
            <a:r>
              <a:rPr lang="ru-RU" sz="2800" dirty="0" smtClean="0">
                <a:solidFill>
                  <a:srgbClr val="00B0F0"/>
                </a:solidFill>
                <a:latin typeface="Arial" pitchFamily="34" charset="0"/>
                <a:cs typeface="Arial" pitchFamily="34" charset="0"/>
              </a:rPr>
              <a:t> AD 461 and </a:t>
            </a:r>
            <a:r>
              <a:rPr lang="ru-RU" sz="2800" dirty="0" err="1" smtClean="0">
                <a:solidFill>
                  <a:srgbClr val="00B0F0"/>
                </a:solidFill>
                <a:latin typeface="Arial" pitchFamily="34" charset="0"/>
                <a:cs typeface="Arial" pitchFamily="34" charset="0"/>
              </a:rPr>
              <a:t>this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day</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has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since</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been</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commemorated</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as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St</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Patrick’s</a:t>
            </a:r>
            <a:r>
              <a:rPr lang="ru-RU" sz="2800" dirty="0" smtClean="0">
                <a:solidFill>
                  <a:srgbClr val="00B0F0"/>
                </a:solidFill>
                <a:latin typeface="Arial" pitchFamily="34" charset="0"/>
                <a:cs typeface="Arial" pitchFamily="34" charset="0"/>
              </a:rPr>
              <a:t> </a:t>
            </a:r>
            <a:r>
              <a:rPr lang="ru-RU" sz="2800" dirty="0" err="1" smtClean="0">
                <a:solidFill>
                  <a:srgbClr val="00B0F0"/>
                </a:solidFill>
                <a:latin typeface="Arial" pitchFamily="34" charset="0"/>
                <a:cs typeface="Arial" pitchFamily="34" charset="0"/>
              </a:rPr>
              <a:t>Day</a:t>
            </a:r>
            <a:r>
              <a:rPr lang="ru-RU" sz="2800" dirty="0" smtClean="0">
                <a:solidFill>
                  <a:srgbClr val="00B0F0"/>
                </a:solidFill>
                <a:latin typeface="Arial" pitchFamily="34" charset="0"/>
                <a:cs typeface="Arial" pitchFamily="34" charset="0"/>
              </a:rPr>
              <a:t>.</a:t>
            </a:r>
            <a:endParaRPr lang="be-BY" sz="2800" dirty="0">
              <a:solidFill>
                <a:srgbClr val="00B0F0"/>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404664"/>
            <a:ext cx="7467600" cy="5976664"/>
          </a:xfrm>
        </p:spPr>
        <p:txBody>
          <a:bodyPr>
            <a:normAutofit/>
          </a:bodyPr>
          <a:lstStyle/>
          <a:p>
            <a:pPr algn="ctr">
              <a:buNone/>
            </a:pPr>
            <a:r>
              <a:rPr lang="ru-RU" dirty="0" smtClean="0">
                <a:solidFill>
                  <a:srgbClr val="00B0F0"/>
                </a:solidFill>
                <a:latin typeface="Arial" pitchFamily="34" charset="0"/>
                <a:cs typeface="Arial" pitchFamily="34" charset="0"/>
              </a:rPr>
              <a:t>The </a:t>
            </a:r>
            <a:r>
              <a:rPr lang="ru-RU" dirty="0" err="1" smtClean="0">
                <a:solidFill>
                  <a:srgbClr val="00B0F0"/>
                </a:solidFill>
                <a:latin typeface="Arial" pitchFamily="34" charset="0"/>
                <a:cs typeface="Arial" pitchFamily="34" charset="0"/>
              </a:rPr>
              <a:t>national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emblem</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Ireland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Shamrock</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Patrick</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used</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three-leaved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shamrock</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to</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explain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how</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Trinity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Father</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Son</a:t>
            </a:r>
            <a:r>
              <a:rPr lang="ru-RU" dirty="0" smtClean="0">
                <a:solidFill>
                  <a:srgbClr val="00B0F0"/>
                </a:solidFill>
                <a:latin typeface="Arial" pitchFamily="34" charset="0"/>
                <a:cs typeface="Arial" pitchFamily="34" charset="0"/>
              </a:rPr>
              <a:t> and </a:t>
            </a:r>
            <a:r>
              <a:rPr lang="ru-RU" dirty="0" err="1" smtClean="0">
                <a:solidFill>
                  <a:srgbClr val="00B0F0"/>
                </a:solidFill>
                <a:latin typeface="Arial" pitchFamily="34" charset="0"/>
                <a:cs typeface="Arial" pitchFamily="34" charset="0"/>
              </a:rPr>
              <a:t>Holy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Spirit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could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exist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separate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parts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same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being</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His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followers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took</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to</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wearing</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shamrock</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celebration</a:t>
            </a:r>
            <a:r>
              <a:rPr lang="ru-RU" dirty="0" smtClean="0">
                <a:solidFill>
                  <a:srgbClr val="00B0F0"/>
                </a:solidFill>
                <a:latin typeface="Arial" pitchFamily="34" charset="0"/>
                <a:cs typeface="Arial" pitchFamily="34" charset="0"/>
              </a:rPr>
              <a:t>.</a:t>
            </a:r>
            <a:endParaRPr lang="be-BY" dirty="0" smtClean="0">
              <a:solidFill>
                <a:srgbClr val="00B0F0"/>
              </a:solidFill>
              <a:latin typeface="Arial" pitchFamily="34" charset="0"/>
              <a:cs typeface="Arial" pitchFamily="34" charset="0"/>
            </a:endParaRPr>
          </a:p>
          <a:p>
            <a:pPr algn="ctr">
              <a:buNone/>
            </a:pP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Patrick's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day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marked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by</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wearing</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u="sng" dirty="0" err="1" smtClean="0">
                <a:solidFill>
                  <a:srgbClr val="00B0F0"/>
                </a:solidFill>
                <a:latin typeface="Arial" pitchFamily="34" charset="0"/>
                <a:cs typeface="Arial" pitchFamily="34" charset="0"/>
                <a:hlinkClick r:id="rId2"/>
              </a:rPr>
              <a:t>shamrocks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clover-like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plant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national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emblem</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both</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Northern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Ireland</a:t>
            </a:r>
            <a:r>
              <a:rPr lang="ru-RU" dirty="0" smtClean="0">
                <a:solidFill>
                  <a:srgbClr val="00B0F0"/>
                </a:solidFill>
                <a:latin typeface="Arial" pitchFamily="34" charset="0"/>
                <a:cs typeface="Arial" pitchFamily="34" charset="0"/>
              </a:rPr>
              <a:t> and the </a:t>
            </a:r>
            <a:r>
              <a:rPr lang="ru-RU" dirty="0" err="1" smtClean="0">
                <a:solidFill>
                  <a:srgbClr val="00B0F0"/>
                </a:solidFill>
                <a:latin typeface="Arial" pitchFamily="34" charset="0"/>
                <a:cs typeface="Arial" pitchFamily="34" charset="0"/>
              </a:rPr>
              <a:t>Republic</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Ireland</a:t>
            </a:r>
            <a:r>
              <a:rPr lang="ru-RU" dirty="0" smtClean="0">
                <a:solidFill>
                  <a:srgbClr val="00B0F0"/>
                </a:solidFill>
                <a:latin typeface="Arial" pitchFamily="34" charset="0"/>
                <a:cs typeface="Arial" pitchFamily="34" charset="0"/>
              </a:rPr>
              <a:t>.</a:t>
            </a:r>
            <a:endParaRPr lang="be-BY" dirty="0" smtClean="0">
              <a:solidFill>
                <a:srgbClr val="00B0F0"/>
              </a:solidFill>
              <a:latin typeface="Arial" pitchFamily="34" charset="0"/>
              <a:cs typeface="Arial" pitchFamily="34" charset="0"/>
            </a:endParaRPr>
          </a:p>
          <a:p>
            <a:pPr algn="ctr"/>
            <a:endParaRPr lang="en-US" dirty="0" smtClean="0">
              <a:solidFill>
                <a:srgbClr val="00B0F0"/>
              </a:solidFill>
              <a:latin typeface="Arial" pitchFamily="34" charset="0"/>
              <a:cs typeface="Arial" pitchFamily="34" charset="0"/>
            </a:endParaRPr>
          </a:p>
          <a:p>
            <a:pPr algn="ctr"/>
            <a:endParaRPr lang="en-US" dirty="0" smtClean="0">
              <a:solidFill>
                <a:srgbClr val="00B0F0"/>
              </a:solidFill>
              <a:latin typeface="Arial" pitchFamily="34" charset="0"/>
              <a:cs typeface="Arial" pitchFamily="34" charset="0"/>
            </a:endParaRPr>
          </a:p>
          <a:p>
            <a:pPr algn="ctr"/>
            <a:endParaRPr lang="en-US" dirty="0" smtClean="0">
              <a:solidFill>
                <a:srgbClr val="00B0F0"/>
              </a:solidFill>
              <a:latin typeface="Arial" pitchFamily="34" charset="0"/>
              <a:cs typeface="Arial" pitchFamily="34" charset="0"/>
            </a:endParaRPr>
          </a:p>
          <a:p>
            <a:pPr algn="ctr">
              <a:buNone/>
            </a:pPr>
            <a:r>
              <a:rPr lang="ru-RU" dirty="0" err="1" smtClean="0">
                <a:solidFill>
                  <a:srgbClr val="00B0F0"/>
                </a:solidFill>
                <a:latin typeface="Arial" pitchFamily="34" charset="0"/>
                <a:cs typeface="Arial" pitchFamily="34" charset="0"/>
              </a:rPr>
              <a:t>St.Patrick’s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Day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celebrated</a:t>
            </a:r>
            <a:r>
              <a:rPr lang="ru-RU" dirty="0" smtClean="0">
                <a:solidFill>
                  <a:srgbClr val="00B0F0"/>
                </a:solidFill>
                <a:latin typeface="Arial" pitchFamily="34" charset="0"/>
                <a:cs typeface="Arial" pitchFamily="34" charset="0"/>
              </a:rPr>
              <a:t> with </a:t>
            </a:r>
            <a:r>
              <a:rPr lang="ru-RU" dirty="0" err="1" smtClean="0">
                <a:solidFill>
                  <a:srgbClr val="00B0F0"/>
                </a:solidFill>
                <a:latin typeface="Arial" pitchFamily="34" charset="0"/>
                <a:cs typeface="Arial" pitchFamily="34" charset="0"/>
              </a:rPr>
              <a:t>parades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in</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large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cities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wearing</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green</a:t>
            </a:r>
            <a:r>
              <a:rPr lang="ru-RU" dirty="0" smtClean="0">
                <a:solidFill>
                  <a:srgbClr val="00B0F0"/>
                </a:solidFill>
                <a:latin typeface="Arial" pitchFamily="34" charset="0"/>
                <a:cs typeface="Arial" pitchFamily="34" charset="0"/>
              </a:rPr>
              <a:t> and </a:t>
            </a:r>
            <a:r>
              <a:rPr lang="ru-RU" dirty="0" err="1" smtClean="0">
                <a:solidFill>
                  <a:srgbClr val="00B0F0"/>
                </a:solidFill>
                <a:latin typeface="Arial" pitchFamily="34" charset="0"/>
                <a:cs typeface="Arial" pitchFamily="34" charset="0"/>
              </a:rPr>
              <a:t>drinking</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Guinness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traditional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drink</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Ireland</a:t>
            </a:r>
            <a:r>
              <a:rPr lang="ru-RU" dirty="0" smtClean="0">
                <a:solidFill>
                  <a:srgbClr val="00B0F0"/>
                </a:solidFill>
                <a:latin typeface="Arial" pitchFamily="34" charset="0"/>
                <a:cs typeface="Arial" pitchFamily="34" charset="0"/>
              </a:rPr>
              <a:t>).</a:t>
            </a:r>
            <a:endParaRPr lang="be-BY" dirty="0" smtClean="0">
              <a:solidFill>
                <a:srgbClr val="00B0F0"/>
              </a:solidFill>
              <a:latin typeface="Arial" pitchFamily="34" charset="0"/>
              <a:cs typeface="Arial" pitchFamily="34" charset="0"/>
            </a:endParaRPr>
          </a:p>
          <a:p>
            <a:pPr algn="ctr"/>
            <a:endParaRPr lang="be-BY" dirty="0">
              <a:solidFill>
                <a:srgbClr val="00B0F0"/>
              </a:solidFill>
              <a:latin typeface="Arial" pitchFamily="34" charset="0"/>
              <a:cs typeface="Arial" pitchFamily="34" charset="0"/>
            </a:endParaRPr>
          </a:p>
        </p:txBody>
      </p:sp>
      <p:pic>
        <p:nvPicPr>
          <p:cNvPr id="4" name="Рисунок 3" descr="Shamrock"/>
          <p:cNvPicPr/>
          <p:nvPr/>
        </p:nvPicPr>
        <p:blipFill>
          <a:blip r:embed="rId3" cstate="print"/>
          <a:srcRect/>
          <a:stretch>
            <a:fillRect/>
          </a:stretch>
        </p:blipFill>
        <p:spPr bwMode="auto">
          <a:xfrm>
            <a:off x="5436096" y="3645024"/>
            <a:ext cx="1728192" cy="1512168"/>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3528" y="332656"/>
            <a:ext cx="7467600" cy="2664296"/>
          </a:xfrm>
        </p:spPr>
        <p:txBody>
          <a:bodyPr/>
          <a:lstStyle/>
          <a:p>
            <a:pPr algn="ctr">
              <a:buNone/>
            </a:pPr>
            <a:r>
              <a:rPr lang="ru-RU" sz="3200" dirty="0" err="1" smtClean="0">
                <a:solidFill>
                  <a:srgbClr val="00B0F0"/>
                </a:solidFill>
                <a:latin typeface="Arial" pitchFamily="34" charset="0"/>
                <a:cs typeface="Arial" pitchFamily="34" charset="0"/>
              </a:rPr>
              <a:t>St</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George's</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Day</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is</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on</a:t>
            </a:r>
            <a:r>
              <a:rPr lang="ru-RU" sz="3200" dirty="0" smtClean="0">
                <a:solidFill>
                  <a:srgbClr val="00B0F0"/>
                </a:solidFill>
                <a:latin typeface="Arial" pitchFamily="34" charset="0"/>
                <a:cs typeface="Arial" pitchFamily="34" charset="0"/>
              </a:rPr>
              <a:t> 23 </a:t>
            </a:r>
            <a:r>
              <a:rPr lang="ru-RU" sz="3200" dirty="0" err="1" smtClean="0">
                <a:solidFill>
                  <a:srgbClr val="00B0F0"/>
                </a:solidFill>
                <a:latin typeface="Arial" pitchFamily="34" charset="0"/>
                <a:cs typeface="Arial" pitchFamily="34" charset="0"/>
              </a:rPr>
              <a:t>April</a:t>
            </a:r>
            <a:r>
              <a:rPr lang="ru-RU" sz="3200" dirty="0" smtClean="0">
                <a:solidFill>
                  <a:srgbClr val="00B0F0"/>
                </a:solidFill>
                <a:latin typeface="Arial" pitchFamily="34" charset="0"/>
                <a:cs typeface="Arial" pitchFamily="34" charset="0"/>
              </a:rPr>
              <a:t>.</a:t>
            </a:r>
            <a:endParaRPr lang="be-BY" sz="3200" dirty="0" smtClean="0">
              <a:solidFill>
                <a:srgbClr val="00B0F0"/>
              </a:solidFill>
              <a:latin typeface="Arial" pitchFamily="34" charset="0"/>
              <a:cs typeface="Arial" pitchFamily="34" charset="0"/>
            </a:endParaRPr>
          </a:p>
          <a:p>
            <a:pPr algn="ctr">
              <a:buNone/>
            </a:pPr>
            <a:r>
              <a:rPr lang="ru-RU" sz="3200" dirty="0" err="1" smtClean="0">
                <a:solidFill>
                  <a:srgbClr val="00B0F0"/>
                </a:solidFill>
                <a:latin typeface="Arial" pitchFamily="34" charset="0"/>
                <a:cs typeface="Arial" pitchFamily="34" charset="0"/>
              </a:rPr>
              <a:t>St</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George's</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Day</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is</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celebrated</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in</a:t>
            </a:r>
            <a:r>
              <a:rPr lang="ru-RU" sz="3200" dirty="0" smtClean="0">
                <a:solidFill>
                  <a:srgbClr val="00B0F0"/>
                </a:solidFill>
                <a:latin typeface="Arial" pitchFamily="34" charset="0"/>
                <a:cs typeface="Arial" pitchFamily="34" charset="0"/>
              </a:rPr>
              <a:t> </a:t>
            </a:r>
            <a:r>
              <a:rPr lang="ru-RU" sz="3200" u="sng" dirty="0" err="1" smtClean="0">
                <a:solidFill>
                  <a:srgbClr val="00B0F0"/>
                </a:solidFill>
                <a:latin typeface="Arial" pitchFamily="34" charset="0"/>
                <a:cs typeface="Arial" pitchFamily="34" charset="0"/>
                <a:hlinkClick r:id="rId2"/>
              </a:rPr>
              <a:t>England</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on</a:t>
            </a:r>
            <a:r>
              <a:rPr lang="ru-RU" sz="3200" dirty="0" smtClean="0">
                <a:solidFill>
                  <a:srgbClr val="00B0F0"/>
                </a:solidFill>
                <a:latin typeface="Arial" pitchFamily="34" charset="0"/>
                <a:cs typeface="Arial" pitchFamily="34" charset="0"/>
              </a:rPr>
              <a:t> 23 </a:t>
            </a:r>
            <a:r>
              <a:rPr lang="ru-RU" sz="3200" dirty="0" err="1" smtClean="0">
                <a:solidFill>
                  <a:srgbClr val="00B0F0"/>
                </a:solidFill>
                <a:latin typeface="Arial" pitchFamily="34" charset="0"/>
                <a:cs typeface="Arial" pitchFamily="34" charset="0"/>
              </a:rPr>
              <a:t>April</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in</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honour</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of</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St</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George</a:t>
            </a:r>
            <a:r>
              <a:rPr lang="ru-RU" sz="3200" dirty="0" smtClean="0">
                <a:solidFill>
                  <a:srgbClr val="00B0F0"/>
                </a:solidFill>
                <a:latin typeface="Arial" pitchFamily="34" charset="0"/>
                <a:cs typeface="Arial" pitchFamily="34" charset="0"/>
              </a:rPr>
              <a:t>, the </a:t>
            </a:r>
            <a:r>
              <a:rPr lang="ru-RU" sz="3200" dirty="0" err="1" smtClean="0">
                <a:solidFill>
                  <a:srgbClr val="00B0F0"/>
                </a:solidFill>
                <a:latin typeface="Arial" pitchFamily="34" charset="0"/>
                <a:cs typeface="Arial" pitchFamily="34" charset="0"/>
              </a:rPr>
              <a:t>patron</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saint</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of</a:t>
            </a:r>
            <a:r>
              <a:rPr lang="ru-RU" sz="3200" dirty="0" smtClean="0">
                <a:solidFill>
                  <a:srgbClr val="00B0F0"/>
                </a:solidFill>
                <a:latin typeface="Arial" pitchFamily="34" charset="0"/>
                <a:cs typeface="Arial" pitchFamily="34" charset="0"/>
              </a:rPr>
              <a:t> </a:t>
            </a:r>
            <a:r>
              <a:rPr lang="ru-RU" sz="3200" dirty="0" err="1" smtClean="0">
                <a:solidFill>
                  <a:srgbClr val="00B0F0"/>
                </a:solidFill>
                <a:latin typeface="Arial" pitchFamily="34" charset="0"/>
                <a:cs typeface="Arial" pitchFamily="34" charset="0"/>
              </a:rPr>
              <a:t>England</a:t>
            </a:r>
            <a:r>
              <a:rPr lang="ru-RU" sz="3200" dirty="0" smtClean="0">
                <a:solidFill>
                  <a:srgbClr val="00B0F0"/>
                </a:solidFill>
                <a:latin typeface="Arial" pitchFamily="34" charset="0"/>
                <a:cs typeface="Arial" pitchFamily="34" charset="0"/>
              </a:rPr>
              <a:t>.</a:t>
            </a:r>
            <a:endParaRPr lang="be-BY" sz="3200" dirty="0" smtClean="0">
              <a:solidFill>
                <a:srgbClr val="00B0F0"/>
              </a:solidFill>
              <a:latin typeface="Arial" pitchFamily="34" charset="0"/>
              <a:cs typeface="Arial" pitchFamily="34" charset="0"/>
            </a:endParaRPr>
          </a:p>
          <a:p>
            <a:pPr algn="ctr"/>
            <a:endParaRPr lang="be-BY" dirty="0"/>
          </a:p>
        </p:txBody>
      </p:sp>
      <p:pic>
        <p:nvPicPr>
          <p:cNvPr id="4" name="Рисунок 3" descr="rose"/>
          <p:cNvPicPr/>
          <p:nvPr/>
        </p:nvPicPr>
        <p:blipFill>
          <a:blip r:embed="rId3" cstate="print"/>
          <a:srcRect/>
          <a:stretch>
            <a:fillRect/>
          </a:stretch>
        </p:blipFill>
        <p:spPr bwMode="auto">
          <a:xfrm>
            <a:off x="1763688" y="2780928"/>
            <a:ext cx="4752528" cy="3816424"/>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da0a4c0d24a0.jpg"/>
          <p:cNvPicPr>
            <a:picLocks noChangeAspect="1"/>
          </p:cNvPicPr>
          <p:nvPr/>
        </p:nvPicPr>
        <p:blipFill>
          <a:blip r:embed="rId2" cstate="print"/>
          <a:stretch>
            <a:fillRect/>
          </a:stretch>
        </p:blipFill>
        <p:spPr>
          <a:xfrm>
            <a:off x="899592" y="0"/>
            <a:ext cx="6669360" cy="6669360"/>
          </a:xfrm>
          <a:prstGeom prst="rect">
            <a:avLst/>
          </a:prstGeom>
        </p:spPr>
      </p:pic>
      <p:sp>
        <p:nvSpPr>
          <p:cNvPr id="3073" name="Rectangle 1"/>
          <p:cNvSpPr>
            <a:spLocks noChangeArrowheads="1"/>
          </p:cNvSpPr>
          <p:nvPr/>
        </p:nvSpPr>
        <p:spPr bwMode="auto">
          <a:xfrm>
            <a:off x="323528" y="1357097"/>
            <a:ext cx="255577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be-BY"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In Wales, the back door releases the Old Year at the first stroke of midnight: it is then locked "to keep the luck in", and at the last stroke the New-Year is let in at the front.</a:t>
            </a:r>
            <a:endParaRPr kumimoji="0" lang="be-BY"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 name="TextBox 9"/>
          <p:cNvSpPr txBox="1"/>
          <p:nvPr/>
        </p:nvSpPr>
        <p:spPr>
          <a:xfrm>
            <a:off x="5796136" y="487025"/>
            <a:ext cx="2880321" cy="6370975"/>
          </a:xfrm>
          <a:prstGeom prst="rect">
            <a:avLst/>
          </a:prstGeom>
          <a:noFill/>
        </p:spPr>
        <p:txBody>
          <a:bodyPr wrap="square" rtlCol="0">
            <a:spAutoFit/>
          </a:bodyPr>
          <a:lstStyle/>
          <a:p>
            <a:pPr algn="ctr"/>
            <a:r>
              <a:rPr lang="be-BY" sz="2400" dirty="0">
                <a:solidFill>
                  <a:srgbClr val="C00000"/>
                </a:solidFill>
                <a:latin typeface="Arial" pitchFamily="34" charset="0"/>
                <a:cs typeface="Arial" pitchFamily="34" charset="0"/>
              </a:rPr>
              <a:t>In Scotland, New Years celebration is the greatest festival of the year, where it even has a special name, Hogmanay. Nobody, however, can successfully explain where this word comes from. After midnight people visit their friends. They carry cakes and spiced ale to wish their hosts a good year.</a:t>
            </a:r>
          </a:p>
          <a:p>
            <a:pPr algn="ctr"/>
            <a:endParaRPr lang="be-BY" sz="24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404664"/>
            <a:ext cx="7467600" cy="4873752"/>
          </a:xfrm>
        </p:spPr>
        <p:txBody>
          <a:bodyPr>
            <a:noAutofit/>
          </a:bodyPr>
          <a:lstStyle/>
          <a:p>
            <a:pPr algn="ctr">
              <a:buNone/>
            </a:pPr>
            <a:r>
              <a:rPr lang="ru-RU" sz="2200" b="1" dirty="0" err="1" smtClean="0">
                <a:solidFill>
                  <a:srgbClr val="00B0F0"/>
                </a:solidFill>
                <a:latin typeface="Arial" pitchFamily="34" charset="0"/>
                <a:cs typeface="Arial" pitchFamily="34" charset="0"/>
              </a:rPr>
              <a:t>Who</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was</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St</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St</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George</a:t>
            </a:r>
            <a:r>
              <a:rPr lang="ru-RU" sz="2200" b="1" dirty="0" smtClean="0">
                <a:solidFill>
                  <a:srgbClr val="00B0F0"/>
                </a:solidFill>
                <a:latin typeface="Arial" pitchFamily="34" charset="0"/>
                <a:cs typeface="Arial" pitchFamily="34" charset="0"/>
              </a:rPr>
              <a:t>?</a:t>
            </a:r>
            <a:endParaRPr lang="be-BY" sz="2200" b="1" dirty="0" smtClean="0">
              <a:solidFill>
                <a:srgbClr val="00B0F0"/>
              </a:solidFill>
              <a:latin typeface="Arial" pitchFamily="34" charset="0"/>
              <a:cs typeface="Arial" pitchFamily="34" charset="0"/>
            </a:endParaRPr>
          </a:p>
          <a:p>
            <a:pPr algn="ctr">
              <a:buNone/>
            </a:pPr>
            <a:r>
              <a:rPr lang="ru-RU" sz="2200" dirty="0" smtClean="0">
                <a:solidFill>
                  <a:srgbClr val="00B0F0"/>
                </a:solidFill>
                <a:latin typeface="Arial" pitchFamily="34" charset="0"/>
                <a:cs typeface="Arial" pitchFamily="34" charset="0"/>
              </a:rPr>
              <a:t>A </a:t>
            </a:r>
            <a:r>
              <a:rPr lang="ru-RU" sz="2200" dirty="0" err="1" smtClean="0">
                <a:solidFill>
                  <a:srgbClr val="00B0F0"/>
                </a:solidFill>
                <a:latin typeface="Arial" pitchFamily="34" charset="0"/>
                <a:cs typeface="Arial" pitchFamily="34" charset="0"/>
              </a:rPr>
              <a:t>story</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dating</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back</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to</a:t>
            </a:r>
            <a:r>
              <a:rPr lang="ru-RU" sz="2200" dirty="0" smtClean="0">
                <a:solidFill>
                  <a:srgbClr val="00B0F0"/>
                </a:solidFill>
                <a:latin typeface="Arial" pitchFamily="34" charset="0"/>
                <a:cs typeface="Arial" pitchFamily="34" charset="0"/>
              </a:rPr>
              <a:t> the 6th </a:t>
            </a:r>
            <a:r>
              <a:rPr lang="ru-RU" sz="2200" dirty="0" err="1" smtClean="0">
                <a:solidFill>
                  <a:srgbClr val="00B0F0"/>
                </a:solidFill>
                <a:latin typeface="Arial" pitchFamily="34" charset="0"/>
                <a:cs typeface="Arial" pitchFamily="34" charset="0"/>
              </a:rPr>
              <a:t>century</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tells</a:t>
            </a:r>
            <a:r>
              <a:rPr lang="ru-RU" sz="2200" dirty="0" smtClean="0">
                <a:solidFill>
                  <a:srgbClr val="00B0F0"/>
                </a:solidFill>
                <a:latin typeface="Arial" pitchFamily="34" charset="0"/>
                <a:cs typeface="Arial" pitchFamily="34" charset="0"/>
              </a:rPr>
              <a:t> that </a:t>
            </a:r>
            <a:r>
              <a:rPr lang="ru-RU" sz="2200" dirty="0" err="1" smtClean="0">
                <a:solidFill>
                  <a:srgbClr val="00B0F0"/>
                </a:solidFill>
                <a:latin typeface="Arial" pitchFamily="34" charset="0"/>
                <a:cs typeface="Arial" pitchFamily="34" charset="0"/>
              </a:rPr>
              <a:t>St</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George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rescued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maiden</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by</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slaying</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fearsome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fire-breathing</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dragon</a:t>
            </a:r>
            <a:r>
              <a:rPr lang="ru-RU" sz="2200" dirty="0" smtClean="0">
                <a:solidFill>
                  <a:srgbClr val="00B0F0"/>
                </a:solidFill>
                <a:latin typeface="Arial" pitchFamily="34" charset="0"/>
                <a:cs typeface="Arial" pitchFamily="34" charset="0"/>
              </a:rPr>
              <a:t>. The </a:t>
            </a:r>
            <a:r>
              <a:rPr lang="ru-RU" sz="2200" dirty="0" err="1" smtClean="0">
                <a:solidFill>
                  <a:srgbClr val="00B0F0"/>
                </a:solidFill>
                <a:latin typeface="Arial" pitchFamily="34" charset="0"/>
                <a:cs typeface="Arial" pitchFamily="34" charset="0"/>
              </a:rPr>
              <a:t>Saint's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name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was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shouted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battle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cry</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by</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English</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knights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who</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fought</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beneath</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the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red-cross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banner</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of</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St</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George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during</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the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Hundred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Years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War</a:t>
            </a:r>
            <a:r>
              <a:rPr lang="ru-RU" sz="2200" dirty="0" smtClean="0">
                <a:solidFill>
                  <a:srgbClr val="00B0F0"/>
                </a:solidFill>
                <a:latin typeface="Arial" pitchFamily="34" charset="0"/>
                <a:cs typeface="Arial" pitchFamily="34" charset="0"/>
              </a:rPr>
              <a:t> (1338-1453).</a:t>
            </a:r>
            <a:endParaRPr lang="be-BY" sz="2200" dirty="0" smtClean="0">
              <a:solidFill>
                <a:srgbClr val="00B0F0"/>
              </a:solidFill>
              <a:latin typeface="Arial" pitchFamily="34" charset="0"/>
              <a:cs typeface="Arial" pitchFamily="34" charset="0"/>
            </a:endParaRPr>
          </a:p>
          <a:p>
            <a:pPr algn="ctr">
              <a:buNone/>
            </a:pPr>
            <a:r>
              <a:rPr lang="ru-RU" sz="2200" b="1" dirty="0" smtClean="0">
                <a:solidFill>
                  <a:srgbClr val="00B0F0"/>
                </a:solidFill>
                <a:latin typeface="Arial" pitchFamily="34" charset="0"/>
                <a:cs typeface="Arial" pitchFamily="34" charset="0"/>
              </a:rPr>
              <a:t>What </a:t>
            </a:r>
            <a:r>
              <a:rPr lang="ru-RU" sz="2200" b="1" dirty="0" err="1" smtClean="0">
                <a:solidFill>
                  <a:srgbClr val="00B0F0"/>
                </a:solidFill>
                <a:latin typeface="Arial" pitchFamily="34" charset="0"/>
                <a:cs typeface="Arial" pitchFamily="34" charset="0"/>
              </a:rPr>
              <a:t>is</a:t>
            </a:r>
            <a:r>
              <a:rPr lang="ru-RU" sz="2200" b="1" dirty="0" smtClean="0">
                <a:solidFill>
                  <a:srgbClr val="00B0F0"/>
                </a:solidFill>
                <a:latin typeface="Arial" pitchFamily="34" charset="0"/>
                <a:cs typeface="Arial" pitchFamily="34" charset="0"/>
              </a:rPr>
              <a:t> the </a:t>
            </a:r>
            <a:r>
              <a:rPr lang="ru-RU" sz="2200" b="1" dirty="0" err="1" smtClean="0">
                <a:solidFill>
                  <a:srgbClr val="00B0F0"/>
                </a:solidFill>
                <a:latin typeface="Arial" pitchFamily="34" charset="0"/>
                <a:cs typeface="Arial" pitchFamily="34" charset="0"/>
              </a:rPr>
              <a:t>national</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emblems</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of</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England</a:t>
            </a:r>
            <a:r>
              <a:rPr lang="ru-RU" sz="2200" b="1" dirty="0" smtClean="0">
                <a:solidFill>
                  <a:srgbClr val="00B0F0"/>
                </a:solidFill>
                <a:latin typeface="Arial" pitchFamily="34" charset="0"/>
                <a:cs typeface="Arial" pitchFamily="34" charset="0"/>
              </a:rPr>
              <a:t>?</a:t>
            </a:r>
            <a:endParaRPr lang="be-BY" sz="2200" b="1" dirty="0" smtClean="0">
              <a:solidFill>
                <a:srgbClr val="00B0F0"/>
              </a:solidFill>
              <a:latin typeface="Arial" pitchFamily="34" charset="0"/>
              <a:cs typeface="Arial" pitchFamily="34" charset="0"/>
            </a:endParaRPr>
          </a:p>
          <a:p>
            <a:pPr algn="ctr">
              <a:buNone/>
            </a:pPr>
            <a:r>
              <a:rPr lang="ru-RU" sz="2200" dirty="0" smtClean="0">
                <a:solidFill>
                  <a:srgbClr val="00B0F0"/>
                </a:solidFill>
                <a:latin typeface="Arial" pitchFamily="34" charset="0"/>
                <a:cs typeface="Arial" pitchFamily="34" charset="0"/>
              </a:rPr>
              <a:t>The </a:t>
            </a:r>
            <a:r>
              <a:rPr lang="ru-RU" sz="2200" dirty="0" err="1" smtClean="0">
                <a:solidFill>
                  <a:srgbClr val="00B0F0"/>
                </a:solidFill>
                <a:latin typeface="Arial" pitchFamily="34" charset="0"/>
                <a:cs typeface="Arial" pitchFamily="34" charset="0"/>
              </a:rPr>
              <a:t>national</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emblem</a:t>
            </a:r>
            <a:r>
              <a:rPr lang="ru-RU" sz="2200" dirty="0" smtClean="0">
                <a:solidFill>
                  <a:srgbClr val="00B0F0"/>
                </a:solidFill>
                <a:latin typeface="Arial" pitchFamily="34" charset="0"/>
                <a:cs typeface="Arial" pitchFamily="34" charset="0"/>
              </a:rPr>
              <a:t> and </a:t>
            </a:r>
            <a:r>
              <a:rPr lang="ru-RU" sz="2200" dirty="0" err="1" smtClean="0">
                <a:solidFill>
                  <a:srgbClr val="00B0F0"/>
                </a:solidFill>
                <a:latin typeface="Arial" pitchFamily="34" charset="0"/>
                <a:cs typeface="Arial" pitchFamily="34" charset="0"/>
              </a:rPr>
              <a:t>national</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flower</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of</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England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is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red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rose</a:t>
            </a:r>
            <a:endParaRPr lang="be-BY" sz="2200" dirty="0" smtClean="0">
              <a:solidFill>
                <a:srgbClr val="00B0F0"/>
              </a:solidFill>
              <a:latin typeface="Arial" pitchFamily="34" charset="0"/>
              <a:cs typeface="Arial" pitchFamily="34" charset="0"/>
            </a:endParaRPr>
          </a:p>
          <a:p>
            <a:pPr algn="ctr">
              <a:buNone/>
            </a:pPr>
            <a:r>
              <a:rPr lang="ru-RU" sz="2200" dirty="0" smtClean="0">
                <a:solidFill>
                  <a:srgbClr val="00B0F0"/>
                </a:solidFill>
                <a:latin typeface="Arial" pitchFamily="34" charset="0"/>
                <a:cs typeface="Arial" pitchFamily="34" charset="0"/>
              </a:rPr>
              <a:t>The </a:t>
            </a:r>
            <a:r>
              <a:rPr lang="ru-RU" sz="2200" dirty="0" err="1" smtClean="0">
                <a:solidFill>
                  <a:srgbClr val="00B0F0"/>
                </a:solidFill>
                <a:latin typeface="Arial" pitchFamily="34" charset="0"/>
                <a:cs typeface="Arial" pitchFamily="34" charset="0"/>
              </a:rPr>
              <a:t>flower</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has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been</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adopted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England’s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emblem</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since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the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time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of</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the</a:t>
            </a:r>
            <a:r>
              <a:rPr lang="ru-RU" sz="2200" dirty="0" smtClean="0">
                <a:solidFill>
                  <a:srgbClr val="00B0F0"/>
                </a:solidFill>
                <a:latin typeface="Arial" pitchFamily="34" charset="0"/>
                <a:cs typeface="Arial" pitchFamily="34" charset="0"/>
              </a:rPr>
              <a:t> </a:t>
            </a:r>
            <a:r>
              <a:rPr lang="ru-RU" sz="2200" u="sng" dirty="0" err="1" smtClean="0">
                <a:solidFill>
                  <a:srgbClr val="00B0F0"/>
                </a:solidFill>
                <a:latin typeface="Arial" pitchFamily="34" charset="0"/>
                <a:cs typeface="Arial" pitchFamily="34" charset="0"/>
                <a:hlinkClick r:id="rId2"/>
              </a:rPr>
              <a:t>Wars</a:t>
            </a:r>
            <a:r>
              <a:rPr lang="ru-RU" sz="2200" u="sng" dirty="0" smtClean="0">
                <a:solidFill>
                  <a:srgbClr val="00B0F0"/>
                </a:solidFill>
                <a:latin typeface="Arial" pitchFamily="34" charset="0"/>
                <a:cs typeface="Arial" pitchFamily="34" charset="0"/>
                <a:hlinkClick r:id="rId2"/>
              </a:rPr>
              <a:t> </a:t>
            </a:r>
            <a:r>
              <a:rPr lang="ru-RU" sz="2200" u="sng" dirty="0" err="1" smtClean="0">
                <a:solidFill>
                  <a:srgbClr val="00B0F0"/>
                </a:solidFill>
                <a:latin typeface="Arial" pitchFamily="34" charset="0"/>
                <a:cs typeface="Arial" pitchFamily="34" charset="0"/>
                <a:hlinkClick r:id="rId2"/>
              </a:rPr>
              <a:t>of</a:t>
            </a:r>
            <a:r>
              <a:rPr lang="ru-RU" sz="2200" u="sng" dirty="0" smtClean="0">
                <a:solidFill>
                  <a:srgbClr val="00B0F0"/>
                </a:solidFill>
                <a:latin typeface="Arial" pitchFamily="34" charset="0"/>
                <a:cs typeface="Arial" pitchFamily="34" charset="0"/>
                <a:hlinkClick r:id="rId2"/>
              </a:rPr>
              <a:t> </a:t>
            </a:r>
            <a:r>
              <a:rPr lang="ru-RU" sz="2200" u="sng" dirty="0" err="1" smtClean="0">
                <a:solidFill>
                  <a:srgbClr val="00B0F0"/>
                </a:solidFill>
                <a:latin typeface="Arial" pitchFamily="34" charset="0"/>
                <a:cs typeface="Arial" pitchFamily="34" charset="0"/>
                <a:hlinkClick r:id="rId2"/>
              </a:rPr>
              <a:t>the</a:t>
            </a:r>
            <a:r>
              <a:rPr lang="ru-RU" sz="2200" u="sng" dirty="0" smtClean="0">
                <a:solidFill>
                  <a:srgbClr val="00B0F0"/>
                </a:solidFill>
                <a:latin typeface="Arial" pitchFamily="34" charset="0"/>
                <a:cs typeface="Arial" pitchFamily="34" charset="0"/>
                <a:hlinkClick r:id="rId2"/>
              </a:rPr>
              <a:t> </a:t>
            </a:r>
            <a:r>
              <a:rPr lang="ru-RU" sz="2200" u="sng" dirty="0" err="1" smtClean="0">
                <a:solidFill>
                  <a:srgbClr val="00B0F0"/>
                </a:solidFill>
                <a:latin typeface="Arial" pitchFamily="34" charset="0"/>
                <a:cs typeface="Arial" pitchFamily="34" charset="0"/>
                <a:hlinkClick r:id="rId2"/>
              </a:rPr>
              <a:t>Roses</a:t>
            </a:r>
            <a:r>
              <a:rPr lang="ru-RU" sz="2200" dirty="0" smtClean="0">
                <a:solidFill>
                  <a:srgbClr val="00B0F0"/>
                </a:solidFill>
                <a:latin typeface="Arial" pitchFamily="34" charset="0"/>
                <a:cs typeface="Arial" pitchFamily="34" charset="0"/>
              </a:rPr>
              <a:t> - </a:t>
            </a:r>
            <a:r>
              <a:rPr lang="ru-RU" sz="2200" dirty="0" err="1" smtClean="0">
                <a:solidFill>
                  <a:srgbClr val="00B0F0"/>
                </a:solidFill>
                <a:latin typeface="Arial" pitchFamily="34" charset="0"/>
                <a:cs typeface="Arial" pitchFamily="34" charset="0"/>
              </a:rPr>
              <a:t>civil</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wars</a:t>
            </a:r>
            <a:r>
              <a:rPr lang="ru-RU" sz="2200" dirty="0" smtClean="0">
                <a:solidFill>
                  <a:srgbClr val="00B0F0"/>
                </a:solidFill>
                <a:latin typeface="Arial" pitchFamily="34" charset="0"/>
                <a:cs typeface="Arial" pitchFamily="34" charset="0"/>
              </a:rPr>
              <a:t> (1455-1485) </a:t>
            </a:r>
            <a:r>
              <a:rPr lang="ru-RU" sz="2200" dirty="0" err="1" smtClean="0">
                <a:solidFill>
                  <a:srgbClr val="00B0F0"/>
                </a:solidFill>
                <a:latin typeface="Arial" pitchFamily="34" charset="0"/>
                <a:cs typeface="Arial" pitchFamily="34" charset="0"/>
              </a:rPr>
              <a:t>between</a:t>
            </a:r>
            <a:r>
              <a:rPr lang="ru-RU" sz="2200" dirty="0" smtClean="0">
                <a:solidFill>
                  <a:srgbClr val="00B0F0"/>
                </a:solidFill>
                <a:latin typeface="Arial" pitchFamily="34" charset="0"/>
                <a:cs typeface="Arial" pitchFamily="34" charset="0"/>
              </a:rPr>
              <a:t> the </a:t>
            </a:r>
            <a:r>
              <a:rPr lang="ru-RU" sz="2200" dirty="0" err="1" smtClean="0">
                <a:solidFill>
                  <a:srgbClr val="00B0F0"/>
                </a:solidFill>
                <a:latin typeface="Arial" pitchFamily="34" charset="0"/>
                <a:cs typeface="Arial" pitchFamily="34" charset="0"/>
              </a:rPr>
              <a:t>royal</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house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of</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Lancaster</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whose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emblem</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was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red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rose</a:t>
            </a:r>
            <a:r>
              <a:rPr lang="ru-RU" sz="2200" dirty="0" smtClean="0">
                <a:solidFill>
                  <a:srgbClr val="00B0F0"/>
                </a:solidFill>
                <a:latin typeface="Arial" pitchFamily="34" charset="0"/>
                <a:cs typeface="Arial" pitchFamily="34" charset="0"/>
              </a:rPr>
              <a:t>) and the </a:t>
            </a:r>
            <a:r>
              <a:rPr lang="ru-RU" sz="2200" dirty="0" err="1" smtClean="0">
                <a:solidFill>
                  <a:srgbClr val="00B0F0"/>
                </a:solidFill>
                <a:latin typeface="Arial" pitchFamily="34" charset="0"/>
                <a:cs typeface="Arial" pitchFamily="34" charset="0"/>
              </a:rPr>
              <a:t>royal</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house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of</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York</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whose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emblem</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was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white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rose</a:t>
            </a:r>
            <a:r>
              <a:rPr lang="ru-RU" sz="2200" dirty="0" smtClean="0">
                <a:solidFill>
                  <a:srgbClr val="00B0F0"/>
                </a:solidFill>
                <a:latin typeface="Arial" pitchFamily="34" charset="0"/>
                <a:cs typeface="Arial" pitchFamily="34" charset="0"/>
              </a:rPr>
              <a:t>).</a:t>
            </a:r>
            <a:endParaRPr lang="be-BY" sz="2200" dirty="0" smtClean="0">
              <a:solidFill>
                <a:srgbClr val="00B0F0"/>
              </a:solidFill>
              <a:latin typeface="Arial" pitchFamily="34" charset="0"/>
              <a:cs typeface="Arial" pitchFamily="34" charset="0"/>
            </a:endParaRPr>
          </a:p>
          <a:p>
            <a:pPr algn="ctr">
              <a:buNone/>
            </a:pPr>
            <a:r>
              <a:rPr lang="ru-RU" sz="2200" b="1" dirty="0" smtClean="0">
                <a:solidFill>
                  <a:srgbClr val="00B0F0"/>
                </a:solidFill>
                <a:latin typeface="Arial" pitchFamily="34" charset="0"/>
                <a:cs typeface="Arial" pitchFamily="34" charset="0"/>
              </a:rPr>
              <a:t>What </a:t>
            </a:r>
            <a:r>
              <a:rPr lang="ru-RU" sz="2200" b="1" dirty="0" err="1" smtClean="0">
                <a:solidFill>
                  <a:srgbClr val="00B0F0"/>
                </a:solidFill>
                <a:latin typeface="Arial" pitchFamily="34" charset="0"/>
                <a:cs typeface="Arial" pitchFamily="34" charset="0"/>
              </a:rPr>
              <a:t>is</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England's</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National</a:t>
            </a:r>
            <a:r>
              <a:rPr lang="ru-RU" sz="2200" b="1" dirty="0" smtClean="0">
                <a:solidFill>
                  <a:srgbClr val="00B0F0"/>
                </a:solidFill>
                <a:latin typeface="Arial" pitchFamily="34" charset="0"/>
                <a:cs typeface="Arial" pitchFamily="34" charset="0"/>
              </a:rPr>
              <a:t> </a:t>
            </a:r>
            <a:r>
              <a:rPr lang="ru-RU" sz="2200" b="1" dirty="0" err="1" smtClean="0">
                <a:solidFill>
                  <a:srgbClr val="00B0F0"/>
                </a:solidFill>
                <a:latin typeface="Arial" pitchFamily="34" charset="0"/>
                <a:cs typeface="Arial" pitchFamily="34" charset="0"/>
              </a:rPr>
              <a:t>Dress</a:t>
            </a:r>
            <a:r>
              <a:rPr lang="ru-RU" sz="2200" b="1" dirty="0" smtClean="0">
                <a:solidFill>
                  <a:srgbClr val="00B0F0"/>
                </a:solidFill>
                <a:latin typeface="Arial" pitchFamily="34" charset="0"/>
                <a:cs typeface="Arial" pitchFamily="34" charset="0"/>
              </a:rPr>
              <a:t>?</a:t>
            </a:r>
            <a:endParaRPr lang="be-BY" sz="2200" b="1" dirty="0" smtClean="0">
              <a:solidFill>
                <a:srgbClr val="00B0F0"/>
              </a:solidFill>
              <a:latin typeface="Arial" pitchFamily="34" charset="0"/>
              <a:cs typeface="Arial" pitchFamily="34" charset="0"/>
            </a:endParaRPr>
          </a:p>
          <a:p>
            <a:pPr algn="ctr">
              <a:buNone/>
            </a:pPr>
            <a:r>
              <a:rPr lang="ru-RU" sz="2200" dirty="0" err="1" smtClean="0">
                <a:solidFill>
                  <a:srgbClr val="00B0F0"/>
                </a:solidFill>
                <a:latin typeface="Arial" pitchFamily="34" charset="0"/>
                <a:cs typeface="Arial" pitchFamily="34" charset="0"/>
              </a:rPr>
              <a:t>England</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does</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not</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have</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a</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national</a:t>
            </a:r>
            <a:r>
              <a:rPr lang="ru-RU" sz="2200" dirty="0" smtClean="0">
                <a:solidFill>
                  <a:srgbClr val="00B0F0"/>
                </a:solidFill>
                <a:latin typeface="Arial" pitchFamily="34" charset="0"/>
                <a:cs typeface="Arial" pitchFamily="34" charset="0"/>
              </a:rPr>
              <a:t> </a:t>
            </a:r>
            <a:r>
              <a:rPr lang="ru-RU" sz="2200" dirty="0" err="1" smtClean="0">
                <a:solidFill>
                  <a:srgbClr val="00B0F0"/>
                </a:solidFill>
                <a:latin typeface="Arial" pitchFamily="34" charset="0"/>
                <a:cs typeface="Arial" pitchFamily="34" charset="0"/>
              </a:rPr>
              <a:t>dress</a:t>
            </a:r>
            <a:r>
              <a:rPr lang="ru-RU" sz="2200" dirty="0" smtClean="0">
                <a:solidFill>
                  <a:srgbClr val="00B0F0"/>
                </a:solidFill>
                <a:latin typeface="Arial" pitchFamily="34" charset="0"/>
                <a:cs typeface="Arial" pitchFamily="34" charset="0"/>
              </a:rPr>
              <a:t>.</a:t>
            </a:r>
            <a:endParaRPr lang="be-BY" sz="2200" dirty="0" smtClean="0">
              <a:solidFill>
                <a:srgbClr val="00B0F0"/>
              </a:solidFill>
              <a:latin typeface="Arial" pitchFamily="34" charset="0"/>
              <a:cs typeface="Arial" pitchFamily="34" charset="0"/>
            </a:endParaRPr>
          </a:p>
          <a:p>
            <a:pPr algn="ctr"/>
            <a:endParaRPr lang="be-BY" sz="2200" dirty="0">
              <a:solidFill>
                <a:srgbClr val="00B0F0"/>
              </a:solidFill>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6672"/>
            <a:ext cx="7715200" cy="5997280"/>
          </a:xfrm>
        </p:spPr>
        <p:txBody>
          <a:bodyPr>
            <a:normAutofit fontScale="85000" lnSpcReduction="10000"/>
          </a:bodyPr>
          <a:lstStyle/>
          <a:p>
            <a:pPr>
              <a:buNone/>
            </a:pPr>
            <a:r>
              <a:rPr lang="ru-RU" b="1" dirty="0" err="1" smtClean="0">
                <a:solidFill>
                  <a:srgbClr val="00B0F0"/>
                </a:solidFill>
                <a:latin typeface="Arial" pitchFamily="34" charset="0"/>
                <a:cs typeface="Arial" pitchFamily="34" charset="0"/>
              </a:rPr>
              <a:t>Who</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was</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St</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Andrew</a:t>
            </a:r>
            <a:r>
              <a:rPr lang="ru-RU" b="1" dirty="0" smtClean="0">
                <a:solidFill>
                  <a:srgbClr val="00B0F0"/>
                </a:solidFill>
                <a:latin typeface="Arial" pitchFamily="34" charset="0"/>
                <a:cs typeface="Arial" pitchFamily="34" charset="0"/>
              </a:rPr>
              <a:t>?</a:t>
            </a:r>
            <a:endParaRPr lang="be-BY" b="1"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Andrew</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one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Christ's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twelve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apostles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Some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his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bones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are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said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to</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have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been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brought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to</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what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now</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Andrews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Fife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during</a:t>
            </a:r>
            <a:r>
              <a:rPr lang="ru-RU" dirty="0" smtClean="0">
                <a:solidFill>
                  <a:srgbClr val="00B0F0"/>
                </a:solidFill>
                <a:latin typeface="Arial" pitchFamily="34" charset="0"/>
                <a:cs typeface="Arial" pitchFamily="34" charset="0"/>
              </a:rPr>
              <a:t> the 4th </a:t>
            </a:r>
            <a:r>
              <a:rPr lang="ru-RU" dirty="0" err="1" smtClean="0">
                <a:solidFill>
                  <a:srgbClr val="00B0F0"/>
                </a:solidFill>
                <a:latin typeface="Arial" pitchFamily="34" charset="0"/>
                <a:cs typeface="Arial" pitchFamily="34" charset="0"/>
              </a:rPr>
              <a:t>century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Since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medieval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times</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X-shaped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saltire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cross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upon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which</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Andrew</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supposedly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crucified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has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been</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Scottish</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national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symbol</a:t>
            </a:r>
            <a:r>
              <a:rPr lang="ru-RU" dirty="0" smtClean="0">
                <a:solidFill>
                  <a:srgbClr val="00B0F0"/>
                </a:solidFill>
                <a:latin typeface="Arial" pitchFamily="34" charset="0"/>
                <a:cs typeface="Arial" pitchFamily="34" charset="0"/>
              </a:rPr>
              <a:t>.</a:t>
            </a:r>
            <a:endParaRPr lang="en-US" dirty="0" smtClean="0">
              <a:solidFill>
                <a:srgbClr val="00B0F0"/>
              </a:solidFill>
              <a:latin typeface="Arial" pitchFamily="34" charset="0"/>
              <a:cs typeface="Arial" pitchFamily="34" charset="0"/>
            </a:endParaRPr>
          </a:p>
          <a:p>
            <a:pPr>
              <a:buNone/>
            </a:pPr>
            <a:endParaRPr lang="be-BY" dirty="0" smtClean="0">
              <a:solidFill>
                <a:srgbClr val="00B0F0"/>
              </a:solidFill>
              <a:latin typeface="Arial" pitchFamily="34" charset="0"/>
              <a:cs typeface="Arial" pitchFamily="34" charset="0"/>
            </a:endParaRPr>
          </a:p>
          <a:p>
            <a:pPr>
              <a:buNone/>
            </a:pPr>
            <a:r>
              <a:rPr lang="ru-RU" b="1" dirty="0" smtClean="0">
                <a:solidFill>
                  <a:srgbClr val="00B0F0"/>
                </a:solidFill>
                <a:latin typeface="Arial" pitchFamily="34" charset="0"/>
                <a:cs typeface="Arial" pitchFamily="34" charset="0"/>
              </a:rPr>
              <a:t>What </a:t>
            </a:r>
            <a:r>
              <a:rPr lang="ru-RU" b="1" dirty="0" err="1" smtClean="0">
                <a:solidFill>
                  <a:srgbClr val="00B0F0"/>
                </a:solidFill>
                <a:latin typeface="Arial" pitchFamily="34" charset="0"/>
                <a:cs typeface="Arial" pitchFamily="34" charset="0"/>
              </a:rPr>
              <a:t>is</a:t>
            </a:r>
            <a:r>
              <a:rPr lang="ru-RU" b="1" dirty="0" smtClean="0">
                <a:solidFill>
                  <a:srgbClr val="00B0F0"/>
                </a:solidFill>
                <a:latin typeface="Arial" pitchFamily="34" charset="0"/>
                <a:cs typeface="Arial" pitchFamily="34" charset="0"/>
              </a:rPr>
              <a:t> the </a:t>
            </a:r>
            <a:r>
              <a:rPr lang="ru-RU" b="1" dirty="0" err="1" smtClean="0">
                <a:solidFill>
                  <a:srgbClr val="00B0F0"/>
                </a:solidFill>
                <a:latin typeface="Arial" pitchFamily="34" charset="0"/>
                <a:cs typeface="Arial" pitchFamily="34" charset="0"/>
              </a:rPr>
              <a:t>national</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emblems</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of</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Scotland</a:t>
            </a:r>
            <a:r>
              <a:rPr lang="ru-RU" b="1" dirty="0" smtClean="0">
                <a:solidFill>
                  <a:srgbClr val="00B0F0"/>
                </a:solidFill>
                <a:latin typeface="Arial" pitchFamily="34" charset="0"/>
                <a:cs typeface="Arial" pitchFamily="34" charset="0"/>
              </a:rPr>
              <a:t>?</a:t>
            </a:r>
            <a:endParaRPr lang="be-BY" b="1"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ru-RU" dirty="0" smtClean="0">
                <a:solidFill>
                  <a:srgbClr val="00B0F0"/>
                </a:solidFill>
                <a:latin typeface="Arial" pitchFamily="34" charset="0"/>
                <a:cs typeface="Arial" pitchFamily="34" charset="0"/>
              </a:rPr>
              <a:t>The </a:t>
            </a:r>
            <a:r>
              <a:rPr lang="ru-RU" dirty="0" err="1" smtClean="0">
                <a:solidFill>
                  <a:srgbClr val="00B0F0"/>
                </a:solidFill>
                <a:latin typeface="Arial" pitchFamily="34" charset="0"/>
                <a:cs typeface="Arial" pitchFamily="34" charset="0"/>
              </a:rPr>
              <a:t>national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emblem</a:t>
            </a:r>
            <a:r>
              <a:rPr lang="ru-RU" dirty="0" smtClean="0">
                <a:solidFill>
                  <a:srgbClr val="00B0F0"/>
                </a:solidFill>
                <a:latin typeface="Arial" pitchFamily="34" charset="0"/>
                <a:cs typeface="Arial" pitchFamily="34" charset="0"/>
              </a:rPr>
              <a:t> and </a:t>
            </a:r>
            <a:r>
              <a:rPr lang="ru-RU" dirty="0" err="1" smtClean="0">
                <a:solidFill>
                  <a:srgbClr val="00B0F0"/>
                </a:solidFill>
                <a:latin typeface="Arial" pitchFamily="34" charset="0"/>
                <a:cs typeface="Arial" pitchFamily="34" charset="0"/>
              </a:rPr>
              <a:t>national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flower</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Scotland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the </a:t>
            </a:r>
            <a:r>
              <a:rPr lang="ru-RU" dirty="0" err="1" smtClean="0">
                <a:solidFill>
                  <a:srgbClr val="00B0F0"/>
                </a:solidFill>
                <a:latin typeface="Arial" pitchFamily="34" charset="0"/>
                <a:cs typeface="Arial" pitchFamily="34" charset="0"/>
              </a:rPr>
              <a:t>thistle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prickly-leaved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purple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flower</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which</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first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used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15th </a:t>
            </a:r>
            <a:r>
              <a:rPr lang="ru-RU" dirty="0" err="1" smtClean="0">
                <a:solidFill>
                  <a:srgbClr val="00B0F0"/>
                </a:solidFill>
                <a:latin typeface="Arial" pitchFamily="34" charset="0"/>
                <a:cs typeface="Arial" pitchFamily="34" charset="0"/>
              </a:rPr>
              <a:t>century</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symbol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defence</a:t>
            </a:r>
            <a:r>
              <a:rPr lang="ru-RU" dirty="0" smtClean="0">
                <a:solidFill>
                  <a:srgbClr val="00B0F0"/>
                </a:solidFill>
                <a:latin typeface="Arial" pitchFamily="34" charset="0"/>
                <a:cs typeface="Arial" pitchFamily="34" charset="0"/>
              </a:rPr>
              <a:t>.</a:t>
            </a:r>
            <a:endParaRPr lang="be-BY"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ru-RU" dirty="0" smtClean="0">
                <a:solidFill>
                  <a:srgbClr val="00B0F0"/>
                </a:solidFill>
                <a:latin typeface="Arial" pitchFamily="34" charset="0"/>
                <a:cs typeface="Arial" pitchFamily="34" charset="0"/>
              </a:rPr>
              <a:t>The </a:t>
            </a:r>
            <a:r>
              <a:rPr lang="ru-RU" dirty="0" err="1" smtClean="0">
                <a:solidFill>
                  <a:srgbClr val="00B0F0"/>
                </a:solidFill>
                <a:latin typeface="Arial" pitchFamily="34" charset="0"/>
                <a:cs typeface="Arial" pitchFamily="34" charset="0"/>
              </a:rPr>
              <a:t>Scottish</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Bluebell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also</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seen</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the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flower</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Scotland</a:t>
            </a:r>
            <a:r>
              <a:rPr lang="ru-RU" dirty="0" smtClean="0">
                <a:solidFill>
                  <a:srgbClr val="00B0F0"/>
                </a:solidFill>
                <a:latin typeface="Arial" pitchFamily="34" charset="0"/>
                <a:cs typeface="Arial" pitchFamily="34" charset="0"/>
              </a:rPr>
              <a:t>.</a:t>
            </a:r>
            <a:endParaRPr lang="en-US" dirty="0" smtClean="0">
              <a:solidFill>
                <a:srgbClr val="00B0F0"/>
              </a:solidFill>
              <a:latin typeface="Arial" pitchFamily="34" charset="0"/>
              <a:cs typeface="Arial" pitchFamily="34" charset="0"/>
            </a:endParaRPr>
          </a:p>
          <a:p>
            <a:pPr>
              <a:buNone/>
            </a:pPr>
            <a:endParaRPr lang="be-BY" dirty="0" smtClean="0">
              <a:solidFill>
                <a:srgbClr val="00B0F0"/>
              </a:solidFill>
              <a:latin typeface="Arial" pitchFamily="34" charset="0"/>
              <a:cs typeface="Arial" pitchFamily="34" charset="0"/>
            </a:endParaRPr>
          </a:p>
          <a:p>
            <a:pPr>
              <a:buNone/>
            </a:pPr>
            <a:r>
              <a:rPr lang="ru-RU" b="1" dirty="0" smtClean="0">
                <a:solidFill>
                  <a:srgbClr val="00B0F0"/>
                </a:solidFill>
                <a:latin typeface="Arial" pitchFamily="34" charset="0"/>
                <a:cs typeface="Arial" pitchFamily="34" charset="0"/>
              </a:rPr>
              <a:t>What </a:t>
            </a:r>
            <a:r>
              <a:rPr lang="ru-RU" b="1" dirty="0" err="1" smtClean="0">
                <a:solidFill>
                  <a:srgbClr val="00B0F0"/>
                </a:solidFill>
                <a:latin typeface="Arial" pitchFamily="34" charset="0"/>
                <a:cs typeface="Arial" pitchFamily="34" charset="0"/>
              </a:rPr>
              <a:t>is</a:t>
            </a:r>
            <a:r>
              <a:rPr lang="ru-RU" b="1" dirty="0" smtClean="0">
                <a:solidFill>
                  <a:srgbClr val="00B0F0"/>
                </a:solidFill>
                <a:latin typeface="Arial" pitchFamily="34" charset="0"/>
                <a:cs typeface="Arial" pitchFamily="34" charset="0"/>
              </a:rPr>
              <a:t> the </a:t>
            </a:r>
            <a:r>
              <a:rPr lang="ru-RU" b="1" dirty="0" err="1" smtClean="0">
                <a:solidFill>
                  <a:srgbClr val="00B0F0"/>
                </a:solidFill>
                <a:latin typeface="Arial" pitchFamily="34" charset="0"/>
                <a:cs typeface="Arial" pitchFamily="34" charset="0"/>
              </a:rPr>
              <a:t>National</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Dress</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of</a:t>
            </a:r>
            <a:r>
              <a:rPr lang="ru-RU" b="1" dirty="0" smtClean="0">
                <a:solidFill>
                  <a:srgbClr val="00B0F0"/>
                </a:solidFill>
                <a:latin typeface="Arial" pitchFamily="34" charset="0"/>
                <a:cs typeface="Arial" pitchFamily="34" charset="0"/>
              </a:rPr>
              <a:t> /</a:t>
            </a:r>
            <a:r>
              <a:rPr lang="ru-RU" b="1" dirty="0" err="1" smtClean="0">
                <a:solidFill>
                  <a:srgbClr val="00B0F0"/>
                </a:solidFill>
                <a:latin typeface="Arial" pitchFamily="34" charset="0"/>
                <a:cs typeface="Arial" pitchFamily="34" charset="0"/>
              </a:rPr>
              <a:t>Scotland</a:t>
            </a:r>
            <a:r>
              <a:rPr lang="ru-RU" b="1" dirty="0" smtClean="0">
                <a:solidFill>
                  <a:srgbClr val="00B0F0"/>
                </a:solidFill>
                <a:latin typeface="Arial" pitchFamily="34" charset="0"/>
                <a:cs typeface="Arial" pitchFamily="34" charset="0"/>
              </a:rPr>
              <a:t>?</a:t>
            </a:r>
            <a:endParaRPr lang="be-BY" b="1"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ru-RU" dirty="0" smtClean="0">
                <a:solidFill>
                  <a:srgbClr val="00B0F0"/>
                </a:solidFill>
                <a:latin typeface="Arial" pitchFamily="34" charset="0"/>
                <a:cs typeface="Arial" pitchFamily="34" charset="0"/>
              </a:rPr>
              <a:t>The </a:t>
            </a:r>
            <a:r>
              <a:rPr lang="ru-RU" dirty="0" err="1" smtClean="0">
                <a:solidFill>
                  <a:srgbClr val="00B0F0"/>
                </a:solidFill>
                <a:latin typeface="Arial" pitchFamily="34" charset="0"/>
                <a:cs typeface="Arial" pitchFamily="34" charset="0"/>
              </a:rPr>
              <a:t>national</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dress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of</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Scotland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is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a</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kilt</a:t>
            </a:r>
            <a:r>
              <a:rPr lang="ru-RU" dirty="0" smtClean="0">
                <a:solidFill>
                  <a:srgbClr val="00B0F0"/>
                </a:solidFill>
                <a:latin typeface="Arial" pitchFamily="34" charset="0"/>
                <a:cs typeface="Arial" pitchFamily="34" charset="0"/>
              </a:rPr>
              <a:t> with </a:t>
            </a:r>
            <a:r>
              <a:rPr lang="ru-RU" dirty="0" err="1" smtClean="0">
                <a:solidFill>
                  <a:srgbClr val="00B0F0"/>
                </a:solidFill>
                <a:latin typeface="Arial" pitchFamily="34" charset="0"/>
                <a:cs typeface="Arial" pitchFamily="34" charset="0"/>
              </a:rPr>
              <a:t>shirt</a:t>
            </a:r>
            <a:r>
              <a:rPr lang="ru-RU" dirty="0" smtClean="0">
                <a:solidFill>
                  <a:srgbClr val="00B0F0"/>
                </a:solidFill>
                <a:latin typeface="Arial" pitchFamily="34" charset="0"/>
                <a:cs typeface="Arial" pitchFamily="34" charset="0"/>
              </a:rPr>
              <a:t>,</a:t>
            </a:r>
            <a:endParaRPr lang="en-US" dirty="0" smtClean="0">
              <a:solidFill>
                <a:srgbClr val="00B0F0"/>
              </a:solidFill>
              <a:latin typeface="Arial" pitchFamily="34" charset="0"/>
              <a:cs typeface="Arial" pitchFamily="34" charset="0"/>
            </a:endParaRPr>
          </a:p>
          <a:p>
            <a:pPr>
              <a:buNone/>
            </a:pPr>
            <a:r>
              <a:rPr lang="ru-RU" dirty="0" smtClean="0">
                <a:solidFill>
                  <a:srgbClr val="00B0F0"/>
                </a:solidFill>
                <a:latin typeface="Arial" pitchFamily="34" charset="0"/>
                <a:cs typeface="Arial" pitchFamily="34" charset="0"/>
              </a:rPr>
              <a:t> </a:t>
            </a:r>
            <a:r>
              <a:rPr lang="en-US"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waistcoat</a:t>
            </a:r>
            <a:r>
              <a:rPr lang="ru-RU" dirty="0" smtClean="0">
                <a:solidFill>
                  <a:srgbClr val="00B0F0"/>
                </a:solidFill>
                <a:latin typeface="Arial" pitchFamily="34" charset="0"/>
                <a:cs typeface="Arial" pitchFamily="34" charset="0"/>
              </a:rPr>
              <a:t> and </a:t>
            </a:r>
            <a:r>
              <a:rPr lang="ru-RU" dirty="0" err="1" smtClean="0">
                <a:solidFill>
                  <a:srgbClr val="00B0F0"/>
                </a:solidFill>
                <a:latin typeface="Arial" pitchFamily="34" charset="0"/>
                <a:cs typeface="Arial" pitchFamily="34" charset="0"/>
              </a:rPr>
              <a:t>tweed</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jacket</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stockings</a:t>
            </a:r>
            <a:r>
              <a:rPr lang="ru-RU" dirty="0" smtClean="0">
                <a:solidFill>
                  <a:srgbClr val="00B0F0"/>
                </a:solidFill>
                <a:latin typeface="Arial" pitchFamily="34" charset="0"/>
                <a:cs typeface="Arial" pitchFamily="34" charset="0"/>
              </a:rPr>
              <a:t> with </a:t>
            </a:r>
            <a:endParaRPr lang="en-US"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garter</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flashes</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brogue</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shoes</a:t>
            </a:r>
            <a:r>
              <a:rPr lang="ru-RU" dirty="0" smtClean="0">
                <a:solidFill>
                  <a:srgbClr val="00B0F0"/>
                </a:solidFill>
                <a:latin typeface="Arial" pitchFamily="34" charset="0"/>
                <a:cs typeface="Arial" pitchFamily="34" charset="0"/>
              </a:rPr>
              <a:t> and </a:t>
            </a:r>
            <a:r>
              <a:rPr lang="ru-RU" dirty="0" err="1" smtClean="0">
                <a:solidFill>
                  <a:srgbClr val="00B0F0"/>
                </a:solidFill>
                <a:latin typeface="Arial" pitchFamily="34" charset="0"/>
                <a:cs typeface="Arial" pitchFamily="34" charset="0"/>
              </a:rPr>
              <a:t>a</a:t>
            </a:r>
            <a:r>
              <a:rPr lang="ru-RU" dirty="0" smtClean="0">
                <a:solidFill>
                  <a:srgbClr val="00B0F0"/>
                </a:solidFill>
                <a:latin typeface="Arial" pitchFamily="34" charset="0"/>
                <a:cs typeface="Arial" pitchFamily="34" charset="0"/>
              </a:rPr>
              <a:t> </a:t>
            </a:r>
            <a:r>
              <a:rPr lang="ru-RU" dirty="0" err="1" smtClean="0">
                <a:solidFill>
                  <a:srgbClr val="00B0F0"/>
                </a:solidFill>
                <a:latin typeface="Arial" pitchFamily="34" charset="0"/>
                <a:cs typeface="Arial" pitchFamily="34" charset="0"/>
              </a:rPr>
              <a:t>sporran</a:t>
            </a:r>
            <a:r>
              <a:rPr lang="ru-RU" dirty="0" smtClean="0">
                <a:solidFill>
                  <a:srgbClr val="00B0F0"/>
                </a:solidFill>
                <a:latin typeface="Arial" pitchFamily="34" charset="0"/>
                <a:cs typeface="Arial" pitchFamily="34" charset="0"/>
              </a:rPr>
              <a:t>.</a:t>
            </a:r>
            <a:endParaRPr lang="be-BY" dirty="0" smtClean="0">
              <a:solidFill>
                <a:srgbClr val="00B0F0"/>
              </a:solidFill>
              <a:latin typeface="Arial" pitchFamily="34" charset="0"/>
              <a:cs typeface="Arial" pitchFamily="34" charset="0"/>
            </a:endParaRPr>
          </a:p>
          <a:p>
            <a:pPr>
              <a:buNone/>
            </a:pPr>
            <a:r>
              <a:rPr lang="ru-RU" dirty="0" smtClean="0">
                <a:solidFill>
                  <a:srgbClr val="00B0F0"/>
                </a:solidFill>
                <a:latin typeface="Arial" pitchFamily="34" charset="0"/>
                <a:cs typeface="Arial" pitchFamily="34" charset="0"/>
              </a:rPr>
              <a:t> </a:t>
            </a:r>
            <a:endParaRPr lang="be-BY" dirty="0" smtClean="0">
              <a:solidFill>
                <a:srgbClr val="00B0F0"/>
              </a:solidFill>
              <a:latin typeface="Arial" pitchFamily="34" charset="0"/>
              <a:cs typeface="Arial" pitchFamily="34" charset="0"/>
            </a:endParaRPr>
          </a:p>
          <a:p>
            <a:endParaRPr lang="be-BY" dirty="0">
              <a:solidFill>
                <a:srgbClr val="00B0F0"/>
              </a:solidFill>
              <a:latin typeface="Arial" pitchFamily="34" charset="0"/>
              <a:cs typeface="Arial" pitchFamily="34" charset="0"/>
            </a:endParaRPr>
          </a:p>
        </p:txBody>
      </p:sp>
      <p:pic>
        <p:nvPicPr>
          <p:cNvPr id="4" name="Рисунок 3" descr="thistle"/>
          <p:cNvPicPr/>
          <p:nvPr/>
        </p:nvPicPr>
        <p:blipFill>
          <a:blip r:embed="rId2" cstate="print"/>
          <a:srcRect/>
          <a:stretch>
            <a:fillRect/>
          </a:stretch>
        </p:blipFill>
        <p:spPr bwMode="auto">
          <a:xfrm>
            <a:off x="6588224" y="4725144"/>
            <a:ext cx="2170881" cy="1876019"/>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124744"/>
            <a:ext cx="7467600" cy="2304256"/>
          </a:xfrm>
        </p:spPr>
        <p:txBody>
          <a:bodyPr/>
          <a:lstStyle/>
          <a:p>
            <a:pPr algn="ctr" fontAlgn="base">
              <a:buNone/>
            </a:pPr>
            <a:r>
              <a:rPr lang="be-BY" dirty="0" smtClean="0">
                <a:solidFill>
                  <a:srgbClr val="00B0F0"/>
                </a:solidFill>
                <a:latin typeface="Arial" pitchFamily="34" charset="0"/>
                <a:cs typeface="Arial" pitchFamily="34" charset="0"/>
              </a:rPr>
              <a:t>Halloween is a holiday annually celebrated on October 31. Some people hold Halloween parties on or around this date, where the hosts and guests often dress up as skeletons, ghosts or other scary figures. Common symbols of Halloween include pumpkins, bats and spiders.</a:t>
            </a:r>
            <a:endParaRPr lang="be-BY" dirty="0">
              <a:solidFill>
                <a:srgbClr val="00B0F0"/>
              </a:solidFill>
              <a:latin typeface="Arial" pitchFamily="34" charset="0"/>
              <a:cs typeface="Arial" pitchFamily="34" charset="0"/>
            </a:endParaRPr>
          </a:p>
        </p:txBody>
      </p:sp>
      <p:pic>
        <p:nvPicPr>
          <p:cNvPr id="4" name="Рисунок 3" descr="d9405d67a1ed.jpg"/>
          <p:cNvPicPr>
            <a:picLocks noChangeAspect="1"/>
          </p:cNvPicPr>
          <p:nvPr/>
        </p:nvPicPr>
        <p:blipFill>
          <a:blip r:embed="rId2" cstate="print"/>
          <a:stretch>
            <a:fillRect/>
          </a:stretch>
        </p:blipFill>
        <p:spPr>
          <a:xfrm>
            <a:off x="2627784" y="3501008"/>
            <a:ext cx="3528392" cy="3131448"/>
          </a:xfrm>
          <a:prstGeom prst="rect">
            <a:avLst/>
          </a:prstGeom>
        </p:spPr>
      </p:pic>
      <p:sp>
        <p:nvSpPr>
          <p:cNvPr id="5" name="TextBox 4"/>
          <p:cNvSpPr txBox="1"/>
          <p:nvPr/>
        </p:nvSpPr>
        <p:spPr>
          <a:xfrm>
            <a:off x="1547664" y="260648"/>
            <a:ext cx="5662384" cy="1107996"/>
          </a:xfrm>
          <a:prstGeom prst="rect">
            <a:avLst/>
          </a:prstGeom>
          <a:noFill/>
        </p:spPr>
        <p:txBody>
          <a:bodyPr wrap="none" rtlCol="0">
            <a:spAutoFit/>
          </a:bodyPr>
          <a:lstStyle/>
          <a:p>
            <a:r>
              <a:rPr lang="en-US" sz="6600" dirty="0" smtClean="0">
                <a:solidFill>
                  <a:srgbClr val="D16349"/>
                </a:solidFill>
                <a:latin typeface="Arial Rounded MT Bold" pitchFamily="34" charset="0"/>
              </a:rPr>
              <a:t>HALLOWEEN</a:t>
            </a:r>
            <a:endParaRPr lang="be-BY" sz="6600" dirty="0">
              <a:solidFill>
                <a:srgbClr val="D1634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467600" cy="1152128"/>
          </a:xfrm>
        </p:spPr>
        <p:txBody>
          <a:bodyPr>
            <a:noAutofit/>
          </a:bodyPr>
          <a:lstStyle/>
          <a:p>
            <a:r>
              <a:rPr lang="en-US" sz="5400" dirty="0" smtClean="0">
                <a:solidFill>
                  <a:srgbClr val="D16349"/>
                </a:solidFill>
                <a:latin typeface="Arial Rounded MT Bold" pitchFamily="34" charset="0"/>
              </a:rPr>
              <a:t>What do people do?</a:t>
            </a:r>
            <a:r>
              <a:rPr lang="be-BY" sz="5400" b="1" dirty="0" smtClean="0">
                <a:solidFill>
                  <a:srgbClr val="D16349"/>
                </a:solidFill>
              </a:rPr>
              <a:t/>
            </a:r>
            <a:br>
              <a:rPr lang="be-BY" sz="5400" b="1" dirty="0" smtClean="0">
                <a:solidFill>
                  <a:srgbClr val="D16349"/>
                </a:solidFill>
              </a:rPr>
            </a:br>
            <a:endParaRPr lang="be-BY" sz="5400" dirty="0">
              <a:solidFill>
                <a:srgbClr val="D16349"/>
              </a:solidFill>
            </a:endParaRPr>
          </a:p>
        </p:txBody>
      </p:sp>
      <p:sp>
        <p:nvSpPr>
          <p:cNvPr id="3" name="Содержимое 2"/>
          <p:cNvSpPr>
            <a:spLocks noGrp="1"/>
          </p:cNvSpPr>
          <p:nvPr>
            <p:ph sz="quarter" idx="1"/>
          </p:nvPr>
        </p:nvSpPr>
        <p:spPr>
          <a:xfrm>
            <a:off x="611560" y="1196752"/>
            <a:ext cx="7467600" cy="4873752"/>
          </a:xfrm>
        </p:spPr>
        <p:txBody>
          <a:bodyPr>
            <a:normAutofit lnSpcReduction="10000"/>
          </a:bodyPr>
          <a:lstStyle/>
          <a:p>
            <a:pPr algn="ctr" fontAlgn="base">
              <a:buNone/>
            </a:pPr>
            <a:r>
              <a:rPr lang="be-BY" dirty="0" smtClean="0">
                <a:solidFill>
                  <a:srgbClr val="00B0F0"/>
                </a:solidFill>
                <a:latin typeface="Arial" pitchFamily="34" charset="0"/>
                <a:cs typeface="Arial" pitchFamily="34" charset="0"/>
              </a:rPr>
              <a:t>Halloween celebrations in the United Kingdom include parties where guests are often expected to arrive in a costume to reflect the day's theme. Other people gather together to watch horror films, either at home or at a cinema.</a:t>
            </a:r>
          </a:p>
          <a:p>
            <a:pPr algn="ctr" fontAlgn="base">
              <a:buNone/>
            </a:pPr>
            <a:r>
              <a:rPr lang="be-BY" dirty="0" smtClean="0">
                <a:solidFill>
                  <a:srgbClr val="00B0F0"/>
                </a:solidFill>
                <a:latin typeface="Arial" pitchFamily="34" charset="0"/>
                <a:cs typeface="Arial" pitchFamily="34" charset="0"/>
              </a:rPr>
              <a:t>Some children go trick-or-treating. This means that they dress up and go to other peoples' houses, knocking on the door for treat of sweets or a snack. Those who do not give out a treat may be tricked with a joke instead.</a:t>
            </a:r>
          </a:p>
          <a:p>
            <a:pPr algn="ctr" fontAlgn="base">
              <a:buNone/>
            </a:pPr>
            <a:r>
              <a:rPr lang="be-BY" dirty="0" smtClean="0">
                <a:solidFill>
                  <a:srgbClr val="00B0F0"/>
                </a:solidFill>
                <a:latin typeface="Arial" pitchFamily="34" charset="0"/>
                <a:cs typeface="Arial" pitchFamily="34" charset="0"/>
              </a:rPr>
              <a:t>Halloween has its origins in pagan festivals in England, Scotland, Wales and Ireland. Many stores and businesses see Halloween as a chance to promote products with a Halloween theme.</a:t>
            </a:r>
          </a:p>
          <a:p>
            <a:pPr algn="ctr"/>
            <a:endParaRPr lang="be-BY" dirty="0">
              <a:solidFill>
                <a:srgbClr val="00B0F0"/>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e1e45565c.jpeg"/>
          <p:cNvPicPr>
            <a:picLocks noGrp="1" noChangeAspect="1"/>
          </p:cNvPicPr>
          <p:nvPr>
            <p:ph sz="quarter" idx="1"/>
          </p:nvPr>
        </p:nvPicPr>
        <p:blipFill>
          <a:blip r:embed="rId2" cstate="print"/>
          <a:stretch>
            <a:fillRect/>
          </a:stretch>
        </p:blipFill>
        <p:spPr>
          <a:xfrm>
            <a:off x="251520" y="332656"/>
            <a:ext cx="6096000" cy="4238625"/>
          </a:xfrm>
        </p:spPr>
      </p:pic>
      <p:pic>
        <p:nvPicPr>
          <p:cNvPr id="5" name="Рисунок 4" descr="dd7a7fe41a13.jpg"/>
          <p:cNvPicPr>
            <a:picLocks noChangeAspect="1"/>
          </p:cNvPicPr>
          <p:nvPr/>
        </p:nvPicPr>
        <p:blipFill>
          <a:blip r:embed="rId3" cstate="print"/>
          <a:stretch>
            <a:fillRect/>
          </a:stretch>
        </p:blipFill>
        <p:spPr>
          <a:xfrm>
            <a:off x="4788024" y="3645024"/>
            <a:ext cx="3912096" cy="293407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67600" cy="1143000"/>
          </a:xfrm>
        </p:spPr>
        <p:txBody>
          <a:bodyPr>
            <a:normAutofit/>
          </a:bodyPr>
          <a:lstStyle/>
          <a:p>
            <a:pPr algn="ctr"/>
            <a:r>
              <a:rPr lang="en-US" sz="6600" dirty="0" smtClean="0">
                <a:solidFill>
                  <a:srgbClr val="D16349"/>
                </a:solidFill>
                <a:latin typeface="Arial Rounded MT Bold" pitchFamily="34" charset="0"/>
              </a:rPr>
              <a:t>Symbols</a:t>
            </a:r>
            <a:endParaRPr lang="be-BY" sz="6600" dirty="0">
              <a:solidFill>
                <a:srgbClr val="D16349"/>
              </a:solidFill>
            </a:endParaRPr>
          </a:p>
        </p:txBody>
      </p:sp>
      <p:sp>
        <p:nvSpPr>
          <p:cNvPr id="3" name="Содержимое 2"/>
          <p:cNvSpPr>
            <a:spLocks noGrp="1"/>
          </p:cNvSpPr>
          <p:nvPr>
            <p:ph sz="quarter" idx="1"/>
          </p:nvPr>
        </p:nvSpPr>
        <p:spPr>
          <a:xfrm>
            <a:off x="395536" y="1268760"/>
            <a:ext cx="7467600" cy="2620888"/>
          </a:xfrm>
        </p:spPr>
        <p:txBody>
          <a:bodyPr>
            <a:normAutofit/>
          </a:bodyPr>
          <a:lstStyle/>
          <a:p>
            <a:pPr algn="ctr">
              <a:buNone/>
            </a:pPr>
            <a:r>
              <a:rPr lang="be-BY" dirty="0" smtClean="0">
                <a:solidFill>
                  <a:srgbClr val="00B0F0"/>
                </a:solidFill>
                <a:latin typeface="Arial" pitchFamily="34" charset="0"/>
                <a:cs typeface="Arial" pitchFamily="34" charset="0"/>
              </a:rPr>
              <a:t>There are various symbols are associated with Halloween. The colors orange and black are very common. Other symbols include pumpkin lanterns, witches, wizards, ghosts, spirits and characters from horror films. Animals associated with the festival include bats, spiders and black cats.</a:t>
            </a:r>
          </a:p>
          <a:p>
            <a:endParaRPr lang="be-BY" dirty="0">
              <a:solidFill>
                <a:srgbClr val="00B0F0"/>
              </a:solidFill>
              <a:latin typeface="Arial" pitchFamily="34" charset="0"/>
              <a:cs typeface="Arial" pitchFamily="34" charset="0"/>
            </a:endParaRPr>
          </a:p>
        </p:txBody>
      </p:sp>
      <p:pic>
        <p:nvPicPr>
          <p:cNvPr id="4" name="Рисунок 3" descr="959b9571757c.jpg"/>
          <p:cNvPicPr>
            <a:picLocks noChangeAspect="1"/>
          </p:cNvPicPr>
          <p:nvPr/>
        </p:nvPicPr>
        <p:blipFill>
          <a:blip r:embed="rId2" cstate="print"/>
          <a:stretch>
            <a:fillRect/>
          </a:stretch>
        </p:blipFill>
        <p:spPr>
          <a:xfrm>
            <a:off x="251520" y="3933056"/>
            <a:ext cx="3528053" cy="2646040"/>
          </a:xfrm>
          <a:prstGeom prst="rect">
            <a:avLst/>
          </a:prstGeom>
        </p:spPr>
      </p:pic>
      <p:pic>
        <p:nvPicPr>
          <p:cNvPr id="5" name="Рисунок 4" descr="22203.jpg"/>
          <p:cNvPicPr>
            <a:picLocks noChangeAspect="1"/>
          </p:cNvPicPr>
          <p:nvPr/>
        </p:nvPicPr>
        <p:blipFill>
          <a:blip r:embed="rId3" cstate="print"/>
          <a:stretch>
            <a:fillRect/>
          </a:stretch>
        </p:blipFill>
        <p:spPr>
          <a:xfrm>
            <a:off x="3923928" y="3573016"/>
            <a:ext cx="4578846" cy="305256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467600" cy="1143000"/>
          </a:xfrm>
        </p:spPr>
        <p:txBody>
          <a:bodyPr>
            <a:normAutofit/>
          </a:bodyPr>
          <a:lstStyle/>
          <a:p>
            <a:pPr algn="ctr"/>
            <a:r>
              <a:rPr lang="en-US" sz="6600" dirty="0" smtClean="0">
                <a:solidFill>
                  <a:srgbClr val="D16349"/>
                </a:solidFill>
                <a:latin typeface="Arial Rounded MT Bold" pitchFamily="34" charset="0"/>
              </a:rPr>
              <a:t>Guy Fawkes Night</a:t>
            </a:r>
            <a:endParaRPr lang="be-BY" sz="6600" dirty="0">
              <a:solidFill>
                <a:srgbClr val="D16349"/>
              </a:solidFill>
            </a:endParaRPr>
          </a:p>
        </p:txBody>
      </p:sp>
      <p:sp>
        <p:nvSpPr>
          <p:cNvPr id="3" name="Содержимое 2"/>
          <p:cNvSpPr>
            <a:spLocks noGrp="1"/>
          </p:cNvSpPr>
          <p:nvPr>
            <p:ph sz="quarter" idx="1"/>
          </p:nvPr>
        </p:nvSpPr>
        <p:spPr>
          <a:xfrm>
            <a:off x="457200" y="1600200"/>
            <a:ext cx="7467600" cy="2332856"/>
          </a:xfrm>
        </p:spPr>
        <p:txBody>
          <a:bodyPr/>
          <a:lstStyle/>
          <a:p>
            <a:pPr algn="ctr">
              <a:buNone/>
            </a:pPr>
            <a:r>
              <a:rPr lang="en-US" dirty="0" smtClean="0">
                <a:solidFill>
                  <a:srgbClr val="00B0F0"/>
                </a:solidFill>
                <a:latin typeface="Arial" pitchFamily="34" charset="0"/>
                <a:cs typeface="Arial" pitchFamily="34" charset="0"/>
              </a:rPr>
              <a:t>It is annually held on November 5. It is sometimes known as Bonfire Night and marks the anniversary of the discovery of a plot organized by Catholic conspirators to blow up the Houses of Parliament in London in 1605. Many people light bonfires and set off fireworks</a:t>
            </a:r>
            <a:endParaRPr lang="be-BY" dirty="0">
              <a:solidFill>
                <a:srgbClr val="00B0F0"/>
              </a:solidFill>
              <a:latin typeface="Arial" pitchFamily="34" charset="0"/>
              <a:cs typeface="Arial" pitchFamily="34" charset="0"/>
            </a:endParaRPr>
          </a:p>
        </p:txBody>
      </p:sp>
      <p:pic>
        <p:nvPicPr>
          <p:cNvPr id="4" name="Рисунок 3" descr="0015-025-Den-Gaja-Foksa.gif"/>
          <p:cNvPicPr>
            <a:picLocks noChangeAspect="1"/>
          </p:cNvPicPr>
          <p:nvPr/>
        </p:nvPicPr>
        <p:blipFill>
          <a:blip r:embed="rId2" cstate="print"/>
          <a:stretch>
            <a:fillRect/>
          </a:stretch>
        </p:blipFill>
        <p:spPr>
          <a:xfrm>
            <a:off x="2987824" y="3861048"/>
            <a:ext cx="2733675" cy="279082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71400"/>
            <a:ext cx="7467600" cy="1143000"/>
          </a:xfrm>
        </p:spPr>
        <p:txBody>
          <a:bodyPr>
            <a:normAutofit/>
          </a:bodyPr>
          <a:lstStyle/>
          <a:p>
            <a:r>
              <a:rPr lang="en-US" sz="5400" dirty="0" smtClean="0">
                <a:solidFill>
                  <a:srgbClr val="D16349"/>
                </a:solidFill>
                <a:latin typeface="Arial Rounded MT Bold" pitchFamily="34" charset="0"/>
              </a:rPr>
              <a:t>What do people do?</a:t>
            </a:r>
            <a:endParaRPr lang="be-BY" sz="5400" dirty="0">
              <a:solidFill>
                <a:srgbClr val="D16349"/>
              </a:solidFill>
            </a:endParaRPr>
          </a:p>
        </p:txBody>
      </p:sp>
      <p:sp>
        <p:nvSpPr>
          <p:cNvPr id="3" name="Содержимое 2"/>
          <p:cNvSpPr>
            <a:spLocks noGrp="1"/>
          </p:cNvSpPr>
          <p:nvPr>
            <p:ph sz="quarter" idx="1"/>
          </p:nvPr>
        </p:nvSpPr>
        <p:spPr>
          <a:xfrm>
            <a:off x="611560" y="980728"/>
            <a:ext cx="7467600" cy="4873752"/>
          </a:xfrm>
        </p:spPr>
        <p:txBody>
          <a:bodyPr>
            <a:noAutofit/>
          </a:bodyPr>
          <a:lstStyle/>
          <a:p>
            <a:pPr algn="ctr">
              <a:buNone/>
            </a:pPr>
            <a:r>
              <a:rPr lang="en-US" sz="1950" dirty="0" smtClean="0">
                <a:solidFill>
                  <a:srgbClr val="00B0F0"/>
                </a:solidFill>
                <a:latin typeface="Arial" pitchFamily="34" charset="0"/>
                <a:cs typeface="Arial" pitchFamily="34" charset="0"/>
              </a:rPr>
              <a:t>Many people light bonfires and set off fireworks. As it is the end of autumn, it is the ideal opportunity to burn garden rubbish. Some light small bonfires in their own gardens, while other light larger ones in a communal space. In some towns and cities, the municipality organizes a bonfire and professional firework display in a park. These tend to be very popular. Due to its proximity to Halloween, many people organize a combined party for Guy Fawkes Night and Halloween. These parties often include elements from both festivals, such as a bonfire and dressing up in spooky outfits. Popular foods include toffee apples, bonfire toffee and potatoes baked in the ashes of the fire. Guy Fawkes, a Catholic, was arrested, tortured and executed for his part in the plot to blow up the Houses of Parliament. Hence many Catholics are more restrained in their celebration of this day. In addition, many injuries and even deaths occur as a result of fireworks being used incorrectly. For this reason, many safety campaigners call for the sale of fireworks to the public to be restricted even more than at present and for more professional displays to be organized.</a:t>
            </a:r>
            <a:endParaRPr lang="be-BY" sz="1950" dirty="0" smtClean="0">
              <a:solidFill>
                <a:srgbClr val="00B0F0"/>
              </a:solidFill>
              <a:latin typeface="Arial" pitchFamily="34" charset="0"/>
              <a:cs typeface="Arial" pitchFamily="34" charset="0"/>
            </a:endParaRPr>
          </a:p>
          <a:p>
            <a:endParaRPr lang="be-BY" sz="1950" dirty="0">
              <a:solidFill>
                <a:srgbClr val="00B0F0"/>
              </a:solidFill>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48645033_1252802086_9.jpg"/>
          <p:cNvPicPr>
            <a:picLocks noGrp="1" noChangeAspect="1"/>
          </p:cNvPicPr>
          <p:nvPr>
            <p:ph sz="quarter" idx="1"/>
          </p:nvPr>
        </p:nvPicPr>
        <p:blipFill>
          <a:blip r:embed="rId2" cstate="print"/>
          <a:stretch>
            <a:fillRect/>
          </a:stretch>
        </p:blipFill>
        <p:spPr>
          <a:xfrm>
            <a:off x="251520" y="260648"/>
            <a:ext cx="8359428" cy="5393179"/>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1772816"/>
            <a:ext cx="7467600" cy="4873752"/>
          </a:xfrm>
        </p:spPr>
        <p:txBody>
          <a:bodyPr>
            <a:normAutofit/>
          </a:bodyPr>
          <a:lstStyle/>
          <a:p>
            <a:pPr algn="ctr">
              <a:buNone/>
            </a:pPr>
            <a:r>
              <a:rPr lang="be-BY" sz="2800" dirty="0" smtClean="0">
                <a:solidFill>
                  <a:srgbClr val="00B0F0"/>
                </a:solidFill>
                <a:latin typeface="Arial" pitchFamily="34" charset="0"/>
                <a:cs typeface="Arial" pitchFamily="34" charset="0"/>
              </a:rPr>
              <a:t>British nation is considered to be the most conservative in Europe. It is not a secret that every nation and every country has its own customs and traditions. In Great Britain people attach greater importance to traditions and customs than in other European countries. Englishmen are proud of their traditions and carefully keep them up. The best examples are their queen, money system, their weights and measures.</a:t>
            </a:r>
          </a:p>
          <a:p>
            <a:endParaRPr lang="be-BY" sz="2800" dirty="0">
              <a:solidFill>
                <a:srgbClr val="00B0F0"/>
              </a:solidFill>
              <a:latin typeface="Arial" pitchFamily="34" charset="0"/>
              <a:cs typeface="Arial" pitchFamily="34" charset="0"/>
            </a:endParaRPr>
          </a:p>
        </p:txBody>
      </p:sp>
      <p:sp>
        <p:nvSpPr>
          <p:cNvPr id="5" name="TextBox 4"/>
          <p:cNvSpPr txBox="1"/>
          <p:nvPr/>
        </p:nvSpPr>
        <p:spPr>
          <a:xfrm>
            <a:off x="323529" y="332656"/>
            <a:ext cx="8280920" cy="1323439"/>
          </a:xfrm>
          <a:prstGeom prst="rect">
            <a:avLst/>
          </a:prstGeom>
          <a:noFill/>
        </p:spPr>
        <p:txBody>
          <a:bodyPr wrap="square" rtlCol="0">
            <a:spAutoFit/>
          </a:bodyPr>
          <a:lstStyle/>
          <a:p>
            <a:pPr algn="ctr"/>
            <a:r>
              <a:rPr lang="en-US" sz="4000" dirty="0" smtClean="0">
                <a:solidFill>
                  <a:srgbClr val="D16349"/>
                </a:solidFill>
                <a:latin typeface="Arial Rounded MT Bold" pitchFamily="34" charset="0"/>
              </a:rPr>
              <a:t>BRITISH TRADITIONS AND CUSTOMS</a:t>
            </a:r>
            <a:endParaRPr lang="be-BY" sz="4000" dirty="0">
              <a:solidFill>
                <a:srgbClr val="D1634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7467600" cy="1143000"/>
          </a:xfrm>
        </p:spPr>
        <p:txBody>
          <a:bodyPr>
            <a:normAutofit/>
          </a:bodyPr>
          <a:lstStyle/>
          <a:p>
            <a:pPr algn="ctr"/>
            <a:r>
              <a:rPr lang="en-US" sz="6600" dirty="0" smtClean="0">
                <a:solidFill>
                  <a:schemeClr val="accent1"/>
                </a:solidFill>
                <a:latin typeface="Arial Rounded MT Bold" pitchFamily="34" charset="0"/>
              </a:rPr>
              <a:t>GOOD FRIDAY</a:t>
            </a:r>
            <a:endParaRPr lang="be-BY" sz="6600" dirty="0">
              <a:solidFill>
                <a:schemeClr val="accent1"/>
              </a:solidFill>
            </a:endParaRPr>
          </a:p>
        </p:txBody>
      </p:sp>
      <p:sp>
        <p:nvSpPr>
          <p:cNvPr id="3" name="Содержимое 2"/>
          <p:cNvSpPr>
            <a:spLocks noGrp="1"/>
          </p:cNvSpPr>
          <p:nvPr>
            <p:ph sz="quarter" idx="1"/>
          </p:nvPr>
        </p:nvSpPr>
        <p:spPr>
          <a:xfrm>
            <a:off x="251520" y="1412776"/>
            <a:ext cx="7128792" cy="4873752"/>
          </a:xfrm>
        </p:spPr>
        <p:txBody>
          <a:bodyPr>
            <a:noAutofit/>
          </a:bodyPr>
          <a:lstStyle/>
          <a:p>
            <a:pPr algn="ctr">
              <a:buNone/>
            </a:pPr>
            <a:r>
              <a:rPr lang="be-BY" sz="3200" dirty="0" smtClean="0">
                <a:solidFill>
                  <a:srgbClr val="0000FF"/>
                </a:solidFill>
                <a:latin typeface="Arial" pitchFamily="34" charset="0"/>
                <a:cs typeface="Arial" pitchFamily="34" charset="0"/>
              </a:rPr>
              <a:t>Good Friday is the Friday before Easter Sunday </a:t>
            </a:r>
            <a:endParaRPr lang="en-US" sz="3200" dirty="0" smtClean="0">
              <a:solidFill>
                <a:srgbClr val="0000FF"/>
              </a:solidFill>
              <a:latin typeface="Arial" pitchFamily="34" charset="0"/>
              <a:cs typeface="Arial" pitchFamily="34" charset="0"/>
            </a:endParaRPr>
          </a:p>
          <a:p>
            <a:pPr algn="ctr">
              <a:buNone/>
            </a:pPr>
            <a:r>
              <a:rPr lang="be-BY" sz="3200" dirty="0" smtClean="0">
                <a:solidFill>
                  <a:srgbClr val="0000FF"/>
                </a:solidFill>
                <a:latin typeface="Arial" pitchFamily="34" charset="0"/>
                <a:cs typeface="Arial" pitchFamily="34" charset="0"/>
              </a:rPr>
              <a:t>(Easter Day).</a:t>
            </a:r>
            <a:endParaRPr lang="en-US" sz="3200" dirty="0" smtClean="0">
              <a:solidFill>
                <a:srgbClr val="0000FF"/>
              </a:solidFill>
              <a:latin typeface="Arial" pitchFamily="34" charset="0"/>
              <a:cs typeface="Arial" pitchFamily="34" charset="0"/>
            </a:endParaRPr>
          </a:p>
          <a:p>
            <a:pPr algn="ctr">
              <a:buNone/>
            </a:pPr>
            <a:r>
              <a:rPr lang="be-BY" sz="3200" dirty="0" smtClean="0">
                <a:solidFill>
                  <a:srgbClr val="0000FF"/>
                </a:solidFill>
                <a:latin typeface="Arial" pitchFamily="34" charset="0"/>
                <a:cs typeface="Arial" pitchFamily="34" charset="0"/>
              </a:rPr>
              <a:t>On Good Friday, Christians remember the day when Jesus</a:t>
            </a:r>
            <a:endParaRPr lang="en-US" sz="3200" dirty="0" smtClean="0">
              <a:solidFill>
                <a:srgbClr val="0000FF"/>
              </a:solidFill>
              <a:latin typeface="Arial" pitchFamily="34" charset="0"/>
              <a:cs typeface="Arial" pitchFamily="34" charset="0"/>
            </a:endParaRPr>
          </a:p>
          <a:p>
            <a:pPr algn="ctr">
              <a:buNone/>
            </a:pPr>
            <a:r>
              <a:rPr lang="be-BY" sz="3200" dirty="0" smtClean="0">
                <a:solidFill>
                  <a:srgbClr val="0000FF"/>
                </a:solidFill>
                <a:latin typeface="Arial" pitchFamily="34" charset="0"/>
                <a:cs typeface="Arial" pitchFamily="34" charset="0"/>
              </a:rPr>
              <a:t> was crucified on a cross.</a:t>
            </a:r>
          </a:p>
          <a:p>
            <a:pPr algn="ctr">
              <a:buNone/>
            </a:pPr>
            <a:r>
              <a:rPr lang="be-BY" sz="3200" dirty="0" smtClean="0">
                <a:solidFill>
                  <a:srgbClr val="0000FF"/>
                </a:solidFill>
                <a:latin typeface="Arial" pitchFamily="34" charset="0"/>
                <a:cs typeface="Arial" pitchFamily="34" charset="0"/>
              </a:rPr>
              <a:t>The date of Good Friday changes every year. </a:t>
            </a:r>
            <a:br>
              <a:rPr lang="be-BY" sz="3200" dirty="0" smtClean="0">
                <a:solidFill>
                  <a:srgbClr val="0000FF"/>
                </a:solidFill>
                <a:latin typeface="Arial" pitchFamily="34" charset="0"/>
                <a:cs typeface="Arial" pitchFamily="34" charset="0"/>
              </a:rPr>
            </a:br>
            <a:r>
              <a:rPr lang="be-BY" sz="3200" dirty="0" smtClean="0">
                <a:solidFill>
                  <a:srgbClr val="0000FF"/>
                </a:solidFill>
                <a:latin typeface="Arial" pitchFamily="34" charset="0"/>
                <a:cs typeface="Arial" pitchFamily="34" charset="0"/>
              </a:rPr>
              <a:t>The date of the first Good Friday will never be known</a:t>
            </a:r>
            <a:r>
              <a:rPr lang="en-US" sz="3200" dirty="0" smtClean="0">
                <a:solidFill>
                  <a:srgbClr val="0000FF"/>
                </a:solidFill>
                <a:latin typeface="Arial" pitchFamily="34" charset="0"/>
                <a:cs typeface="Arial" pitchFamily="34" charset="0"/>
              </a:rPr>
              <a:t>.</a:t>
            </a:r>
            <a:endParaRPr lang="be-BY" sz="3200" dirty="0" smtClean="0">
              <a:solidFill>
                <a:srgbClr val="0000FF"/>
              </a:solidFill>
              <a:latin typeface="Arial" pitchFamily="34" charset="0"/>
              <a:cs typeface="Arial" pitchFamily="34" charset="0"/>
            </a:endParaRPr>
          </a:p>
          <a:p>
            <a:pPr>
              <a:buNone/>
            </a:pPr>
            <a:endParaRPr lang="be-BY" sz="3200" dirty="0" smtClean="0">
              <a:latin typeface="Arial" pitchFamily="34" charset="0"/>
              <a:cs typeface="Arial" pitchFamily="34" charset="0"/>
            </a:endParaRPr>
          </a:p>
          <a:p>
            <a:endParaRPr lang="be-BY" sz="3200" dirty="0">
              <a:latin typeface="Arial" pitchFamily="34" charset="0"/>
              <a:cs typeface="Arial" pitchFamily="34" charset="0"/>
            </a:endParaRPr>
          </a:p>
        </p:txBody>
      </p:sp>
      <p:pic>
        <p:nvPicPr>
          <p:cNvPr id="4" name="Рисунок 3" descr="Stained glass window"/>
          <p:cNvPicPr/>
          <p:nvPr/>
        </p:nvPicPr>
        <p:blipFill>
          <a:blip r:embed="rId2" cstate="print"/>
          <a:srcRect/>
          <a:stretch>
            <a:fillRect/>
          </a:stretch>
        </p:blipFill>
        <p:spPr bwMode="auto">
          <a:xfrm>
            <a:off x="7524328" y="260648"/>
            <a:ext cx="1076325"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15-025-Den-Gaja-Foksa.gif"/>
          <p:cNvPicPr>
            <a:picLocks noChangeAspect="1"/>
          </p:cNvPicPr>
          <p:nvPr/>
        </p:nvPicPr>
        <p:blipFill>
          <a:blip r:embed="rId2" cstate="print"/>
          <a:stretch>
            <a:fillRect/>
          </a:stretch>
        </p:blipFill>
        <p:spPr>
          <a:xfrm>
            <a:off x="251520" y="188640"/>
            <a:ext cx="2733675" cy="2790825"/>
          </a:xfrm>
          <a:prstGeom prst="rect">
            <a:avLst/>
          </a:prstGeom>
        </p:spPr>
      </p:pic>
      <p:pic>
        <p:nvPicPr>
          <p:cNvPr id="5" name="Рисунок 4" descr="bank-holidays-2013.jpg"/>
          <p:cNvPicPr>
            <a:picLocks noChangeAspect="1"/>
          </p:cNvPicPr>
          <p:nvPr/>
        </p:nvPicPr>
        <p:blipFill>
          <a:blip r:embed="rId3" cstate="print"/>
          <a:stretch>
            <a:fillRect/>
          </a:stretch>
        </p:blipFill>
        <p:spPr>
          <a:xfrm>
            <a:off x="5796136" y="0"/>
            <a:ext cx="2857500" cy="2857500"/>
          </a:xfrm>
          <a:prstGeom prst="rect">
            <a:avLst/>
          </a:prstGeom>
        </p:spPr>
      </p:pic>
      <p:pic>
        <p:nvPicPr>
          <p:cNvPr id="6" name="Рисунок 5" descr="i (1).jpg"/>
          <p:cNvPicPr>
            <a:picLocks noChangeAspect="1"/>
          </p:cNvPicPr>
          <p:nvPr/>
        </p:nvPicPr>
        <p:blipFill>
          <a:blip r:embed="rId4" cstate="print"/>
          <a:stretch>
            <a:fillRect/>
          </a:stretch>
        </p:blipFill>
        <p:spPr>
          <a:xfrm>
            <a:off x="5076056" y="3212976"/>
            <a:ext cx="3352767" cy="2514575"/>
          </a:xfrm>
          <a:prstGeom prst="rect">
            <a:avLst/>
          </a:prstGeom>
        </p:spPr>
      </p:pic>
      <p:pic>
        <p:nvPicPr>
          <p:cNvPr id="7" name="Рисунок 6" descr="59899-w940.jpg"/>
          <p:cNvPicPr>
            <a:picLocks noChangeAspect="1"/>
          </p:cNvPicPr>
          <p:nvPr/>
        </p:nvPicPr>
        <p:blipFill>
          <a:blip r:embed="rId5" cstate="print"/>
          <a:stretch>
            <a:fillRect/>
          </a:stretch>
        </p:blipFill>
        <p:spPr>
          <a:xfrm>
            <a:off x="1835696" y="2060848"/>
            <a:ext cx="4018012" cy="2009006"/>
          </a:xfrm>
          <a:prstGeom prst="rect">
            <a:avLst/>
          </a:prstGeom>
        </p:spPr>
      </p:pic>
      <p:pic>
        <p:nvPicPr>
          <p:cNvPr id="8" name="Рисунок 7" descr="25056marriages17at.gif"/>
          <p:cNvPicPr>
            <a:picLocks noChangeAspect="1"/>
          </p:cNvPicPr>
          <p:nvPr/>
        </p:nvPicPr>
        <p:blipFill>
          <a:blip r:embed="rId6" cstate="print"/>
          <a:stretch>
            <a:fillRect/>
          </a:stretch>
        </p:blipFill>
        <p:spPr>
          <a:xfrm>
            <a:off x="0" y="4838700"/>
            <a:ext cx="2076450" cy="2019300"/>
          </a:xfrm>
          <a:prstGeom prst="rect">
            <a:avLst/>
          </a:prstGeom>
        </p:spPr>
      </p:pic>
      <p:pic>
        <p:nvPicPr>
          <p:cNvPr id="9" name="Рисунок 8" descr="i (2).jpg"/>
          <p:cNvPicPr>
            <a:picLocks noChangeAspect="1"/>
          </p:cNvPicPr>
          <p:nvPr/>
        </p:nvPicPr>
        <p:blipFill>
          <a:blip r:embed="rId7" cstate="print"/>
          <a:stretch>
            <a:fillRect/>
          </a:stretch>
        </p:blipFill>
        <p:spPr>
          <a:xfrm>
            <a:off x="3131840" y="4437112"/>
            <a:ext cx="1944216" cy="20112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pPr algn="ctr"/>
            <a:r>
              <a:rPr lang="en-US" sz="4000" dirty="0" smtClean="0">
                <a:solidFill>
                  <a:schemeClr val="accent1"/>
                </a:solidFill>
                <a:latin typeface="Arial Rounded MT Bold" pitchFamily="34" charset="0"/>
              </a:rPr>
              <a:t>W</a:t>
            </a:r>
            <a:r>
              <a:rPr lang="en-US" sz="4000" b="1" dirty="0" smtClean="0">
                <a:solidFill>
                  <a:schemeClr val="accent1"/>
                </a:solidFill>
                <a:latin typeface="Arial Rounded MT Bold" pitchFamily="34" charset="0"/>
              </a:rPr>
              <a:t>HAT HAPPENED ON GOOD FRIDAY?</a:t>
            </a:r>
            <a:r>
              <a:rPr lang="be-BY" sz="4000" b="1" dirty="0" smtClean="0">
                <a:solidFill>
                  <a:schemeClr val="accent1"/>
                </a:solidFill>
              </a:rPr>
              <a:t> </a:t>
            </a:r>
            <a:endParaRPr lang="be-BY" sz="4000" dirty="0">
              <a:solidFill>
                <a:schemeClr val="accent1"/>
              </a:solidFill>
            </a:endParaRPr>
          </a:p>
        </p:txBody>
      </p:sp>
      <p:sp>
        <p:nvSpPr>
          <p:cNvPr id="3" name="Содержимое 2"/>
          <p:cNvSpPr>
            <a:spLocks noGrp="1"/>
          </p:cNvSpPr>
          <p:nvPr>
            <p:ph sz="quarter" idx="1"/>
          </p:nvPr>
        </p:nvSpPr>
        <p:spPr>
          <a:xfrm>
            <a:off x="3203848" y="1700808"/>
            <a:ext cx="5554960" cy="4873752"/>
          </a:xfrm>
        </p:spPr>
        <p:txBody>
          <a:bodyPr>
            <a:normAutofit fontScale="92500" lnSpcReduction="20000"/>
          </a:bodyPr>
          <a:lstStyle/>
          <a:p>
            <a:pPr algn="ctr">
              <a:buNone/>
            </a:pPr>
            <a:r>
              <a:rPr lang="be-BY" dirty="0" smtClean="0">
                <a:solidFill>
                  <a:srgbClr val="0000FF"/>
                </a:solidFill>
                <a:latin typeface="Arial" pitchFamily="34" charset="0"/>
                <a:cs typeface="Arial" pitchFamily="34" charset="0"/>
              </a:rPr>
              <a:t>Jesus was arrested and was tried, in a mock trial. He was handed over to the Roman soldiers to be beaten and flogged with whips. A crown of long, sharp thorns was thrust upon his head.</a:t>
            </a:r>
          </a:p>
          <a:p>
            <a:pPr algn="ctr">
              <a:buNone/>
            </a:pPr>
            <a:r>
              <a:rPr lang="be-BY" dirty="0" smtClean="0">
                <a:solidFill>
                  <a:srgbClr val="0000FF"/>
                </a:solidFill>
                <a:latin typeface="Arial" pitchFamily="34" charset="0"/>
                <a:cs typeface="Arial" pitchFamily="34" charset="0"/>
              </a:rPr>
              <a:t>Jesus was forced to carry his own cross outside the city to Skull Hill. He was so weak after the beating that a man named Simon, who was from Cyrene, was pulled from the crowd and forced to carry Jesus' cross the rest of the way.</a:t>
            </a:r>
          </a:p>
          <a:p>
            <a:pPr algn="ctr">
              <a:buNone/>
            </a:pPr>
            <a:r>
              <a:rPr lang="be-BY" dirty="0" smtClean="0">
                <a:solidFill>
                  <a:srgbClr val="0000FF"/>
                </a:solidFill>
                <a:latin typeface="Arial" pitchFamily="34" charset="0"/>
                <a:cs typeface="Arial" pitchFamily="34" charset="0"/>
              </a:rPr>
              <a:t>Jesus was nailed to the cross. Two other criminals were crucified with him, their crosses were on either side of him. A sign above Jesus read "The King of the Jews."</a:t>
            </a:r>
          </a:p>
          <a:p>
            <a:pPr algn="ctr"/>
            <a:endParaRPr lang="be-BY" dirty="0">
              <a:solidFill>
                <a:srgbClr val="0000FF"/>
              </a:solidFill>
              <a:latin typeface="Arial" pitchFamily="34" charset="0"/>
              <a:cs typeface="Arial" pitchFamily="34" charset="0"/>
            </a:endParaRPr>
          </a:p>
        </p:txBody>
      </p:sp>
      <p:pic>
        <p:nvPicPr>
          <p:cNvPr id="4" name="Рисунок 3" descr="http://www.projectbritain.com/easter/images/carry.jpg"/>
          <p:cNvPicPr/>
          <p:nvPr/>
        </p:nvPicPr>
        <p:blipFill>
          <a:blip r:embed="rId2" cstate="print"/>
          <a:srcRect/>
          <a:stretch>
            <a:fillRect/>
          </a:stretch>
        </p:blipFill>
        <p:spPr bwMode="auto">
          <a:xfrm>
            <a:off x="539552" y="1700808"/>
            <a:ext cx="2592288"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04664"/>
            <a:ext cx="8147248" cy="6069288"/>
          </a:xfrm>
        </p:spPr>
        <p:txBody>
          <a:bodyPr>
            <a:normAutofit/>
          </a:bodyPr>
          <a:lstStyle/>
          <a:p>
            <a:pPr>
              <a:buNone/>
            </a:pPr>
            <a:r>
              <a:rPr lang="en-US" b="1" dirty="0" smtClean="0">
                <a:solidFill>
                  <a:srgbClr val="00B0F0"/>
                </a:solidFill>
                <a:latin typeface="Arial" pitchFamily="34" charset="0"/>
                <a:cs typeface="Arial" pitchFamily="34" charset="0"/>
              </a:rPr>
              <a:t>   </a:t>
            </a:r>
            <a:r>
              <a:rPr lang="be-BY" b="1" dirty="0" smtClean="0">
                <a:solidFill>
                  <a:srgbClr val="0000FF"/>
                </a:solidFill>
                <a:latin typeface="Arial" pitchFamily="34" charset="0"/>
                <a:cs typeface="Arial" pitchFamily="34" charset="0"/>
              </a:rPr>
              <a:t>Traditional Food</a:t>
            </a:r>
            <a:endParaRPr lang="be-BY" dirty="0" smtClean="0">
              <a:solidFill>
                <a:srgbClr val="0000FF"/>
              </a:solidFill>
              <a:latin typeface="Arial" pitchFamily="34" charset="0"/>
              <a:cs typeface="Arial" pitchFamily="34" charset="0"/>
            </a:endParaRPr>
          </a:p>
          <a:p>
            <a:pPr>
              <a:buNone/>
            </a:pPr>
            <a:r>
              <a:rPr lang="be-BY" dirty="0" smtClean="0">
                <a:solidFill>
                  <a:srgbClr val="00B0F0"/>
                </a:solidFill>
                <a:latin typeface="Arial" pitchFamily="34" charset="0"/>
                <a:cs typeface="Arial" pitchFamily="34" charset="0"/>
              </a:rPr>
              <a:t>It is traditional to eat warm 'hot cross buns' on Good</a:t>
            </a:r>
            <a:r>
              <a:rPr lang="en-US" dirty="0" smtClean="0">
                <a:solidFill>
                  <a:srgbClr val="00B0F0"/>
                </a:solidFill>
                <a:latin typeface="Arial" pitchFamily="34" charset="0"/>
                <a:cs typeface="Arial" pitchFamily="34" charset="0"/>
              </a:rPr>
              <a:t> </a:t>
            </a:r>
            <a:r>
              <a:rPr lang="be-BY" dirty="0" smtClean="0">
                <a:solidFill>
                  <a:srgbClr val="00B0F0"/>
                </a:solidFill>
                <a:latin typeface="Arial" pitchFamily="34" charset="0"/>
                <a:cs typeface="Arial" pitchFamily="34" charset="0"/>
              </a:rPr>
              <a:t>Friday. Hot Cross Buns with their combination of spicy, sweet and fruity flavours have long been an Easter tradition.</a:t>
            </a:r>
          </a:p>
          <a:p>
            <a:pPr>
              <a:buNone/>
            </a:pPr>
            <a:r>
              <a:rPr lang="en-US" b="1" dirty="0" smtClean="0">
                <a:solidFill>
                  <a:srgbClr val="00B0F0"/>
                </a:solidFill>
                <a:latin typeface="Arial" pitchFamily="34" charset="0"/>
                <a:cs typeface="Arial" pitchFamily="34" charset="0"/>
              </a:rPr>
              <a:t>   </a:t>
            </a:r>
            <a:r>
              <a:rPr lang="be-BY" b="1" dirty="0" smtClean="0">
                <a:solidFill>
                  <a:srgbClr val="0000FF"/>
                </a:solidFill>
                <a:latin typeface="Arial" pitchFamily="34" charset="0"/>
                <a:cs typeface="Arial" pitchFamily="34" charset="0"/>
              </a:rPr>
              <a:t>Why do we eat Hot Cross Buns?</a:t>
            </a:r>
            <a:endParaRPr lang="be-BY" dirty="0" smtClean="0">
              <a:solidFill>
                <a:srgbClr val="0000FF"/>
              </a:solidFill>
              <a:latin typeface="Arial" pitchFamily="34" charset="0"/>
              <a:cs typeface="Arial" pitchFamily="34" charset="0"/>
            </a:endParaRPr>
          </a:p>
          <a:p>
            <a:pPr>
              <a:buNone/>
            </a:pPr>
            <a:r>
              <a:rPr lang="be-BY" dirty="0" smtClean="0">
                <a:solidFill>
                  <a:srgbClr val="00B0F0"/>
                </a:solidFill>
                <a:latin typeface="Arial" pitchFamily="34" charset="0"/>
                <a:cs typeface="Arial" pitchFamily="34" charset="0"/>
              </a:rPr>
              <a:t>The pastry cross on top of the buns symbolises and</a:t>
            </a:r>
            <a:r>
              <a:rPr lang="en-US" dirty="0" smtClean="0">
                <a:solidFill>
                  <a:srgbClr val="00B0F0"/>
                </a:solidFill>
                <a:latin typeface="Arial" pitchFamily="34" charset="0"/>
                <a:cs typeface="Arial" pitchFamily="34" charset="0"/>
              </a:rPr>
              <a:t> </a:t>
            </a:r>
            <a:r>
              <a:rPr lang="be-BY" dirty="0" smtClean="0">
                <a:solidFill>
                  <a:srgbClr val="00B0F0"/>
                </a:solidFill>
                <a:latin typeface="Arial" pitchFamily="34" charset="0"/>
                <a:cs typeface="Arial" pitchFamily="34" charset="0"/>
              </a:rPr>
              <a:t>reminds Christians of the cross that Jesus was killed on.</a:t>
            </a:r>
          </a:p>
          <a:p>
            <a:pPr>
              <a:buNone/>
            </a:pPr>
            <a:r>
              <a:rPr lang="en-US" b="1" dirty="0" smtClean="0">
                <a:solidFill>
                  <a:srgbClr val="00B0F0"/>
                </a:solidFill>
                <a:latin typeface="Arial" pitchFamily="34" charset="0"/>
                <a:cs typeface="Arial" pitchFamily="34" charset="0"/>
              </a:rPr>
              <a:t>   </a:t>
            </a:r>
            <a:r>
              <a:rPr lang="be-BY" b="1" dirty="0" smtClean="0">
                <a:solidFill>
                  <a:srgbClr val="0000FF"/>
                </a:solidFill>
                <a:latin typeface="Arial" pitchFamily="34" charset="0"/>
                <a:cs typeface="Arial" pitchFamily="34" charset="0"/>
              </a:rPr>
              <a:t>Hot Cross Buns</a:t>
            </a:r>
          </a:p>
          <a:p>
            <a:pPr>
              <a:buNone/>
            </a:pPr>
            <a:r>
              <a:rPr lang="be-BY" dirty="0" smtClean="0">
                <a:solidFill>
                  <a:srgbClr val="00B0F0"/>
                </a:solidFill>
                <a:latin typeface="Arial" pitchFamily="34" charset="0"/>
                <a:cs typeface="Arial" pitchFamily="34" charset="0"/>
              </a:rPr>
              <a:t>The buns were traditionally eaten</a:t>
            </a:r>
            <a:endParaRPr lang="en-US" dirty="0" smtClean="0">
              <a:solidFill>
                <a:srgbClr val="00B0F0"/>
              </a:solidFill>
              <a:latin typeface="Arial" pitchFamily="34" charset="0"/>
              <a:cs typeface="Arial" pitchFamily="34" charset="0"/>
            </a:endParaRPr>
          </a:p>
          <a:p>
            <a:pPr>
              <a:buNone/>
            </a:pPr>
            <a:r>
              <a:rPr lang="be-BY" dirty="0" smtClean="0">
                <a:solidFill>
                  <a:srgbClr val="00B0F0"/>
                </a:solidFill>
                <a:latin typeface="Arial" pitchFamily="34" charset="0"/>
                <a:cs typeface="Arial" pitchFamily="34" charset="0"/>
              </a:rPr>
              <a:t> </a:t>
            </a:r>
            <a:r>
              <a:rPr lang="en-US" dirty="0" smtClean="0">
                <a:solidFill>
                  <a:srgbClr val="00B0F0"/>
                </a:solidFill>
                <a:latin typeface="Arial" pitchFamily="34" charset="0"/>
                <a:cs typeface="Arial" pitchFamily="34" charset="0"/>
              </a:rPr>
              <a:t>  </a:t>
            </a:r>
            <a:r>
              <a:rPr lang="be-BY" dirty="0" smtClean="0">
                <a:solidFill>
                  <a:srgbClr val="00B0F0"/>
                </a:solidFill>
                <a:latin typeface="Arial" pitchFamily="34" charset="0"/>
                <a:cs typeface="Arial" pitchFamily="34" charset="0"/>
              </a:rPr>
              <a:t>at breakfast time, hot from the</a:t>
            </a:r>
            <a:endParaRPr lang="en-US"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be-BY" dirty="0" smtClean="0">
                <a:solidFill>
                  <a:srgbClr val="00B0F0"/>
                </a:solidFill>
                <a:latin typeface="Arial" pitchFamily="34" charset="0"/>
                <a:cs typeface="Arial" pitchFamily="34" charset="0"/>
              </a:rPr>
              <a:t> oven. They were once sold by </a:t>
            </a:r>
            <a:endParaRPr lang="en-US" dirty="0" smtClean="0">
              <a:solidFill>
                <a:srgbClr val="00B0F0"/>
              </a:solidFill>
              <a:latin typeface="Arial" pitchFamily="34" charset="0"/>
              <a:cs typeface="Arial" pitchFamily="34" charset="0"/>
            </a:endParaRPr>
          </a:p>
          <a:p>
            <a:pPr>
              <a:buNone/>
            </a:pPr>
            <a:r>
              <a:rPr lang="en-US" dirty="0" smtClean="0">
                <a:solidFill>
                  <a:srgbClr val="00B0F0"/>
                </a:solidFill>
                <a:latin typeface="Arial" pitchFamily="34" charset="0"/>
                <a:cs typeface="Arial" pitchFamily="34" charset="0"/>
              </a:rPr>
              <a:t>   </a:t>
            </a:r>
            <a:r>
              <a:rPr lang="be-BY" dirty="0" smtClean="0">
                <a:solidFill>
                  <a:srgbClr val="00B0F0"/>
                </a:solidFill>
                <a:latin typeface="Arial" pitchFamily="34" charset="0"/>
                <a:cs typeface="Arial" pitchFamily="34" charset="0"/>
              </a:rPr>
              <a:t>street vendors who sang a little</a:t>
            </a:r>
            <a:endParaRPr lang="en-US" dirty="0" smtClean="0">
              <a:solidFill>
                <a:srgbClr val="00B0F0"/>
              </a:solidFill>
              <a:latin typeface="Arial" pitchFamily="34" charset="0"/>
              <a:cs typeface="Arial" pitchFamily="34" charset="0"/>
            </a:endParaRPr>
          </a:p>
          <a:p>
            <a:pPr>
              <a:buNone/>
            </a:pPr>
            <a:r>
              <a:rPr lang="be-BY" dirty="0" smtClean="0">
                <a:solidFill>
                  <a:srgbClr val="00B0F0"/>
                </a:solidFill>
                <a:latin typeface="Arial" pitchFamily="34" charset="0"/>
                <a:cs typeface="Arial" pitchFamily="34" charset="0"/>
              </a:rPr>
              <a:t> </a:t>
            </a:r>
            <a:r>
              <a:rPr lang="en-US" dirty="0" smtClean="0">
                <a:solidFill>
                  <a:srgbClr val="00B0F0"/>
                </a:solidFill>
                <a:latin typeface="Arial" pitchFamily="34" charset="0"/>
                <a:cs typeface="Arial" pitchFamily="34" charset="0"/>
              </a:rPr>
              <a:t>   </a:t>
            </a:r>
            <a:r>
              <a:rPr lang="be-BY" dirty="0" smtClean="0">
                <a:solidFill>
                  <a:srgbClr val="00B0F0"/>
                </a:solidFill>
                <a:latin typeface="Arial" pitchFamily="34" charset="0"/>
                <a:cs typeface="Arial" pitchFamily="34" charset="0"/>
              </a:rPr>
              <a:t>song about them.</a:t>
            </a:r>
          </a:p>
          <a:p>
            <a:endParaRPr lang="be-BY" dirty="0"/>
          </a:p>
        </p:txBody>
      </p:sp>
      <p:pic>
        <p:nvPicPr>
          <p:cNvPr id="4" name="Рисунок 3" descr="hotcross buns"/>
          <p:cNvPicPr/>
          <p:nvPr/>
        </p:nvPicPr>
        <p:blipFill>
          <a:blip r:embed="rId2" cstate="print"/>
          <a:srcRect/>
          <a:stretch>
            <a:fillRect/>
          </a:stretch>
        </p:blipFill>
        <p:spPr bwMode="auto">
          <a:xfrm rot="21431552">
            <a:off x="5420495" y="3937530"/>
            <a:ext cx="318135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600" dirty="0" smtClean="0">
                <a:solidFill>
                  <a:schemeClr val="accent1"/>
                </a:solidFill>
                <a:latin typeface="Arial Rounded MT Bold" pitchFamily="34" charset="0"/>
              </a:rPr>
              <a:t>EASTER MONDAY</a:t>
            </a:r>
            <a:endParaRPr lang="be-BY" sz="6600" dirty="0">
              <a:solidFill>
                <a:schemeClr val="accent1"/>
              </a:solidFill>
            </a:endParaRPr>
          </a:p>
        </p:txBody>
      </p:sp>
      <p:sp>
        <p:nvSpPr>
          <p:cNvPr id="3" name="Содержимое 2"/>
          <p:cNvSpPr>
            <a:spLocks noGrp="1"/>
          </p:cNvSpPr>
          <p:nvPr>
            <p:ph sz="quarter" idx="1"/>
          </p:nvPr>
        </p:nvSpPr>
        <p:spPr/>
        <p:txBody>
          <a:bodyPr/>
          <a:lstStyle/>
          <a:p>
            <a:pPr algn="ctr">
              <a:buNone/>
            </a:pPr>
            <a:r>
              <a:rPr lang="en-US" dirty="0" smtClean="0">
                <a:solidFill>
                  <a:srgbClr val="00B0F0"/>
                </a:solidFill>
                <a:latin typeface="Arial" pitchFamily="34" charset="0"/>
                <a:cs typeface="Arial" pitchFamily="34" charset="0"/>
              </a:rPr>
              <a:t>    For Christians Easter Sunday is the high point of the year. They celebrate the Resurrection of Jesus Christ.</a:t>
            </a:r>
            <a:br>
              <a:rPr lang="en-US" dirty="0" smtClean="0">
                <a:solidFill>
                  <a:srgbClr val="00B0F0"/>
                </a:solidFill>
                <a:latin typeface="Arial" pitchFamily="34" charset="0"/>
                <a:cs typeface="Arial" pitchFamily="34" charset="0"/>
              </a:rPr>
            </a:br>
            <a:endParaRPr lang="be-BY" dirty="0">
              <a:solidFill>
                <a:srgbClr val="00B0F0"/>
              </a:solidFill>
              <a:latin typeface="Arial" pitchFamily="34" charset="0"/>
              <a:cs typeface="Arial" pitchFamily="34" charset="0"/>
            </a:endParaRPr>
          </a:p>
        </p:txBody>
      </p:sp>
      <p:sp>
        <p:nvSpPr>
          <p:cNvPr id="17409" name="Rectangle 1"/>
          <p:cNvSpPr>
            <a:spLocks noChangeArrowheads="1"/>
          </p:cNvSpPr>
          <p:nvPr/>
        </p:nvSpPr>
        <p:spPr bwMode="auto">
          <a:xfrm>
            <a:off x="4499992" y="2913908"/>
            <a:ext cx="424847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F0"/>
                </a:solidFill>
                <a:effectLst/>
                <a:latin typeface="Arial" pitchFamily="34" charset="0"/>
                <a:ea typeface="Times New Roman" pitchFamily="18" charset="0"/>
                <a:cs typeface="Arial" pitchFamily="34" charset="0"/>
              </a:rPr>
              <a:t>As in many other European and New World countries, eggs and rabbits (signs of fertility and new life) are traditional symbols of Easter in the British Isles. Chocolate bunnies and Easter eggs, often adorned in colorful foil wrappers, are given to children as presents or are hidden for the Easter morning "egg hunt."</a:t>
            </a:r>
            <a:endParaRPr kumimoji="0" lang="en-US" sz="2000" b="0" i="0" u="none" strike="noStrike" cap="none" normalizeH="0" baseline="0" dirty="0" smtClean="0">
              <a:ln>
                <a:noFill/>
              </a:ln>
              <a:solidFill>
                <a:srgbClr val="00B0F0"/>
              </a:solidFill>
              <a:effectLst/>
              <a:latin typeface="Arial" pitchFamily="34" charset="0"/>
              <a:cs typeface="Arial" pitchFamily="34" charset="0"/>
            </a:endParaRPr>
          </a:p>
        </p:txBody>
      </p:sp>
      <p:pic>
        <p:nvPicPr>
          <p:cNvPr id="6" name="Рисунок 5" descr="http://teachersvet.ucoz.ru/_pu/0/s77493449.jpg">
            <a:hlinkClick r:id="rId2" tgtFrame="&quot;_blank&quot;" tooltip="&quot;Нажмите, для просмотра в полном размере...&quot;"/>
          </p:cNvPr>
          <p:cNvPicPr/>
          <p:nvPr/>
        </p:nvPicPr>
        <p:blipFill>
          <a:blip r:embed="rId3" cstate="print"/>
          <a:srcRect/>
          <a:stretch>
            <a:fillRect/>
          </a:stretch>
        </p:blipFill>
        <p:spPr bwMode="auto">
          <a:xfrm>
            <a:off x="683568" y="2924944"/>
            <a:ext cx="3528392"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352928" cy="5832648"/>
          </a:xfrm>
        </p:spPr>
        <p:txBody>
          <a:bodyPr>
            <a:normAutofit/>
          </a:bodyPr>
          <a:lstStyle/>
          <a:p>
            <a:r>
              <a:rPr lang="en-US" dirty="0" smtClean="0">
                <a:solidFill>
                  <a:srgbClr val="00B0F0"/>
                </a:solidFill>
                <a:latin typeface="Arial" pitchFamily="34" charset="0"/>
                <a:cs typeface="Arial" pitchFamily="34" charset="0"/>
              </a:rPr>
              <a:t>         The tradition of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  decorating real eggs for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   Easter dates back to the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    Middle Ages. In 1290 the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      English king, Edward I,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    ordered 450 eggs to be </a:t>
            </a:r>
            <a:br>
              <a:rPr lang="en-US" dirty="0" smtClean="0">
                <a:solidFill>
                  <a:srgbClr val="00B0F0"/>
                </a:solidFill>
                <a:latin typeface="Arial" pitchFamily="34" charset="0"/>
                <a:cs typeface="Arial" pitchFamily="34" charset="0"/>
              </a:rPr>
            </a:br>
            <a:r>
              <a:rPr lang="en-US" dirty="0" smtClean="0">
                <a:solidFill>
                  <a:srgbClr val="00B0F0"/>
                </a:solidFill>
                <a:latin typeface="Arial" pitchFamily="34" charset="0"/>
                <a:cs typeface="Arial" pitchFamily="34" charset="0"/>
              </a:rPr>
              <a:t>  covered in gold leaf to be given as Easter   presents. It is thought that the bright hues   used to decorate Easter eggs were meant to mirror the colors of the reawakening  spring growth.</a:t>
            </a:r>
            <a:endParaRPr lang="be-BY" dirty="0">
              <a:solidFill>
                <a:srgbClr val="00B0F0"/>
              </a:solidFill>
              <a:latin typeface="Arial" pitchFamily="34" charset="0"/>
              <a:cs typeface="Arial" pitchFamily="34" charset="0"/>
            </a:endParaRPr>
          </a:p>
        </p:txBody>
      </p:sp>
      <p:pic>
        <p:nvPicPr>
          <p:cNvPr id="4" name="Содержимое 3" descr="http://teachersvet.ucoz.ru/_pu/0/s31457310.jpg">
            <a:hlinkClick r:id="rId2" tgtFrame="&quot;_blank&quot;" tooltip="&quot;Нажмите, для просмотра в полном размере...&quot;"/>
          </p:cNvPr>
          <p:cNvPicPr>
            <a:picLocks noGrp="1"/>
          </p:cNvPicPr>
          <p:nvPr>
            <p:ph sz="quarter" idx="1"/>
          </p:nvPr>
        </p:nvPicPr>
        <p:blipFill>
          <a:blip r:embed="rId3" cstate="print"/>
          <a:srcRect/>
          <a:stretch>
            <a:fillRect/>
          </a:stretch>
        </p:blipFill>
        <p:spPr bwMode="auto">
          <a:xfrm>
            <a:off x="5508104" y="260648"/>
            <a:ext cx="2952328"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342</TotalTime>
  <Words>3615</Words>
  <Application>Microsoft Office PowerPoint</Application>
  <PresentationFormat>Экран (4:3)</PresentationFormat>
  <Paragraphs>150</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Эркер</vt:lpstr>
      <vt:lpstr>       PUBLIC        HOLIDAYS        AND           CELEBRATIONS</vt:lpstr>
      <vt:lpstr>NEW YEAR’S DAY</vt:lpstr>
      <vt:lpstr>Слайд 3</vt:lpstr>
      <vt:lpstr>Слайд 4</vt:lpstr>
      <vt:lpstr>GOOD FRIDAY</vt:lpstr>
      <vt:lpstr>WHAT HAPPENED ON GOOD FRIDAY? </vt:lpstr>
      <vt:lpstr>Слайд 7</vt:lpstr>
      <vt:lpstr>EASTER MONDAY</vt:lpstr>
      <vt:lpstr>         The tradition of    decorating real eggs for     Easter dates back to the      Middle Ages. In 1290 the        English king, Edward I,      ordered 450 eggs to be    covered in gold leaf to be given as Easter   presents. It is thought that the bright hues   used to decorate Easter eggs were meant to mirror the colors of the reawakening  spring growth.</vt:lpstr>
      <vt:lpstr>Another British Easter custom is egg rolling or the egg race, when competitors try to be the first to roll their egg across a course or down a hill…  without breaking it! </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Symbols of Christmas </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What do people do? </vt:lpstr>
      <vt:lpstr>Слайд 44</vt:lpstr>
      <vt:lpstr>Symbols</vt:lpstr>
      <vt:lpstr>Guy Fawkes Night</vt:lpstr>
      <vt:lpstr>What do people do?</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HOLIDAYS AND CELEBRATIONS</dc:title>
  <dc:creator>Настя</dc:creator>
  <cp:lastModifiedBy>Настя</cp:lastModifiedBy>
  <cp:revision>37</cp:revision>
  <dcterms:created xsi:type="dcterms:W3CDTF">2013-05-29T15:54:07Z</dcterms:created>
  <dcterms:modified xsi:type="dcterms:W3CDTF">2013-05-30T06:23:35Z</dcterms:modified>
</cp:coreProperties>
</file>