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9D53799D-D8A5-49FE-8B0D-277F010EAD53}" type="datetimeFigureOut">
              <a:rPr lang="ru-RU" smtClean="0"/>
              <a:pPr/>
              <a:t>28.05.2013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FA63B630-EFD0-47F7-8CA2-A6BAA090775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D53799D-D8A5-49FE-8B0D-277F010EAD53}" type="datetimeFigureOut">
              <a:rPr lang="ru-RU" smtClean="0"/>
              <a:pPr/>
              <a:t>28.05.2013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63B630-EFD0-47F7-8CA2-A6BAA090775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D53799D-D8A5-49FE-8B0D-277F010EAD53}" type="datetimeFigureOut">
              <a:rPr lang="ru-RU" smtClean="0"/>
              <a:pPr/>
              <a:t>28.05.2013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63B630-EFD0-47F7-8CA2-A6BAA090775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D53799D-D8A5-49FE-8B0D-277F010EAD53}" type="datetimeFigureOut">
              <a:rPr lang="ru-RU" smtClean="0"/>
              <a:pPr/>
              <a:t>28.05.2013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63B630-EFD0-47F7-8CA2-A6BAA090775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D53799D-D8A5-49FE-8B0D-277F010EAD53}" type="datetimeFigureOut">
              <a:rPr lang="ru-RU" smtClean="0"/>
              <a:pPr/>
              <a:t>28.05.2013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FA63B630-EFD0-47F7-8CA2-A6BAA090775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D53799D-D8A5-49FE-8B0D-277F010EAD53}" type="datetimeFigureOut">
              <a:rPr lang="ru-RU" smtClean="0"/>
              <a:pPr/>
              <a:t>28.05.2013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63B630-EFD0-47F7-8CA2-A6BAA090775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D53799D-D8A5-49FE-8B0D-277F010EAD53}" type="datetimeFigureOut">
              <a:rPr lang="ru-RU" smtClean="0"/>
              <a:pPr/>
              <a:t>28.05.2013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63B630-EFD0-47F7-8CA2-A6BAA090775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D53799D-D8A5-49FE-8B0D-277F010EAD53}" type="datetimeFigureOut">
              <a:rPr lang="ru-RU" smtClean="0"/>
              <a:pPr/>
              <a:t>28.05.2013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63B630-EFD0-47F7-8CA2-A6BAA090775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D53799D-D8A5-49FE-8B0D-277F010EAD53}" type="datetimeFigureOut">
              <a:rPr lang="ru-RU" smtClean="0"/>
              <a:pPr/>
              <a:t>28.05.2013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63B630-EFD0-47F7-8CA2-A6BAA090775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D53799D-D8A5-49FE-8B0D-277F010EAD53}" type="datetimeFigureOut">
              <a:rPr lang="ru-RU" smtClean="0"/>
              <a:pPr/>
              <a:t>28.05.2013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63B630-EFD0-47F7-8CA2-A6BAA090775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D53799D-D8A5-49FE-8B0D-277F010EAD53}" type="datetimeFigureOut">
              <a:rPr lang="ru-RU" smtClean="0"/>
              <a:pPr/>
              <a:t>28.05.2013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63B630-EFD0-47F7-8CA2-A6BAA090775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D53799D-D8A5-49FE-8B0D-277F010EAD53}" type="datetimeFigureOut">
              <a:rPr lang="ru-RU" smtClean="0"/>
              <a:pPr/>
              <a:t>28.05.2013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A63B630-EFD0-47F7-8CA2-A6BAA090775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548680"/>
            <a:ext cx="8229600" cy="1828800"/>
          </a:xfrm>
        </p:spPr>
        <p:txBody>
          <a:bodyPr>
            <a:noAutofit/>
          </a:bodyPr>
          <a:lstStyle/>
          <a:p>
            <a:r>
              <a:rPr lang="en-US" sz="4000" dirty="0" smtClean="0">
                <a:effectLst>
                  <a:outerShdw blurRad="38100" dist="38100" dir="2700000" algn="tl">
                    <a:srgbClr val="000000">
                      <a:alpha val="43137"/>
                    </a:srgbClr>
                  </a:outerShdw>
                </a:effectLst>
              </a:rPr>
              <a:t>Politically marked ceremonies and </a:t>
            </a:r>
            <a:r>
              <a:rPr lang="en-US" sz="4000" smtClean="0">
                <a:effectLst>
                  <a:outerShdw blurRad="38100" dist="38100" dir="2700000" algn="tl">
                    <a:srgbClr val="000000">
                      <a:alpha val="43137"/>
                    </a:srgbClr>
                  </a:outerShdw>
                </a:effectLst>
              </a:rPr>
              <a:t>parliamentary </a:t>
            </a:r>
            <a:r>
              <a:rPr lang="en-US" sz="4000" smtClean="0">
                <a:effectLst>
                  <a:outerShdw blurRad="38100" dist="38100" dir="2700000" algn="tl">
                    <a:srgbClr val="000000">
                      <a:alpha val="43137"/>
                    </a:srgbClr>
                  </a:outerShdw>
                </a:effectLst>
              </a:rPr>
              <a:t>conventions</a:t>
            </a:r>
            <a:endParaRPr lang="ru-RU" sz="4000" dirty="0">
              <a:effectLst>
                <a:outerShdw blurRad="38100" dist="38100" dir="2700000" algn="tl">
                  <a:srgbClr val="000000">
                    <a:alpha val="43137"/>
                  </a:srgbClr>
                </a:outerShdw>
              </a:effectLst>
            </a:endParaRPr>
          </a:p>
        </p:txBody>
      </p:sp>
      <p:pic>
        <p:nvPicPr>
          <p:cNvPr id="15361" name="Picture 1"/>
          <p:cNvPicPr>
            <a:picLocks noChangeAspect="1" noChangeArrowheads="1"/>
          </p:cNvPicPr>
          <p:nvPr/>
        </p:nvPicPr>
        <p:blipFill>
          <a:blip r:embed="rId2" cstate="print"/>
          <a:srcRect/>
          <a:stretch>
            <a:fillRect/>
          </a:stretch>
        </p:blipFill>
        <p:spPr bwMode="auto">
          <a:xfrm>
            <a:off x="1043608" y="2492896"/>
            <a:ext cx="7056784" cy="41435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2132856"/>
            <a:ext cx="4896544" cy="1569660"/>
          </a:xfrm>
          <a:prstGeom prst="rect">
            <a:avLst/>
          </a:prstGeom>
          <a:noFill/>
        </p:spPr>
        <p:txBody>
          <a:bodyPr wrap="square" rtlCol="0">
            <a:spAutoFit/>
          </a:bodyPr>
          <a:lstStyle/>
          <a:p>
            <a:pPr algn="ctr"/>
            <a:r>
              <a:rPr lang="en-US" sz="9600" dirty="0" smtClean="0">
                <a:solidFill>
                  <a:srgbClr val="FFC000"/>
                </a:solidFill>
              </a:rPr>
              <a:t>The end</a:t>
            </a:r>
            <a:endParaRPr lang="ru-RU" sz="9600" dirty="0">
              <a:solidFill>
                <a:srgbClr val="FFC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0"/>
            <a:ext cx="6336704" cy="1107996"/>
          </a:xfrm>
          <a:prstGeom prst="rect">
            <a:avLst/>
          </a:prstGeom>
          <a:noFill/>
        </p:spPr>
        <p:txBody>
          <a:bodyPr wrap="square" rtlCol="0">
            <a:spAutoFit/>
          </a:bodyPr>
          <a:lstStyle/>
          <a:p>
            <a:r>
              <a:rPr lang="en-US" sz="6600" dirty="0" smtClean="0">
                <a:solidFill>
                  <a:srgbClr val="FFC000"/>
                </a:solidFill>
              </a:rPr>
              <a:t>Ceremony</a:t>
            </a:r>
            <a:endParaRPr lang="ru-RU" sz="6600" dirty="0">
              <a:solidFill>
                <a:srgbClr val="FFC000"/>
              </a:solidFill>
            </a:endParaRPr>
          </a:p>
        </p:txBody>
      </p:sp>
      <p:sp>
        <p:nvSpPr>
          <p:cNvPr id="3" name="TextBox 2"/>
          <p:cNvSpPr txBox="1"/>
          <p:nvPr/>
        </p:nvSpPr>
        <p:spPr>
          <a:xfrm>
            <a:off x="251520" y="1412776"/>
            <a:ext cx="8136904" cy="1077218"/>
          </a:xfrm>
          <a:prstGeom prst="rect">
            <a:avLst/>
          </a:prstGeom>
          <a:noFill/>
        </p:spPr>
        <p:txBody>
          <a:bodyPr wrap="square" rtlCol="0">
            <a:spAutoFit/>
          </a:bodyPr>
          <a:lstStyle/>
          <a:p>
            <a:pPr>
              <a:buFont typeface="Wingdings" pitchFamily="2" charset="2"/>
              <a:buChar char="v"/>
            </a:pPr>
            <a:r>
              <a:rPr lang="en-US" sz="3200" dirty="0" smtClean="0"/>
              <a:t> the ritual procedures observed at grand formal occasions.</a:t>
            </a:r>
            <a:endParaRPr lang="ru-RU" sz="3200" dirty="0"/>
          </a:p>
        </p:txBody>
      </p:sp>
      <p:sp>
        <p:nvSpPr>
          <p:cNvPr id="4" name="TextBox 3"/>
          <p:cNvSpPr txBox="1"/>
          <p:nvPr/>
        </p:nvSpPr>
        <p:spPr>
          <a:xfrm>
            <a:off x="179512" y="3068960"/>
            <a:ext cx="8784976" cy="1569660"/>
          </a:xfrm>
          <a:prstGeom prst="rect">
            <a:avLst/>
          </a:prstGeom>
          <a:noFill/>
        </p:spPr>
        <p:txBody>
          <a:bodyPr wrap="square" rtlCol="0">
            <a:spAutoFit/>
          </a:bodyPr>
          <a:lstStyle/>
          <a:p>
            <a:r>
              <a:rPr lang="en-US" sz="3200" dirty="0" smtClean="0"/>
              <a:t>For example:</a:t>
            </a:r>
          </a:p>
          <a:p>
            <a:pPr>
              <a:buFont typeface="Wingdings" pitchFamily="2" charset="2"/>
              <a:buChar char="§"/>
            </a:pPr>
            <a:r>
              <a:rPr lang="en-US" sz="3200" dirty="0" smtClean="0"/>
              <a:t> the new Queen was proclaimed with due ceremony.</a:t>
            </a:r>
            <a:endParaRPr lang="ru-RU"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0"/>
            <a:ext cx="8568952" cy="2769989"/>
          </a:xfrm>
          <a:prstGeom prst="rect">
            <a:avLst/>
          </a:prstGeom>
          <a:noFill/>
        </p:spPr>
        <p:txBody>
          <a:bodyPr wrap="square" rtlCol="0">
            <a:spAutoFit/>
          </a:bodyPr>
          <a:lstStyle/>
          <a:p>
            <a:pPr algn="ctr"/>
            <a:r>
              <a:rPr lang="en-US" sz="6000" b="1" dirty="0">
                <a:solidFill>
                  <a:srgbClr val="FFC000"/>
                </a:solidFill>
              </a:rPr>
              <a:t>Trooping the </a:t>
            </a:r>
            <a:r>
              <a:rPr lang="en-US" sz="6000" b="1" dirty="0" err="1" smtClean="0">
                <a:solidFill>
                  <a:srgbClr val="FFC000"/>
                </a:solidFill>
              </a:rPr>
              <a:t>Colour</a:t>
            </a:r>
            <a:r>
              <a:rPr lang="en-US" sz="6000" dirty="0" smtClean="0">
                <a:solidFill>
                  <a:srgbClr val="FFC000"/>
                </a:solidFill>
              </a:rPr>
              <a:t> </a:t>
            </a:r>
          </a:p>
          <a:p>
            <a:endParaRPr lang="en-US" dirty="0"/>
          </a:p>
          <a:p>
            <a:pPr>
              <a:buFont typeface="Wingdings" pitchFamily="2" charset="2"/>
              <a:buChar char="v"/>
            </a:pPr>
            <a:r>
              <a:rPr lang="en-US" dirty="0" smtClean="0"/>
              <a:t>  </a:t>
            </a:r>
            <a:r>
              <a:rPr lang="en-US" sz="2400" dirty="0" smtClean="0"/>
              <a:t>is </a:t>
            </a:r>
            <a:r>
              <a:rPr lang="en-US" sz="2400" dirty="0"/>
              <a:t>a ceremony performed by </a:t>
            </a:r>
            <a:r>
              <a:rPr lang="en-US" sz="2400" dirty="0" smtClean="0"/>
              <a:t>regiments </a:t>
            </a:r>
            <a:r>
              <a:rPr lang="en-US" sz="2400" dirty="0"/>
              <a:t>of the British and Commonwealth armies. </a:t>
            </a:r>
            <a:endParaRPr lang="en-US" sz="2400" dirty="0" smtClean="0"/>
          </a:p>
          <a:p>
            <a:pPr>
              <a:buFont typeface="Wingdings" pitchFamily="2" charset="2"/>
              <a:buChar char="v"/>
            </a:pPr>
            <a:r>
              <a:rPr lang="en-US" sz="2400" dirty="0" smtClean="0"/>
              <a:t> is </a:t>
            </a:r>
            <a:r>
              <a:rPr lang="en-US" sz="2400" dirty="0"/>
              <a:t>held annually on the reigning monarch’s “official” birthday, which is the second Saturday in June.</a:t>
            </a:r>
            <a:endParaRPr lang="ru-RU" sz="2400" dirty="0"/>
          </a:p>
        </p:txBody>
      </p:sp>
      <p:sp>
        <p:nvSpPr>
          <p:cNvPr id="3" name="TextBox 2"/>
          <p:cNvSpPr txBox="1"/>
          <p:nvPr/>
        </p:nvSpPr>
        <p:spPr>
          <a:xfrm>
            <a:off x="395536" y="3068960"/>
            <a:ext cx="3419872" cy="3477875"/>
          </a:xfrm>
          <a:prstGeom prst="rect">
            <a:avLst/>
          </a:prstGeom>
          <a:noFill/>
        </p:spPr>
        <p:txBody>
          <a:bodyPr wrap="square" rtlCol="0">
            <a:spAutoFit/>
          </a:bodyPr>
          <a:lstStyle/>
          <a:p>
            <a:pPr algn="just"/>
            <a:r>
              <a:rPr lang="en-US" sz="2200" dirty="0"/>
              <a:t>The ceremony stemmed from the need of soldiers to recognize the </a:t>
            </a:r>
            <a:r>
              <a:rPr lang="en-US" sz="2200" dirty="0" err="1" smtClean="0"/>
              <a:t>colours</a:t>
            </a:r>
            <a:r>
              <a:rPr lang="en-US" sz="2200" dirty="0" smtClean="0"/>
              <a:t> </a:t>
            </a:r>
            <a:r>
              <a:rPr lang="en-US" sz="2200" dirty="0"/>
              <a:t>of their regiment in battle. The Parade is complex and precise and all seven regiments of the Household division take part, but only one </a:t>
            </a:r>
            <a:r>
              <a:rPr lang="en-US" sz="2200" dirty="0" err="1" smtClean="0"/>
              <a:t>colour</a:t>
            </a:r>
            <a:r>
              <a:rPr lang="en-US" sz="2200" dirty="0" smtClean="0"/>
              <a:t> </a:t>
            </a:r>
            <a:r>
              <a:rPr lang="en-US" sz="2200" dirty="0"/>
              <a:t>is trooped each year.</a:t>
            </a:r>
            <a:endParaRPr lang="ru-RU" sz="2200" dirty="0"/>
          </a:p>
        </p:txBody>
      </p:sp>
      <p:pic>
        <p:nvPicPr>
          <p:cNvPr id="1026" name="Picture 2" descr="C:\Users\Галина\Desktop\trooping_the_colour_08_wenn3388131.jpg"/>
          <p:cNvPicPr>
            <a:picLocks noChangeAspect="1" noChangeArrowheads="1"/>
          </p:cNvPicPr>
          <p:nvPr/>
        </p:nvPicPr>
        <p:blipFill>
          <a:blip r:embed="rId2" cstate="print"/>
          <a:srcRect/>
          <a:stretch>
            <a:fillRect/>
          </a:stretch>
        </p:blipFill>
        <p:spPr bwMode="auto">
          <a:xfrm>
            <a:off x="3851920" y="2780928"/>
            <a:ext cx="1875781" cy="2808312"/>
          </a:xfrm>
          <a:prstGeom prst="rect">
            <a:avLst/>
          </a:prstGeom>
          <a:noFill/>
        </p:spPr>
      </p:pic>
      <p:pic>
        <p:nvPicPr>
          <p:cNvPr id="1027" name="Picture 3" descr="C:\Users\Галина\Desktop\trooping-the-colour-1265715698-view-0.jpg"/>
          <p:cNvPicPr>
            <a:picLocks noChangeAspect="1" noChangeArrowheads="1"/>
          </p:cNvPicPr>
          <p:nvPr/>
        </p:nvPicPr>
        <p:blipFill>
          <a:blip r:embed="rId3" cstate="print"/>
          <a:srcRect/>
          <a:stretch>
            <a:fillRect/>
          </a:stretch>
        </p:blipFill>
        <p:spPr bwMode="auto">
          <a:xfrm>
            <a:off x="5868144" y="2780928"/>
            <a:ext cx="2914998" cy="2183010"/>
          </a:xfrm>
          <a:prstGeom prst="rect">
            <a:avLst/>
          </a:prstGeom>
          <a:noFill/>
        </p:spPr>
      </p:pic>
      <p:pic>
        <p:nvPicPr>
          <p:cNvPr id="1028" name="Picture 4" descr="C:\Users\Галина\Desktop\trooping.jpg"/>
          <p:cNvPicPr>
            <a:picLocks noChangeAspect="1" noChangeArrowheads="1"/>
          </p:cNvPicPr>
          <p:nvPr/>
        </p:nvPicPr>
        <p:blipFill>
          <a:blip r:embed="rId4" cstate="print"/>
          <a:srcRect/>
          <a:stretch>
            <a:fillRect/>
          </a:stretch>
        </p:blipFill>
        <p:spPr bwMode="auto">
          <a:xfrm>
            <a:off x="5220072" y="4941168"/>
            <a:ext cx="3277486" cy="191683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359024" y="-123111"/>
            <a:ext cx="8533456" cy="26468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FFC000"/>
                </a:solidFill>
                <a:effectLst/>
                <a:latin typeface="Calibri" pitchFamily="34" charset="0"/>
                <a:ea typeface="Calibri" pitchFamily="34" charset="0"/>
                <a:cs typeface="Times New Roman" pitchFamily="18" charset="0"/>
              </a:rPr>
              <a:t>State Opening of Parliament</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is an annual event held usually in October or November that marks the commencement of a session of Parliament</a:t>
            </a:r>
            <a:r>
              <a:rPr lang="en-US" sz="2800" dirty="0">
                <a:latin typeface="Calibri" pitchFamily="34" charset="0"/>
                <a:ea typeface="Calibri" pitchFamily="34" charset="0"/>
                <a:cs typeface="Times New Roman" pitchFamily="18" charset="0"/>
              </a:rPr>
              <a:t> .</a:t>
            </a:r>
            <a:endParaRPr lang="en-US" sz="2800" dirty="0" smtClean="0">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includes a Speech from the Throne. </a:t>
            </a:r>
          </a:p>
        </p:txBody>
      </p:sp>
      <p:sp>
        <p:nvSpPr>
          <p:cNvPr id="6" name="TextBox 5"/>
          <p:cNvSpPr txBox="1"/>
          <p:nvPr/>
        </p:nvSpPr>
        <p:spPr>
          <a:xfrm>
            <a:off x="323528" y="2780928"/>
            <a:ext cx="2592288" cy="3939540"/>
          </a:xfrm>
          <a:prstGeom prst="rect">
            <a:avLst/>
          </a:prstGeom>
          <a:noFill/>
        </p:spPr>
        <p:txBody>
          <a:bodyPr wrap="square" rtlCol="0">
            <a:spAutoFit/>
          </a:bodyPr>
          <a:lstStyle/>
          <a:p>
            <a:pPr lvl="0" fontAlgn="base">
              <a:spcBef>
                <a:spcPct val="0"/>
              </a:spcBef>
              <a:spcAft>
                <a:spcPct val="0"/>
              </a:spcAft>
            </a:pPr>
            <a:r>
              <a:rPr kumimoji="0" lang="en-US"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State Opening of Parliament is a ceremony loaded with historical ritual and symbolic significance for the governance of the United Kingdom</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2" name="Picture 4" descr="C:\Users\Галина\Desktop\queensspeech.jpg"/>
          <p:cNvPicPr>
            <a:picLocks noChangeAspect="1" noChangeArrowheads="1"/>
          </p:cNvPicPr>
          <p:nvPr/>
        </p:nvPicPr>
        <p:blipFill>
          <a:blip r:embed="rId2" cstate="print"/>
          <a:srcRect/>
          <a:stretch>
            <a:fillRect/>
          </a:stretch>
        </p:blipFill>
        <p:spPr bwMode="auto">
          <a:xfrm>
            <a:off x="2915816" y="2564904"/>
            <a:ext cx="2952329" cy="1872208"/>
          </a:xfrm>
          <a:prstGeom prst="rect">
            <a:avLst/>
          </a:prstGeom>
          <a:noFill/>
        </p:spPr>
      </p:pic>
      <p:pic>
        <p:nvPicPr>
          <p:cNvPr id="2053" name="Picture 5" descr="C:\Users\Галина\Desktop\peers_2214853b.jpg"/>
          <p:cNvPicPr>
            <a:picLocks noChangeAspect="1" noChangeArrowheads="1"/>
          </p:cNvPicPr>
          <p:nvPr/>
        </p:nvPicPr>
        <p:blipFill>
          <a:blip r:embed="rId3" cstate="print"/>
          <a:srcRect/>
          <a:stretch>
            <a:fillRect/>
          </a:stretch>
        </p:blipFill>
        <p:spPr bwMode="auto">
          <a:xfrm>
            <a:off x="4139952" y="4149080"/>
            <a:ext cx="3824630" cy="2393478"/>
          </a:xfrm>
          <a:prstGeom prst="rect">
            <a:avLst/>
          </a:prstGeom>
          <a:noFill/>
        </p:spPr>
      </p:pic>
      <p:pic>
        <p:nvPicPr>
          <p:cNvPr id="2054" name="Picture 6" descr="C:\Users\Галина\Desktop\883925_1325098664004.jpg"/>
          <p:cNvPicPr>
            <a:picLocks noChangeAspect="1" noChangeArrowheads="1"/>
          </p:cNvPicPr>
          <p:nvPr/>
        </p:nvPicPr>
        <p:blipFill>
          <a:blip r:embed="rId4" cstate="print"/>
          <a:srcRect/>
          <a:stretch>
            <a:fillRect/>
          </a:stretch>
        </p:blipFill>
        <p:spPr bwMode="auto">
          <a:xfrm>
            <a:off x="6084168" y="2348880"/>
            <a:ext cx="2654449" cy="173202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51520" y="0"/>
            <a:ext cx="8892480" cy="1328528"/>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smtClean="0">
                <a:ln>
                  <a:noFill/>
                </a:ln>
                <a:solidFill>
                  <a:srgbClr val="FFC000"/>
                </a:solidFill>
                <a:effectLst/>
                <a:latin typeface="Cambria" pitchFamily="18" charset="0"/>
                <a:ea typeface="Times New Roman" pitchFamily="18" charset="0"/>
                <a:cs typeface="Times New Roman" pitchFamily="18" charset="0"/>
              </a:rPr>
              <a:t>Changing the Guard</a:t>
            </a:r>
            <a:r>
              <a:rPr kumimoji="0" lang="en-US" sz="1300" b="1" i="0" u="none" strike="noStrike" cap="none" normalizeH="0" baseline="0" dirty="0" smtClean="0">
                <a:ln>
                  <a:noFill/>
                </a:ln>
                <a:solidFill>
                  <a:srgbClr val="FFC000"/>
                </a:solidFill>
                <a:effectLst/>
                <a:latin typeface="Cambria" pitchFamily="18" charset="0"/>
                <a:ea typeface="Times New Roman" pitchFamily="18" charset="0"/>
                <a:cs typeface="Times New Roman" pitchFamily="18" charset="0"/>
              </a:rPr>
              <a:t>.</a:t>
            </a:r>
            <a:endParaRPr kumimoji="0" lang="ru-RU" sz="1300" b="1" i="0" u="none" strike="noStrike" cap="none" normalizeH="0" baseline="0" dirty="0" smtClean="0">
              <a:ln>
                <a:noFill/>
              </a:ln>
              <a:solidFill>
                <a:srgbClr val="FFC000"/>
              </a:solidFill>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FFC000"/>
              </a:solidFill>
              <a:effectLst/>
              <a:latin typeface="Arial" pitchFamily="34" charset="0"/>
              <a:cs typeface="Arial" pitchFamily="34" charset="0"/>
            </a:endParaRPr>
          </a:p>
        </p:txBody>
      </p:sp>
      <p:sp>
        <p:nvSpPr>
          <p:cNvPr id="16386" name="Rectangle 2"/>
          <p:cNvSpPr>
            <a:spLocks noChangeArrowheads="1"/>
          </p:cNvSpPr>
          <p:nvPr/>
        </p:nvSpPr>
        <p:spPr bwMode="auto">
          <a:xfrm>
            <a:off x="0" y="980728"/>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spectacular ceremony of Changing the Guard at Buckingham Palace attracts numerous spectators from the country and tourists from different parts of the world. The Guard is changed at 11.30 a.m. daily. It is formed from one of the regiments of Foot Guards. A band leads the new guard from Wellington or Chelsea barracks to the palace forecourt and after the ceremony it leads the old guard back to their barracks.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7" name="Picture 3"/>
          <p:cNvPicPr>
            <a:picLocks noChangeAspect="1" noChangeArrowheads="1"/>
          </p:cNvPicPr>
          <p:nvPr/>
        </p:nvPicPr>
        <p:blipFill>
          <a:blip r:embed="rId2" cstate="print"/>
          <a:srcRect/>
          <a:stretch>
            <a:fillRect/>
          </a:stretch>
        </p:blipFill>
        <p:spPr bwMode="auto">
          <a:xfrm>
            <a:off x="467544" y="3717032"/>
            <a:ext cx="3744416" cy="2808312"/>
          </a:xfrm>
          <a:prstGeom prst="rect">
            <a:avLst/>
          </a:prstGeom>
          <a:noFill/>
          <a:ln w="9525">
            <a:noFill/>
            <a:miter lim="800000"/>
            <a:headEnd/>
            <a:tailEnd/>
          </a:ln>
        </p:spPr>
      </p:pic>
      <p:pic>
        <p:nvPicPr>
          <p:cNvPr id="16388" name="Picture 4"/>
          <p:cNvPicPr>
            <a:picLocks noChangeAspect="1" noChangeArrowheads="1"/>
          </p:cNvPicPr>
          <p:nvPr/>
        </p:nvPicPr>
        <p:blipFill>
          <a:blip r:embed="rId3" cstate="print"/>
          <a:srcRect/>
          <a:stretch>
            <a:fillRect/>
          </a:stretch>
        </p:blipFill>
        <p:spPr bwMode="auto">
          <a:xfrm>
            <a:off x="4355976" y="3861048"/>
            <a:ext cx="4362254" cy="26599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015663"/>
          </a:xfrm>
          <a:prstGeom prst="rect">
            <a:avLst/>
          </a:prstGeom>
        </p:spPr>
        <p:txBody>
          <a:bodyPr wrap="square">
            <a:spAutoFit/>
          </a:bodyPr>
          <a:lstStyle/>
          <a:p>
            <a:r>
              <a:rPr lang="en-US" sz="6000" dirty="0">
                <a:solidFill>
                  <a:srgbClr val="FFC000"/>
                </a:solidFill>
              </a:rPr>
              <a:t>The Ceremony of the Keys</a:t>
            </a:r>
            <a:endParaRPr lang="ru-RU" sz="6000" dirty="0">
              <a:solidFill>
                <a:srgbClr val="FFC000"/>
              </a:solidFill>
            </a:endParaRPr>
          </a:p>
        </p:txBody>
      </p:sp>
      <p:sp>
        <p:nvSpPr>
          <p:cNvPr id="17409" name="Rectangle 1"/>
          <p:cNvSpPr>
            <a:spLocks noChangeArrowheads="1"/>
          </p:cNvSpPr>
          <p:nvPr/>
        </p:nvSpPr>
        <p:spPr bwMode="auto">
          <a:xfrm>
            <a:off x="0" y="4180344"/>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Every night at 9.53 p. m. the Chief Warder of the Yeomen Warders (Beefeaters) of the Tower of London lights a candle lantern and then makes his way towards the Bloody Tower. In the Archway his Escort await his arrival. The Chief Warder, carrying the keys, then moves off with his Escort to the West Gate, which he locks, while the Escort “present arms”. Then the Middle and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Byward</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are locked.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410" name="Picture 2"/>
          <p:cNvPicPr>
            <a:picLocks noChangeAspect="1" noChangeArrowheads="1"/>
          </p:cNvPicPr>
          <p:nvPr/>
        </p:nvPicPr>
        <p:blipFill>
          <a:blip r:embed="rId2" cstate="print"/>
          <a:srcRect/>
          <a:stretch>
            <a:fillRect/>
          </a:stretch>
        </p:blipFill>
        <p:spPr bwMode="auto">
          <a:xfrm>
            <a:off x="6300192" y="2204864"/>
            <a:ext cx="2664296" cy="1903069"/>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0" y="1052736"/>
            <a:ext cx="2937853" cy="1650479"/>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a:stretch>
            <a:fillRect/>
          </a:stretch>
        </p:blipFill>
        <p:spPr bwMode="auto">
          <a:xfrm>
            <a:off x="2627784" y="1412776"/>
            <a:ext cx="3744416" cy="24962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0"/>
            <a:ext cx="8350363" cy="1015663"/>
          </a:xfrm>
          <a:prstGeom prst="rect">
            <a:avLst/>
          </a:prstGeom>
        </p:spPr>
        <p:txBody>
          <a:bodyPr wrap="none">
            <a:spAutoFit/>
          </a:bodyPr>
          <a:lstStyle/>
          <a:p>
            <a:r>
              <a:rPr lang="en-US" sz="6000" dirty="0">
                <a:solidFill>
                  <a:srgbClr val="FFC000"/>
                </a:solidFill>
              </a:rPr>
              <a:t>The Lord Mayor’s show</a:t>
            </a:r>
            <a:endParaRPr lang="ru-RU" sz="6000" dirty="0">
              <a:solidFill>
                <a:srgbClr val="FFC000"/>
              </a:solidFill>
            </a:endParaRPr>
          </a:p>
        </p:txBody>
      </p:sp>
      <p:sp>
        <p:nvSpPr>
          <p:cNvPr id="18433" name="Rectangle 1"/>
          <p:cNvSpPr>
            <a:spLocks noChangeArrowheads="1"/>
          </p:cNvSpPr>
          <p:nvPr/>
        </p:nvSpPr>
        <p:spPr bwMode="auto">
          <a:xfrm>
            <a:off x="251520" y="881715"/>
            <a:ext cx="345638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400" dirty="0">
                <a:latin typeface="Arial" pitchFamily="34" charset="0"/>
                <a:ea typeface="Times New Roman" pitchFamily="18" charset="0"/>
                <a:cs typeface="Arial" pitchFamily="34" charset="0"/>
              </a:rPr>
              <a:t>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 Lord Mayor’s show is watched by many thousands of people, who throng the streets of the City of London to see this interesting procession and admire its glittering pageantry.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4" name="Rectangle 2"/>
          <p:cNvSpPr>
            <a:spLocks noChangeArrowheads="1"/>
          </p:cNvSpPr>
          <p:nvPr/>
        </p:nvSpPr>
        <p:spPr bwMode="auto">
          <a:xfrm>
            <a:off x="4283968" y="3224009"/>
            <a:ext cx="449999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ceremony is the gesture of pride in the City’s history and strength as a world commercial centre. The ceremony seems still more bright and colorful because it is always held on the second Saturday in November when the city is often wrapped in mist or rain.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5" name="Picture 3"/>
          <p:cNvPicPr>
            <a:picLocks noChangeAspect="1" noChangeArrowheads="1"/>
          </p:cNvPicPr>
          <p:nvPr/>
        </p:nvPicPr>
        <p:blipFill>
          <a:blip r:embed="rId2" cstate="print"/>
          <a:srcRect/>
          <a:stretch>
            <a:fillRect/>
          </a:stretch>
        </p:blipFill>
        <p:spPr bwMode="auto">
          <a:xfrm>
            <a:off x="3923929" y="980728"/>
            <a:ext cx="2808312" cy="2160240"/>
          </a:xfrm>
          <a:prstGeom prst="rect">
            <a:avLst/>
          </a:prstGeom>
          <a:noFill/>
          <a:ln w="9525">
            <a:noFill/>
            <a:miter lim="800000"/>
            <a:headEnd/>
            <a:tailEnd/>
          </a:ln>
        </p:spPr>
      </p:pic>
      <p:pic>
        <p:nvPicPr>
          <p:cNvPr id="18436" name="Picture 4"/>
          <p:cNvPicPr>
            <a:picLocks noChangeAspect="1" noChangeArrowheads="1"/>
          </p:cNvPicPr>
          <p:nvPr/>
        </p:nvPicPr>
        <p:blipFill>
          <a:blip r:embed="rId3" cstate="print"/>
          <a:srcRect/>
          <a:stretch>
            <a:fillRect/>
          </a:stretch>
        </p:blipFill>
        <p:spPr bwMode="auto">
          <a:xfrm>
            <a:off x="179512" y="3933056"/>
            <a:ext cx="4032448" cy="2618472"/>
          </a:xfrm>
          <a:prstGeom prst="rect">
            <a:avLst/>
          </a:prstGeom>
          <a:noFill/>
          <a:ln w="9525">
            <a:noFill/>
            <a:miter lim="800000"/>
            <a:headEnd/>
            <a:tailEnd/>
          </a:ln>
        </p:spPr>
      </p:pic>
      <p:pic>
        <p:nvPicPr>
          <p:cNvPr id="18437" name="Picture 5"/>
          <p:cNvPicPr>
            <a:picLocks noChangeAspect="1" noChangeArrowheads="1"/>
          </p:cNvPicPr>
          <p:nvPr/>
        </p:nvPicPr>
        <p:blipFill>
          <a:blip r:embed="rId4" cstate="print"/>
          <a:srcRect/>
          <a:stretch>
            <a:fillRect/>
          </a:stretch>
        </p:blipFill>
        <p:spPr bwMode="auto">
          <a:xfrm>
            <a:off x="6948264" y="908720"/>
            <a:ext cx="1656184" cy="23217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0"/>
            <a:ext cx="9262344"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smtClean="0">
                <a:ln>
                  <a:noFill/>
                </a:ln>
                <a:solidFill>
                  <a:srgbClr val="FFC000"/>
                </a:solidFill>
                <a:effectLst/>
                <a:latin typeface="Calibri" pitchFamily="34" charset="0"/>
                <a:ea typeface="Times New Roman" pitchFamily="18" charset="0"/>
                <a:cs typeface="Times New Roman" pitchFamily="18" charset="0"/>
              </a:rPr>
              <a:t>Lord Chancellor’s procession</a:t>
            </a:r>
            <a:endParaRPr kumimoji="0" lang="en-US" sz="6000" b="0" i="0" u="none" strike="noStrike" cap="none" normalizeH="0" baseline="0" dirty="0" smtClean="0">
              <a:ln>
                <a:noFill/>
              </a:ln>
              <a:solidFill>
                <a:srgbClr val="FFC000"/>
              </a:solidFill>
              <a:effectLst/>
              <a:latin typeface="Arial" pitchFamily="34" charset="0"/>
              <a:cs typeface="Arial" pitchFamily="34" charset="0"/>
            </a:endParaRPr>
          </a:p>
        </p:txBody>
      </p:sp>
      <p:sp>
        <p:nvSpPr>
          <p:cNvPr id="19458" name="Rectangle 2"/>
          <p:cNvSpPr>
            <a:spLocks noChangeArrowheads="1"/>
          </p:cNvSpPr>
          <p:nvPr/>
        </p:nvSpPr>
        <p:spPr bwMode="auto">
          <a:xfrm>
            <a:off x="0" y="5013176"/>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Lord Chancellor</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in former times </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Chancellor of England</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is one of the most senior and important functionaries in the government</a:t>
            </a:r>
            <a:r>
              <a:rPr lang="en-US" sz="2400" dirty="0">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of the United Kingdom. He is a Great Officer of State, and is appointed by the Sovereign on the advice of the Prime Minister.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9" name="Rectangle 3"/>
          <p:cNvSpPr>
            <a:spLocks noChangeArrowheads="1"/>
          </p:cNvSpPr>
          <p:nvPr/>
        </p:nvSpPr>
        <p:spPr bwMode="auto">
          <a:xfrm>
            <a:off x="5148064" y="1196752"/>
            <a:ext cx="399593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Lord Chancellor, accompanied by the mace and his attendants, makes his way through Prince’s Chamber and Royal Gallery to join the Lord Speaker in Sovereign’s Entrance.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60" name="Picture 4" descr="C:\Users\Галина\Desktop\RCJ0-122.jpg"/>
          <p:cNvPicPr>
            <a:picLocks noChangeAspect="1" noChangeArrowheads="1"/>
          </p:cNvPicPr>
          <p:nvPr/>
        </p:nvPicPr>
        <p:blipFill>
          <a:blip r:embed="rId2" cstate="print"/>
          <a:srcRect/>
          <a:stretch>
            <a:fillRect/>
          </a:stretch>
        </p:blipFill>
        <p:spPr bwMode="auto">
          <a:xfrm>
            <a:off x="251520" y="1196752"/>
            <a:ext cx="4716048" cy="360424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0"/>
            <a:ext cx="6668813" cy="1015663"/>
          </a:xfrm>
          <a:prstGeom prst="rect">
            <a:avLst/>
          </a:prstGeom>
        </p:spPr>
        <p:txBody>
          <a:bodyPr wrap="none">
            <a:spAutoFit/>
          </a:bodyPr>
          <a:lstStyle/>
          <a:p>
            <a:r>
              <a:rPr lang="en-US" sz="6000" dirty="0">
                <a:solidFill>
                  <a:srgbClr val="FFC000"/>
                </a:solidFill>
              </a:rPr>
              <a:t>Remembrance Day</a:t>
            </a:r>
            <a:endParaRPr lang="ru-RU" sz="6000" dirty="0">
              <a:solidFill>
                <a:srgbClr val="FFC000"/>
              </a:solidFill>
            </a:endParaRPr>
          </a:p>
        </p:txBody>
      </p:sp>
      <p:sp>
        <p:nvSpPr>
          <p:cNvPr id="3" name="Прямоугольник 2"/>
          <p:cNvSpPr/>
          <p:nvPr/>
        </p:nvSpPr>
        <p:spPr>
          <a:xfrm>
            <a:off x="0" y="908720"/>
            <a:ext cx="9144000" cy="1323439"/>
          </a:xfrm>
          <a:prstGeom prst="rect">
            <a:avLst/>
          </a:prstGeom>
        </p:spPr>
        <p:txBody>
          <a:bodyPr wrap="square">
            <a:spAutoFit/>
          </a:bodyPr>
          <a:lstStyle/>
          <a:p>
            <a:pPr algn="just"/>
            <a:r>
              <a:rPr lang="en-US" sz="2000" dirty="0"/>
              <a:t>Remembrance Day is observed throughout Britain in commemoration of the million or more British soldiers and airmen who lost their lives during the two World Wars. On that day, the second Sunday in November, special services are held </a:t>
            </a:r>
            <a:endParaRPr lang="ru-RU" sz="2000" dirty="0"/>
          </a:p>
        </p:txBody>
      </p:sp>
      <p:sp>
        <p:nvSpPr>
          <p:cNvPr id="4" name="Прямоугольник 3"/>
          <p:cNvSpPr/>
          <p:nvPr/>
        </p:nvSpPr>
        <p:spPr>
          <a:xfrm>
            <a:off x="4572000" y="2060848"/>
            <a:ext cx="4572000" cy="4401205"/>
          </a:xfrm>
          <a:prstGeom prst="rect">
            <a:avLst/>
          </a:prstGeom>
        </p:spPr>
        <p:txBody>
          <a:bodyPr>
            <a:spAutoFit/>
          </a:bodyPr>
          <a:lstStyle/>
          <a:p>
            <a:pPr algn="just"/>
            <a:r>
              <a:rPr lang="en-US" sz="2000" dirty="0"/>
              <a:t>The silence begins at the first stroke of Big Ben 11 o’clock, and is broken only by the crash of distant artillery and perhaps by the murmur of a passing jet. Members of the Royal Family or their representatives and political leaders come forward to lay wreaths at the foot of the Cenotaph. Then comes the march past the memorial of ex-servicemen and women, followed by an endless line of ordinary citizens who have come here with their personal wreaths and their sad memories.</a:t>
            </a:r>
            <a:endParaRPr lang="ru-RU" sz="2000" dirty="0"/>
          </a:p>
        </p:txBody>
      </p:sp>
      <p:pic>
        <p:nvPicPr>
          <p:cNvPr id="20482" name="Picture 2"/>
          <p:cNvPicPr>
            <a:picLocks noChangeAspect="1" noChangeArrowheads="1"/>
          </p:cNvPicPr>
          <p:nvPr/>
        </p:nvPicPr>
        <p:blipFill>
          <a:blip r:embed="rId2" cstate="print"/>
          <a:srcRect/>
          <a:stretch>
            <a:fillRect/>
          </a:stretch>
        </p:blipFill>
        <p:spPr bwMode="auto">
          <a:xfrm>
            <a:off x="179512" y="2204864"/>
            <a:ext cx="3094669" cy="2376264"/>
          </a:xfrm>
          <a:prstGeom prst="rect">
            <a:avLst/>
          </a:prstGeom>
          <a:noFill/>
          <a:ln w="9525">
            <a:noFill/>
            <a:miter lim="800000"/>
            <a:headEnd/>
            <a:tailEnd/>
          </a:ln>
        </p:spPr>
      </p:pic>
      <p:pic>
        <p:nvPicPr>
          <p:cNvPr id="20484" name="Picture 4"/>
          <p:cNvPicPr>
            <a:picLocks noChangeAspect="1" noChangeArrowheads="1"/>
          </p:cNvPicPr>
          <p:nvPr/>
        </p:nvPicPr>
        <p:blipFill>
          <a:blip r:embed="rId3" cstate="print"/>
          <a:srcRect/>
          <a:stretch>
            <a:fillRect/>
          </a:stretch>
        </p:blipFill>
        <p:spPr bwMode="auto">
          <a:xfrm>
            <a:off x="1403648" y="4293096"/>
            <a:ext cx="3225958"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80</TotalTime>
  <Words>560</Words>
  <Application>Microsoft Office PowerPoint</Application>
  <PresentationFormat>Экран (4:3)</PresentationFormat>
  <Paragraphs>28</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Апекс</vt:lpstr>
      <vt:lpstr>Politically marked ceremonies and parliamentary conventions</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Politically marked ceremonies and parliamentary conventions.</dc:title>
  <dc:creator>Галина</dc:creator>
  <cp:lastModifiedBy>Grey Wolf</cp:lastModifiedBy>
  <cp:revision>12</cp:revision>
  <dcterms:created xsi:type="dcterms:W3CDTF">2012-11-19T14:46:32Z</dcterms:created>
  <dcterms:modified xsi:type="dcterms:W3CDTF">2013-05-28T13:41:52Z</dcterms:modified>
</cp:coreProperties>
</file>