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6"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14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53167DD-2EF0-4B49-9663-534405FBF00B}" type="datetimeFigureOut">
              <a:rPr lang="ru-RU" smtClean="0"/>
              <a:t>03.01.2014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AE0C18-A25F-40F1-9A9B-4FE4B5A1D03F}" type="slidenum">
              <a:rPr lang="ru-RU" smtClean="0"/>
              <a:t>‹#›</a:t>
            </a:fld>
            <a:endParaRPr lang="ru-RU"/>
          </a:p>
        </p:txBody>
      </p:sp>
    </p:spTree>
    <p:extLst>
      <p:ext uri="{BB962C8B-B14F-4D97-AF65-F5344CB8AC3E}">
        <p14:creationId xmlns:p14="http://schemas.microsoft.com/office/powerpoint/2010/main" val="2716442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253167DD-2EF0-4B49-9663-534405FBF00B}" type="datetimeFigureOut">
              <a:rPr lang="ru-RU" smtClean="0"/>
              <a:t>03.01.2014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8AE0C18-A25F-40F1-9A9B-4FE4B5A1D03F}" type="slidenum">
              <a:rPr lang="ru-RU" smtClean="0"/>
              <a:t>‹#›</a:t>
            </a:fld>
            <a:endParaRPr lang="ru-RU"/>
          </a:p>
        </p:txBody>
      </p:sp>
    </p:spTree>
    <p:extLst>
      <p:ext uri="{BB962C8B-B14F-4D97-AF65-F5344CB8AC3E}">
        <p14:creationId xmlns:p14="http://schemas.microsoft.com/office/powerpoint/2010/main" val="3533716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53167DD-2EF0-4B49-9663-534405FBF00B}" type="datetimeFigureOut">
              <a:rPr lang="ru-RU" smtClean="0"/>
              <a:t>03.01.2014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AE0C18-A25F-40F1-9A9B-4FE4B5A1D03F}" type="slidenum">
              <a:rPr lang="ru-RU" smtClean="0"/>
              <a:t>‹#›</a:t>
            </a:fld>
            <a:endParaRPr lang="ru-RU"/>
          </a:p>
        </p:txBody>
      </p:sp>
    </p:spTree>
    <p:extLst>
      <p:ext uri="{BB962C8B-B14F-4D97-AF65-F5344CB8AC3E}">
        <p14:creationId xmlns:p14="http://schemas.microsoft.com/office/powerpoint/2010/main" val="261022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53167DD-2EF0-4B49-9663-534405FBF00B}" type="datetimeFigureOut">
              <a:rPr lang="ru-RU" smtClean="0"/>
              <a:t>03.01.2014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AE0C18-A25F-40F1-9A9B-4FE4B5A1D03F}" type="slidenum">
              <a:rPr lang="ru-RU" smtClean="0"/>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74876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53167DD-2EF0-4B49-9663-534405FBF00B}" type="datetimeFigureOut">
              <a:rPr lang="ru-RU" smtClean="0"/>
              <a:t>03.01.2014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AE0C18-A25F-40F1-9A9B-4FE4B5A1D03F}" type="slidenum">
              <a:rPr lang="ru-RU" smtClean="0"/>
              <a:t>‹#›</a:t>
            </a:fld>
            <a:endParaRPr lang="ru-RU"/>
          </a:p>
        </p:txBody>
      </p:sp>
    </p:spTree>
    <p:extLst>
      <p:ext uri="{BB962C8B-B14F-4D97-AF65-F5344CB8AC3E}">
        <p14:creationId xmlns:p14="http://schemas.microsoft.com/office/powerpoint/2010/main" val="932574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53167DD-2EF0-4B49-9663-534405FBF00B}" type="datetimeFigureOut">
              <a:rPr lang="ru-RU" smtClean="0"/>
              <a:t>03.01.2014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AE0C18-A25F-40F1-9A9B-4FE4B5A1D03F}" type="slidenum">
              <a:rPr lang="ru-RU" smtClean="0"/>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69892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53167DD-2EF0-4B49-9663-534405FBF00B}" type="datetimeFigureOut">
              <a:rPr lang="ru-RU" smtClean="0"/>
              <a:t>03.01.2014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AE0C18-A25F-40F1-9A9B-4FE4B5A1D03F}" type="slidenum">
              <a:rPr lang="ru-RU" smtClean="0"/>
              <a:t>‹#›</a:t>
            </a:fld>
            <a:endParaRPr lang="ru-RU"/>
          </a:p>
        </p:txBody>
      </p:sp>
    </p:spTree>
    <p:extLst>
      <p:ext uri="{BB962C8B-B14F-4D97-AF65-F5344CB8AC3E}">
        <p14:creationId xmlns:p14="http://schemas.microsoft.com/office/powerpoint/2010/main" val="2730983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53167DD-2EF0-4B49-9663-534405FBF00B}" type="datetimeFigureOut">
              <a:rPr lang="ru-RU" smtClean="0"/>
              <a:t>03.01.2014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AE0C18-A25F-40F1-9A9B-4FE4B5A1D03F}" type="slidenum">
              <a:rPr lang="ru-RU" smtClean="0"/>
              <a:t>‹#›</a:t>
            </a:fld>
            <a:endParaRPr lang="ru-RU"/>
          </a:p>
        </p:txBody>
      </p:sp>
    </p:spTree>
    <p:extLst>
      <p:ext uri="{BB962C8B-B14F-4D97-AF65-F5344CB8AC3E}">
        <p14:creationId xmlns:p14="http://schemas.microsoft.com/office/powerpoint/2010/main" val="1524972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53167DD-2EF0-4B49-9663-534405FBF00B}" type="datetimeFigureOut">
              <a:rPr lang="ru-RU" smtClean="0"/>
              <a:t>03.01.2014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AE0C18-A25F-40F1-9A9B-4FE4B5A1D03F}" type="slidenum">
              <a:rPr lang="ru-RU" smtClean="0"/>
              <a:t>‹#›</a:t>
            </a:fld>
            <a:endParaRPr lang="ru-RU"/>
          </a:p>
        </p:txBody>
      </p:sp>
    </p:spTree>
    <p:extLst>
      <p:ext uri="{BB962C8B-B14F-4D97-AF65-F5344CB8AC3E}">
        <p14:creationId xmlns:p14="http://schemas.microsoft.com/office/powerpoint/2010/main" val="3354002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53167DD-2EF0-4B49-9663-534405FBF00B}" type="datetimeFigureOut">
              <a:rPr lang="ru-RU" smtClean="0"/>
              <a:t>03.01.2014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AE0C18-A25F-40F1-9A9B-4FE4B5A1D03F}" type="slidenum">
              <a:rPr lang="ru-RU" smtClean="0"/>
              <a:t>‹#›</a:t>
            </a:fld>
            <a:endParaRPr lang="ru-RU"/>
          </a:p>
        </p:txBody>
      </p:sp>
    </p:spTree>
    <p:extLst>
      <p:ext uri="{BB962C8B-B14F-4D97-AF65-F5344CB8AC3E}">
        <p14:creationId xmlns:p14="http://schemas.microsoft.com/office/powerpoint/2010/main" val="881409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53167DD-2EF0-4B49-9663-534405FBF00B}" type="datetimeFigureOut">
              <a:rPr lang="ru-RU" smtClean="0"/>
              <a:t>03.01.2014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AE0C18-A25F-40F1-9A9B-4FE4B5A1D03F}" type="slidenum">
              <a:rPr lang="ru-RU" smtClean="0"/>
              <a:t>‹#›</a:t>
            </a:fld>
            <a:endParaRPr lang="ru-RU"/>
          </a:p>
        </p:txBody>
      </p:sp>
    </p:spTree>
    <p:extLst>
      <p:ext uri="{BB962C8B-B14F-4D97-AF65-F5344CB8AC3E}">
        <p14:creationId xmlns:p14="http://schemas.microsoft.com/office/powerpoint/2010/main" val="3625093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53167DD-2EF0-4B49-9663-534405FBF00B}" type="datetimeFigureOut">
              <a:rPr lang="ru-RU" smtClean="0"/>
              <a:t>03.01.2014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8AE0C18-A25F-40F1-9A9B-4FE4B5A1D03F}" type="slidenum">
              <a:rPr lang="ru-RU" smtClean="0"/>
              <a:t>‹#›</a:t>
            </a:fld>
            <a:endParaRPr lang="ru-RU"/>
          </a:p>
        </p:txBody>
      </p:sp>
    </p:spTree>
    <p:extLst>
      <p:ext uri="{BB962C8B-B14F-4D97-AF65-F5344CB8AC3E}">
        <p14:creationId xmlns:p14="http://schemas.microsoft.com/office/powerpoint/2010/main" val="2439221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53167DD-2EF0-4B49-9663-534405FBF00B}" type="datetimeFigureOut">
              <a:rPr lang="ru-RU" smtClean="0"/>
              <a:t>03.01.2014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8AE0C18-A25F-40F1-9A9B-4FE4B5A1D03F}" type="slidenum">
              <a:rPr lang="ru-RU" smtClean="0"/>
              <a:t>‹#›</a:t>
            </a:fld>
            <a:endParaRPr lang="ru-RU"/>
          </a:p>
        </p:txBody>
      </p:sp>
    </p:spTree>
    <p:extLst>
      <p:ext uri="{BB962C8B-B14F-4D97-AF65-F5344CB8AC3E}">
        <p14:creationId xmlns:p14="http://schemas.microsoft.com/office/powerpoint/2010/main" val="244618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53167DD-2EF0-4B49-9663-534405FBF00B}" type="datetimeFigureOut">
              <a:rPr lang="ru-RU" smtClean="0"/>
              <a:t>03.01.2014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8AE0C18-A25F-40F1-9A9B-4FE4B5A1D03F}" type="slidenum">
              <a:rPr lang="ru-RU" smtClean="0"/>
              <a:t>‹#›</a:t>
            </a:fld>
            <a:endParaRPr lang="ru-RU"/>
          </a:p>
        </p:txBody>
      </p:sp>
    </p:spTree>
    <p:extLst>
      <p:ext uri="{BB962C8B-B14F-4D97-AF65-F5344CB8AC3E}">
        <p14:creationId xmlns:p14="http://schemas.microsoft.com/office/powerpoint/2010/main" val="830852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167DD-2EF0-4B49-9663-534405FBF00B}" type="datetimeFigureOut">
              <a:rPr lang="ru-RU" smtClean="0"/>
              <a:t>03.01.2014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8AE0C18-A25F-40F1-9A9B-4FE4B5A1D03F}" type="slidenum">
              <a:rPr lang="ru-RU" smtClean="0"/>
              <a:t>‹#›</a:t>
            </a:fld>
            <a:endParaRPr lang="ru-RU"/>
          </a:p>
        </p:txBody>
      </p:sp>
    </p:spTree>
    <p:extLst>
      <p:ext uri="{BB962C8B-B14F-4D97-AF65-F5344CB8AC3E}">
        <p14:creationId xmlns:p14="http://schemas.microsoft.com/office/powerpoint/2010/main" val="2062119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53167DD-2EF0-4B49-9663-534405FBF00B}" type="datetimeFigureOut">
              <a:rPr lang="ru-RU" smtClean="0"/>
              <a:t>03.01.2014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8AE0C18-A25F-40F1-9A9B-4FE4B5A1D03F}" type="slidenum">
              <a:rPr lang="ru-RU" smtClean="0"/>
              <a:t>‹#›</a:t>
            </a:fld>
            <a:endParaRPr lang="ru-RU"/>
          </a:p>
        </p:txBody>
      </p:sp>
    </p:spTree>
    <p:extLst>
      <p:ext uri="{BB962C8B-B14F-4D97-AF65-F5344CB8AC3E}">
        <p14:creationId xmlns:p14="http://schemas.microsoft.com/office/powerpoint/2010/main" val="1133051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53167DD-2EF0-4B49-9663-534405FBF00B}" type="datetimeFigureOut">
              <a:rPr lang="ru-RU" smtClean="0"/>
              <a:t>03.01.2014</a:t>
            </a:fld>
            <a:endParaRPr lang="ru-RU"/>
          </a:p>
        </p:txBody>
      </p:sp>
      <p:sp>
        <p:nvSpPr>
          <p:cNvPr id="6" name="Footer Placeholder 5"/>
          <p:cNvSpPr>
            <a:spLocks noGrp="1"/>
          </p:cNvSpPr>
          <p:nvPr>
            <p:ph type="ftr" sz="quarter" idx="11"/>
          </p:nvPr>
        </p:nvSpPr>
        <p:spPr>
          <a:xfrm>
            <a:off x="533400" y="6172200"/>
            <a:ext cx="5811724" cy="365125"/>
          </a:xfrm>
        </p:spPr>
        <p:txBody>
          <a:bodyPr/>
          <a:lstStyle/>
          <a:p>
            <a:endParaRPr lang="ru-RU"/>
          </a:p>
        </p:txBody>
      </p:sp>
      <p:sp>
        <p:nvSpPr>
          <p:cNvPr id="7" name="Slide Number Placeholder 6"/>
          <p:cNvSpPr>
            <a:spLocks noGrp="1"/>
          </p:cNvSpPr>
          <p:nvPr>
            <p:ph type="sldNum" sz="quarter" idx="12"/>
          </p:nvPr>
        </p:nvSpPr>
        <p:spPr/>
        <p:txBody>
          <a:bodyPr/>
          <a:lstStyle/>
          <a:p>
            <a:fld id="{68AE0C18-A25F-40F1-9A9B-4FE4B5A1D03F}" type="slidenum">
              <a:rPr lang="ru-RU" smtClean="0"/>
              <a:t>‹#›</a:t>
            </a:fld>
            <a:endParaRPr lang="ru-RU"/>
          </a:p>
        </p:txBody>
      </p:sp>
    </p:spTree>
    <p:extLst>
      <p:ext uri="{BB962C8B-B14F-4D97-AF65-F5344CB8AC3E}">
        <p14:creationId xmlns:p14="http://schemas.microsoft.com/office/powerpoint/2010/main" val="3395066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53167DD-2EF0-4B49-9663-534405FBF00B}" type="datetimeFigureOut">
              <a:rPr lang="ru-RU" smtClean="0"/>
              <a:t>03.01.2014</a:t>
            </a:fld>
            <a:endParaRPr lang="ru-RU"/>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68AE0C18-A25F-40F1-9A9B-4FE4B5A1D03F}" type="slidenum">
              <a:rPr lang="ru-RU" smtClean="0"/>
              <a:t>‹#›</a:t>
            </a:fld>
            <a:endParaRPr lang="ru-RU"/>
          </a:p>
        </p:txBody>
      </p:sp>
    </p:spTree>
    <p:extLst>
      <p:ext uri="{BB962C8B-B14F-4D97-AF65-F5344CB8AC3E}">
        <p14:creationId xmlns:p14="http://schemas.microsoft.com/office/powerpoint/2010/main" val="838576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just"/>
            <a:r>
              <a:rPr lang="ru-RU" sz="2400" b="1" dirty="0" smtClean="0"/>
              <a:t>Презентация </a:t>
            </a:r>
            <a:r>
              <a:rPr lang="en-US" sz="2400" b="1" dirty="0" smtClean="0"/>
              <a:t>The System of</a:t>
            </a:r>
            <a:r>
              <a:rPr lang="ru-RU" sz="2400" b="1" dirty="0" smtClean="0"/>
              <a:t> </a:t>
            </a:r>
            <a:r>
              <a:rPr lang="en-US" sz="2400" b="1" dirty="0" smtClean="0"/>
              <a:t>Education in Belarus </a:t>
            </a:r>
            <a:r>
              <a:rPr lang="ru-RU" sz="2400" b="1" dirty="0" smtClean="0"/>
              <a:t>подготовлена студентом математического факультета Дмитрием </a:t>
            </a:r>
            <a:r>
              <a:rPr lang="ru-RU" sz="2400" b="1" dirty="0" err="1" smtClean="0"/>
              <a:t>Дюпановым</a:t>
            </a:r>
            <a:r>
              <a:rPr lang="ru-RU" sz="2400" b="1" dirty="0" smtClean="0"/>
              <a:t> в ходе изучения темы </a:t>
            </a:r>
            <a:r>
              <a:rPr lang="en-US" sz="2400" b="1" dirty="0" smtClean="0"/>
              <a:t>National System of Education. </a:t>
            </a:r>
            <a:r>
              <a:rPr lang="ru-RU" sz="2400" b="1" dirty="0" smtClean="0"/>
              <a:t>Она может быть использована в качестве наглядного материала при изучении данной темы на неязыковых факультетах.</a:t>
            </a:r>
            <a:endParaRPr lang="ru-RU" sz="2400" b="1" dirty="0"/>
          </a:p>
        </p:txBody>
      </p:sp>
    </p:spTree>
    <p:extLst>
      <p:ext uri="{BB962C8B-B14F-4D97-AF65-F5344CB8AC3E}">
        <p14:creationId xmlns:p14="http://schemas.microsoft.com/office/powerpoint/2010/main" val="2593317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373216"/>
            <a:ext cx="9324528" cy="1296144"/>
          </a:xfrm>
        </p:spPr>
        <p:txBody>
          <a:bodyPr>
            <a:noAutofit/>
          </a:bodyPr>
          <a:lstStyle/>
          <a:p>
            <a:r>
              <a:rPr lang="en-US" sz="2800" b="1" i="1" dirty="0" smtClean="0"/>
              <a:t>Belarus’ system of higher education comprises 57 state and private universities, academies, institutes, and higher colleges. These institutions offer day, night and extra-mural programs</a:t>
            </a:r>
            <a:endParaRPr lang="ru-RU" sz="2800" b="1" i="1" dirty="0"/>
          </a:p>
        </p:txBody>
      </p:sp>
    </p:spTree>
    <p:extLst>
      <p:ext uri="{BB962C8B-B14F-4D97-AF65-F5344CB8AC3E}">
        <p14:creationId xmlns:p14="http://schemas.microsoft.com/office/powerpoint/2010/main" val="1919484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48" y="5301208"/>
            <a:ext cx="9433048" cy="724942"/>
          </a:xfrm>
        </p:spPr>
        <p:txBody>
          <a:bodyPr>
            <a:noAutofit/>
          </a:bodyPr>
          <a:lstStyle/>
          <a:p>
            <a:r>
              <a:rPr lang="ru-RU" sz="2800" b="1" i="1" dirty="0"/>
              <a:t> </a:t>
            </a:r>
            <a:br>
              <a:rPr lang="ru-RU" sz="2800" b="1" i="1" dirty="0"/>
            </a:br>
            <a:r>
              <a:rPr lang="en-US" sz="2800" b="1" i="1" dirty="0"/>
              <a:t>Applicants are to have completed secondary education. Most entrance examinations are held in the form of centralized testing. Students who passed the exams but failed the competition pay tuition fees. Students who graduate with </a:t>
            </a:r>
            <a:r>
              <a:rPr lang="en-US" sz="2800" b="1" i="1" dirty="0" err="1"/>
              <a:t>honours</a:t>
            </a:r>
            <a:r>
              <a:rPr lang="en-US" sz="2800" b="1" i="1" dirty="0"/>
              <a:t> are awarded a so-called “red certificate”</a:t>
            </a:r>
            <a:endParaRPr lang="ru-RU" sz="2800" b="1" i="1" dirty="0"/>
          </a:p>
        </p:txBody>
      </p:sp>
    </p:spTree>
    <p:extLst>
      <p:ext uri="{BB962C8B-B14F-4D97-AF65-F5344CB8AC3E}">
        <p14:creationId xmlns:p14="http://schemas.microsoft.com/office/powerpoint/2010/main" val="1906103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b="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715000"/>
            <a:ext cx="9324528" cy="1143000"/>
          </a:xfrm>
        </p:spPr>
        <p:txBody>
          <a:bodyPr>
            <a:noAutofit/>
          </a:bodyPr>
          <a:lstStyle/>
          <a:p>
            <a:r>
              <a:rPr lang="en-US" sz="2800" b="1" i="1" dirty="0"/>
              <a:t>Belarusian higher educational institutions traditionally confer the degree of Certified Specialist. It usually requires five years of training, success in final state examinations, and defense of a degree work (diploma)</a:t>
            </a:r>
            <a:r>
              <a:rPr lang="ru-RU" sz="2800" b="1" i="1" dirty="0"/>
              <a:t/>
            </a:r>
            <a:br>
              <a:rPr lang="ru-RU" sz="2800" b="1" i="1" dirty="0"/>
            </a:br>
            <a:endParaRPr lang="ru-RU" sz="2800" b="1" i="1" dirty="0"/>
          </a:p>
        </p:txBody>
      </p:sp>
    </p:spTree>
    <p:extLst>
      <p:ext uri="{BB962C8B-B14F-4D97-AF65-F5344CB8AC3E}">
        <p14:creationId xmlns:p14="http://schemas.microsoft.com/office/powerpoint/2010/main" val="2271445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r="3000" b="1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75656" y="620689"/>
            <a:ext cx="7772400" cy="6237312"/>
          </a:xfrm>
        </p:spPr>
        <p:txBody>
          <a:bodyPr>
            <a:normAutofit fontScale="90000"/>
          </a:bodyPr>
          <a:lstStyle/>
          <a:p>
            <a:pPr algn="r"/>
            <a:r>
              <a:rPr lang="en-US" b="1" i="1" dirty="0" smtClean="0">
                <a:solidFill>
                  <a:schemeClr val="tx1">
                    <a:lumMod val="65000"/>
                    <a:lumOff val="35000"/>
                  </a:schemeClr>
                </a:solidFill>
              </a:rPr>
              <a:t/>
            </a:r>
            <a:br>
              <a:rPr lang="en-US" b="1" i="1" dirty="0" smtClean="0">
                <a:solidFill>
                  <a:schemeClr val="tx1">
                    <a:lumMod val="65000"/>
                    <a:lumOff val="35000"/>
                  </a:schemeClr>
                </a:solidFill>
              </a:rPr>
            </a:br>
            <a:r>
              <a:rPr lang="en-US" b="1" i="1" dirty="0">
                <a:solidFill>
                  <a:schemeClr val="tx1">
                    <a:lumMod val="65000"/>
                    <a:lumOff val="35000"/>
                  </a:schemeClr>
                </a:solidFill>
              </a:rPr>
              <a:t/>
            </a:r>
            <a:br>
              <a:rPr lang="en-US" b="1" i="1" dirty="0">
                <a:solidFill>
                  <a:schemeClr val="tx1">
                    <a:lumMod val="65000"/>
                    <a:lumOff val="35000"/>
                  </a:schemeClr>
                </a:solidFill>
              </a:rPr>
            </a:br>
            <a:r>
              <a:rPr lang="en-US" b="1" i="1" dirty="0" smtClean="0">
                <a:solidFill>
                  <a:schemeClr val="tx1">
                    <a:lumMod val="65000"/>
                    <a:lumOff val="35000"/>
                  </a:schemeClr>
                </a:solidFill>
              </a:rPr>
              <a:t/>
            </a:r>
            <a:br>
              <a:rPr lang="en-US" b="1" i="1" dirty="0" smtClean="0">
                <a:solidFill>
                  <a:schemeClr val="tx1">
                    <a:lumMod val="65000"/>
                    <a:lumOff val="35000"/>
                  </a:schemeClr>
                </a:solidFill>
              </a:rPr>
            </a:br>
            <a:r>
              <a:rPr lang="en-US" b="1" i="1" dirty="0">
                <a:solidFill>
                  <a:schemeClr val="tx1">
                    <a:lumMod val="65000"/>
                    <a:lumOff val="35000"/>
                  </a:schemeClr>
                </a:solidFill>
              </a:rPr>
              <a:t/>
            </a:r>
            <a:br>
              <a:rPr lang="en-US" b="1" i="1" dirty="0">
                <a:solidFill>
                  <a:schemeClr val="tx1">
                    <a:lumMod val="65000"/>
                    <a:lumOff val="35000"/>
                  </a:schemeClr>
                </a:solidFill>
              </a:rPr>
            </a:br>
            <a:r>
              <a:rPr lang="en-US" b="1" i="1" dirty="0" smtClean="0">
                <a:solidFill>
                  <a:schemeClr val="tx1">
                    <a:lumMod val="65000"/>
                    <a:lumOff val="35000"/>
                  </a:schemeClr>
                </a:solidFill>
              </a:rPr>
              <a:t/>
            </a:r>
            <a:br>
              <a:rPr lang="en-US" b="1" i="1" dirty="0" smtClean="0">
                <a:solidFill>
                  <a:schemeClr val="tx1">
                    <a:lumMod val="65000"/>
                    <a:lumOff val="35000"/>
                  </a:schemeClr>
                </a:solidFill>
              </a:rPr>
            </a:br>
            <a:r>
              <a:rPr lang="en-US" b="1" i="1" dirty="0" err="1" smtClean="0">
                <a:solidFill>
                  <a:schemeClr val="tx1">
                    <a:lumMod val="65000"/>
                    <a:lumOff val="35000"/>
                  </a:schemeClr>
                </a:solidFill>
              </a:rPr>
              <a:t>Dupanov</a:t>
            </a:r>
            <a:r>
              <a:rPr lang="en-US" b="1" i="1" dirty="0" smtClean="0">
                <a:solidFill>
                  <a:schemeClr val="tx1">
                    <a:lumMod val="65000"/>
                    <a:lumOff val="35000"/>
                  </a:schemeClr>
                </a:solidFill>
              </a:rPr>
              <a:t> D.</a:t>
            </a:r>
            <a:br>
              <a:rPr lang="en-US" b="1" i="1" dirty="0" smtClean="0">
                <a:solidFill>
                  <a:schemeClr val="tx1">
                    <a:lumMod val="65000"/>
                    <a:lumOff val="35000"/>
                  </a:schemeClr>
                </a:solidFill>
              </a:rPr>
            </a:br>
            <a:r>
              <a:rPr lang="en-US" b="1" i="1" dirty="0" smtClean="0">
                <a:solidFill>
                  <a:schemeClr val="tx1">
                    <a:lumMod val="65000"/>
                    <a:lumOff val="35000"/>
                  </a:schemeClr>
                </a:solidFill>
              </a:rPr>
              <a:t>Supervision: </a:t>
            </a:r>
            <a:r>
              <a:rPr lang="en-US" b="1" i="1" dirty="0" err="1" smtClean="0">
                <a:solidFill>
                  <a:schemeClr val="tx1">
                    <a:lumMod val="65000"/>
                    <a:lumOff val="35000"/>
                  </a:schemeClr>
                </a:solidFill>
              </a:rPr>
              <a:t>Chernyakova</a:t>
            </a:r>
            <a:r>
              <a:rPr lang="en-US" b="1" i="1" dirty="0" smtClean="0">
                <a:solidFill>
                  <a:schemeClr val="tx1">
                    <a:lumMod val="65000"/>
                    <a:lumOff val="35000"/>
                  </a:schemeClr>
                </a:solidFill>
              </a:rPr>
              <a:t> E.A.</a:t>
            </a:r>
            <a:r>
              <a:rPr lang="en-US" b="1" i="1" dirty="0">
                <a:solidFill>
                  <a:schemeClr val="tx1">
                    <a:lumMod val="65000"/>
                    <a:lumOff val="35000"/>
                  </a:schemeClr>
                </a:solidFill>
              </a:rPr>
              <a:t/>
            </a:r>
            <a:br>
              <a:rPr lang="en-US" b="1" i="1" dirty="0">
                <a:solidFill>
                  <a:schemeClr val="tx1">
                    <a:lumMod val="65000"/>
                    <a:lumOff val="35000"/>
                  </a:schemeClr>
                </a:solidFill>
              </a:rPr>
            </a:br>
            <a:r>
              <a:rPr lang="en-US" b="1" i="1" dirty="0" smtClean="0">
                <a:solidFill>
                  <a:schemeClr val="tx1">
                    <a:lumMod val="65000"/>
                    <a:lumOff val="35000"/>
                  </a:schemeClr>
                </a:solidFill>
              </a:rPr>
              <a:t/>
            </a:r>
            <a:br>
              <a:rPr lang="en-US" b="1" i="1" dirty="0" smtClean="0">
                <a:solidFill>
                  <a:schemeClr val="tx1">
                    <a:lumMod val="65000"/>
                    <a:lumOff val="35000"/>
                  </a:schemeClr>
                </a:solidFill>
              </a:rPr>
            </a:br>
            <a:r>
              <a:rPr lang="en-US" b="1" i="1" dirty="0" smtClean="0">
                <a:solidFill>
                  <a:schemeClr val="tx1">
                    <a:lumMod val="65000"/>
                    <a:lumOff val="35000"/>
                  </a:schemeClr>
                </a:solidFill>
              </a:rPr>
              <a:t>The </a:t>
            </a:r>
            <a:r>
              <a:rPr lang="en-US" b="1" i="1" dirty="0">
                <a:solidFill>
                  <a:schemeClr val="tx1">
                    <a:lumMod val="65000"/>
                    <a:lumOff val="35000"/>
                  </a:schemeClr>
                </a:solidFill>
              </a:rPr>
              <a:t>system of education in the Republic of </a:t>
            </a:r>
            <a:r>
              <a:rPr lang="en-US" b="1" i="1" dirty="0" smtClean="0">
                <a:solidFill>
                  <a:schemeClr val="tx1">
                    <a:lumMod val="65000"/>
                    <a:lumOff val="35000"/>
                  </a:schemeClr>
                </a:solidFill>
              </a:rPr>
              <a:t>Belarus</a:t>
            </a:r>
            <a:r>
              <a:rPr lang="ru-RU" b="1" i="1" dirty="0" smtClean="0">
                <a:solidFill>
                  <a:schemeClr val="tx1">
                    <a:lumMod val="65000"/>
                    <a:lumOff val="35000"/>
                  </a:schemeClr>
                </a:solidFill>
              </a:rPr>
              <a:t>.</a:t>
            </a:r>
            <a:endParaRPr lang="ru-RU" b="1" i="1" dirty="0">
              <a:solidFill>
                <a:schemeClr val="tx1">
                  <a:lumMod val="65000"/>
                  <a:lumOff val="35000"/>
                </a:schemeClr>
              </a:solidFill>
            </a:endParaRPr>
          </a:p>
        </p:txBody>
      </p:sp>
    </p:spTree>
    <p:extLst>
      <p:ext uri="{BB962C8B-B14F-4D97-AF65-F5344CB8AC3E}">
        <p14:creationId xmlns:p14="http://schemas.microsoft.com/office/powerpoint/2010/main" val="3116396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0" r="-10000" b="20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0" y="5373216"/>
            <a:ext cx="8949680" cy="1988840"/>
          </a:xfrm>
        </p:spPr>
        <p:txBody>
          <a:bodyPr/>
          <a:lstStyle/>
          <a:p>
            <a:pPr marL="0" indent="0">
              <a:buNone/>
            </a:pPr>
            <a:r>
              <a:rPr lang="en-US" b="1" i="1" dirty="0">
                <a:solidFill>
                  <a:schemeClr val="bg1">
                    <a:lumMod val="50000"/>
                  </a:schemeClr>
                </a:solidFill>
              </a:rPr>
              <a:t>The system of education in the Republic of Belarus is based on national traditions and global trends in education </a:t>
            </a:r>
            <a:r>
              <a:rPr lang="en-US" b="1" i="1" dirty="0" smtClean="0">
                <a:solidFill>
                  <a:schemeClr val="bg1">
                    <a:lumMod val="50000"/>
                  </a:schemeClr>
                </a:solidFill>
              </a:rPr>
              <a:t>area</a:t>
            </a:r>
            <a:endParaRPr lang="ru-RU" b="1" i="1" dirty="0">
              <a:solidFill>
                <a:schemeClr val="bg1">
                  <a:lumMod val="50000"/>
                </a:schemeClr>
              </a:solidFill>
            </a:endParaRPr>
          </a:p>
        </p:txBody>
      </p:sp>
    </p:spTree>
    <p:extLst>
      <p:ext uri="{BB962C8B-B14F-4D97-AF65-F5344CB8AC3E}">
        <p14:creationId xmlns:p14="http://schemas.microsoft.com/office/powerpoint/2010/main" val="326580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700808"/>
          </a:xfrm>
        </p:spPr>
        <p:txBody>
          <a:bodyPr>
            <a:normAutofit fontScale="90000"/>
          </a:bodyPr>
          <a:lstStyle/>
          <a:p>
            <a:r>
              <a:rPr lang="en-US" sz="2400" b="1" i="1" dirty="0" smtClean="0">
                <a:solidFill>
                  <a:schemeClr val="tx1">
                    <a:lumMod val="65000"/>
                    <a:lumOff val="35000"/>
                  </a:schemeClr>
                </a:solidFill>
              </a:rPr>
              <a:t>National system of education includes Preschool education, General secondary education / Special secondary education / Vocational education, Higher education, Postgraduate education.</a:t>
            </a:r>
            <a:endParaRPr lang="ru-RU" sz="2400" b="1" i="1" dirty="0">
              <a:solidFill>
                <a:schemeClr val="tx1">
                  <a:lumMod val="65000"/>
                  <a:lumOff val="35000"/>
                </a:schemeClr>
              </a:solidFill>
            </a:endParaRPr>
          </a:p>
        </p:txBody>
      </p:sp>
    </p:spTree>
    <p:extLst>
      <p:ext uri="{BB962C8B-B14F-4D97-AF65-F5344CB8AC3E}">
        <p14:creationId xmlns:p14="http://schemas.microsoft.com/office/powerpoint/2010/main" val="4274641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335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520" y="5085184"/>
            <a:ext cx="9361040" cy="2160240"/>
          </a:xfrm>
        </p:spPr>
        <p:txBody>
          <a:bodyPr>
            <a:normAutofit/>
          </a:bodyPr>
          <a:lstStyle/>
          <a:p>
            <a:r>
              <a:rPr lang="en-US" sz="3200" b="1" i="1" dirty="0" smtClean="0"/>
              <a:t>Pre-school education is not compulsory in Belarus but </a:t>
            </a:r>
            <a:r>
              <a:rPr lang="ru-RU" sz="3200" b="1" i="1" dirty="0" smtClean="0"/>
              <a:t>                      </a:t>
            </a:r>
            <a:r>
              <a:rPr lang="en-US" sz="3200" b="1" i="1" dirty="0" smtClean="0"/>
              <a:t>around 70% of children attend nursery or kindergarten before they start school.</a:t>
            </a:r>
            <a:endParaRPr lang="ru-RU" sz="3200" b="1" i="1" dirty="0"/>
          </a:p>
        </p:txBody>
      </p:sp>
    </p:spTree>
    <p:extLst>
      <p:ext uri="{BB962C8B-B14F-4D97-AF65-F5344CB8AC3E}">
        <p14:creationId xmlns:p14="http://schemas.microsoft.com/office/powerpoint/2010/main" val="4035259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589240"/>
            <a:ext cx="9324528" cy="792088"/>
          </a:xfrm>
        </p:spPr>
        <p:txBody>
          <a:bodyPr>
            <a:noAutofit/>
          </a:bodyPr>
          <a:lstStyle/>
          <a:p>
            <a:r>
              <a:rPr lang="en-US" sz="3200" b="1" i="1" dirty="0"/>
              <a:t>At primary school they learn to write, </a:t>
            </a:r>
            <a:r>
              <a:rPr lang="en-US" sz="3200" b="1" i="1" dirty="0" smtClean="0"/>
              <a:t>read; </a:t>
            </a:r>
            <a:r>
              <a:rPr lang="en-US" sz="3200" b="1" i="1" dirty="0"/>
              <a:t>get fundamental knowledge of nature, society and man; learn principles of personal hygiene and healthy life style.</a:t>
            </a:r>
            <a:endParaRPr lang="ru-RU" sz="3200" b="1" i="1" dirty="0"/>
          </a:p>
        </p:txBody>
      </p:sp>
    </p:spTree>
    <p:extLst>
      <p:ext uri="{BB962C8B-B14F-4D97-AF65-F5344CB8AC3E}">
        <p14:creationId xmlns:p14="http://schemas.microsoft.com/office/powerpoint/2010/main" val="2623116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48" y="5589240"/>
            <a:ext cx="9252520" cy="580926"/>
          </a:xfrm>
        </p:spPr>
        <p:txBody>
          <a:bodyPr>
            <a:noAutofit/>
          </a:bodyPr>
          <a:lstStyle/>
          <a:p>
            <a:r>
              <a:rPr lang="en-US" sz="3200" b="1" i="1" dirty="0" smtClean="0">
                <a:solidFill>
                  <a:schemeClr val="tx1">
                    <a:lumMod val="95000"/>
                    <a:lumOff val="5000"/>
                  </a:schemeClr>
                </a:solidFill>
              </a:rPr>
              <a:t>Most children in Belarus start school at the age of 6. Basic and secondary school provides general subjects, physical training and </a:t>
            </a:r>
            <a:r>
              <a:rPr lang="en-US" sz="3200" b="1" i="1" dirty="0" err="1" smtClean="0">
                <a:solidFill>
                  <a:schemeClr val="tx1">
                    <a:lumMod val="95000"/>
                    <a:lumOff val="5000"/>
                  </a:schemeClr>
                </a:solidFill>
              </a:rPr>
              <a:t>labour</a:t>
            </a:r>
            <a:r>
              <a:rPr lang="en-US" sz="3200" b="1" i="1" dirty="0" smtClean="0">
                <a:solidFill>
                  <a:schemeClr val="tx1">
                    <a:lumMod val="95000"/>
                    <a:lumOff val="5000"/>
                  </a:schemeClr>
                </a:solidFill>
              </a:rPr>
              <a:t> education. There is a 10-grade knowledge evaluation system. </a:t>
            </a:r>
            <a:endParaRPr lang="ru-RU" sz="3200" b="1" i="1" dirty="0">
              <a:solidFill>
                <a:schemeClr val="tx1">
                  <a:lumMod val="95000"/>
                  <a:lumOff val="5000"/>
                </a:schemeClr>
              </a:solidFill>
            </a:endParaRPr>
          </a:p>
        </p:txBody>
      </p:sp>
    </p:spTree>
    <p:extLst>
      <p:ext uri="{BB962C8B-B14F-4D97-AF65-F5344CB8AC3E}">
        <p14:creationId xmlns:p14="http://schemas.microsoft.com/office/powerpoint/2010/main" val="3993313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81" y="5013176"/>
            <a:ext cx="9144000" cy="2218258"/>
          </a:xfrm>
        </p:spPr>
        <p:txBody>
          <a:bodyPr>
            <a:noAutofit/>
          </a:bodyPr>
          <a:lstStyle/>
          <a:p>
            <a:r>
              <a:rPr lang="en-US" sz="3200" b="1" i="1" dirty="0"/>
              <a:t>Vocational education establishments are involved in qualified </a:t>
            </a:r>
            <a:r>
              <a:rPr lang="en-US" sz="3200" b="1" i="1" dirty="0" err="1"/>
              <a:t>labour</a:t>
            </a:r>
            <a:r>
              <a:rPr lang="en-US" sz="3200" b="1" i="1" dirty="0"/>
              <a:t> training. They are more than 240 vocational schools, colleges, and vocational lyceums with more than 300 </a:t>
            </a:r>
            <a:r>
              <a:rPr lang="en-US" sz="3200" b="1" i="1" dirty="0" err="1"/>
              <a:t>specialities</a:t>
            </a:r>
            <a:r>
              <a:rPr lang="en-US" sz="3200" b="1" i="1" dirty="0"/>
              <a:t>.</a:t>
            </a:r>
            <a:r>
              <a:rPr lang="ru-RU" sz="3200" b="1" i="1" dirty="0"/>
              <a:t/>
            </a:r>
            <a:br>
              <a:rPr lang="ru-RU" sz="3200" b="1" i="1" dirty="0"/>
            </a:br>
            <a:endParaRPr lang="ru-RU" sz="3200" b="1" i="1" dirty="0"/>
          </a:p>
        </p:txBody>
      </p:sp>
    </p:spTree>
    <p:extLst>
      <p:ext uri="{BB962C8B-B14F-4D97-AF65-F5344CB8AC3E}">
        <p14:creationId xmlns:p14="http://schemas.microsoft.com/office/powerpoint/2010/main" val="2441040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5329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175</TotalTime>
  <Words>263</Words>
  <Application>Microsoft Office PowerPoint</Application>
  <PresentationFormat>Экран (4:3)</PresentationFormat>
  <Paragraphs>11</Paragraphs>
  <Slides>12</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12</vt:i4>
      </vt:variant>
    </vt:vector>
  </HeadingPairs>
  <TitlesOfParts>
    <vt:vector size="15" baseType="lpstr">
      <vt:lpstr>Century Gothic</vt:lpstr>
      <vt:lpstr>Wingdings 3</vt:lpstr>
      <vt:lpstr>Сектор</vt:lpstr>
      <vt:lpstr>Презентация PowerPoint</vt:lpstr>
      <vt:lpstr>     Dupanov D. Supervision: Chernyakova E.A.  The system of education in the Republic of Belarus.</vt:lpstr>
      <vt:lpstr>Презентация PowerPoint</vt:lpstr>
      <vt:lpstr>National system of education includes Preschool education, General secondary education / Special secondary education / Vocational education, Higher education, Postgraduate education.</vt:lpstr>
      <vt:lpstr>Презентация PowerPoint</vt:lpstr>
      <vt:lpstr>Pre-school education is not compulsory in Belarus but                       around 70% of children attend nursery or kindergarten before they start school.</vt:lpstr>
      <vt:lpstr>At primary school they learn to write, read; get fundamental knowledge of nature, society and man; learn principles of personal hygiene and healthy life style.</vt:lpstr>
      <vt:lpstr>Most children in Belarus start school at the age of 6. Basic and secondary school provides general subjects, physical training and labour education. There is a 10-grade knowledge evaluation system. </vt:lpstr>
      <vt:lpstr>Vocational education establishments are involved in qualified labour training. They are more than 240 vocational schools, colleges, and vocational lyceums with more than 300 specialities. </vt:lpstr>
      <vt:lpstr>Belarus’ system of higher education comprises 57 state and private universities, academies, institutes, and higher colleges. These institutions offer day, night and extra-mural programs</vt:lpstr>
      <vt:lpstr>  Applicants are to have completed secondary education. Most entrance examinations are held in the form of centralized testing. Students who passed the exams but failed the competition pay tuition fees. Students who graduate with honours are awarded a so-called “red certificate”</vt:lpstr>
      <vt:lpstr>Belarusian higher educational institutions traditionally confer the degree of Certified Specialist. It usually requires five years of training, success in final state examinations, and defense of a degree work (diploma) </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system of education in the Republic of Belarus.</dc:title>
  <dc:creator>NotePad.by</dc:creator>
  <cp:lastModifiedBy>Анатолий Черняков</cp:lastModifiedBy>
  <cp:revision>14</cp:revision>
  <dcterms:created xsi:type="dcterms:W3CDTF">2013-11-03T10:10:43Z</dcterms:created>
  <dcterms:modified xsi:type="dcterms:W3CDTF">2014-01-03T19:25:30Z</dcterms:modified>
</cp:coreProperties>
</file>