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73" d="100"/>
          <a:sy n="73" d="100"/>
        </p:scale>
        <p:origin x="-762"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474E0B44-B0AC-44B1-90D5-8687EA55BDD3}" type="datetimeFigureOut">
              <a:rPr lang="ru-RU"/>
              <a:pPr>
                <a:defRPr/>
              </a:pPr>
              <a:t>26.04.2015</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13B2F9C1-1F9C-45F4-95F8-9F9D4CA097B2}"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A18D2CCE-3107-4A47-9612-8CB4525391FD}" type="datetimeFigureOut">
              <a:rPr lang="ru-RU"/>
              <a:pPr>
                <a:defRPr/>
              </a:pPr>
              <a:t>26.04.2015</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4FEEDFFF-4343-4AAF-B163-013CF98C1E38}"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0000D020-E2E9-47D3-92AD-5CBA894E5BBC}" type="datetimeFigureOut">
              <a:rPr lang="ru-RU"/>
              <a:pPr>
                <a:defRPr/>
              </a:pPr>
              <a:t>26.04.2015</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9AE2DAA7-8FB1-486A-BA28-8E26446AB628}"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9C20AE05-3DD3-4658-A06E-ED7C01A3E2E7}" type="datetimeFigureOut">
              <a:rPr lang="ru-RU"/>
              <a:pPr>
                <a:defRPr/>
              </a:pPr>
              <a:t>26.04.2015</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30AFDE36-48C2-4D87-AF72-8C143EA789D3}"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86C947B7-1672-4BE0-94EC-56524C43031F}" type="datetimeFigureOut">
              <a:rPr lang="ru-RU"/>
              <a:pPr>
                <a:defRPr/>
              </a:pPr>
              <a:t>26.04.2015</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25004D09-4C9F-4365-82B2-4EF20B4042B1}"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EAA6C166-35DF-438B-A815-03B127FA69C7}" type="datetimeFigureOut">
              <a:rPr lang="ru-RU"/>
              <a:pPr>
                <a:defRPr/>
              </a:pPr>
              <a:t>26.04.2015</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F0EC5094-95A4-46C1-9FA1-401F01DDDC3D}"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D89F5CAF-D542-4414-88C2-E3E5972C933F}" type="datetimeFigureOut">
              <a:rPr lang="ru-RU"/>
              <a:pPr>
                <a:defRPr/>
              </a:pPr>
              <a:t>26.04.2015</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C4A507B2-1525-442E-836C-1C6CAFB0CD15}"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2ACBCCA5-9E81-4921-9A6B-F83CA4BD5AE3}" type="datetimeFigureOut">
              <a:rPr lang="ru-RU"/>
              <a:pPr>
                <a:defRPr/>
              </a:pPr>
              <a:t>26.04.2015</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64D5A90A-C5A5-4123-8563-523AB524906E}"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1CFDEF2D-68DC-4FFE-BC7A-C96A92415CC7}" type="datetimeFigureOut">
              <a:rPr lang="ru-RU"/>
              <a:pPr>
                <a:defRPr/>
              </a:pPr>
              <a:t>26.04.2015</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D077353C-73A8-4783-A36B-D68D5DE22A40}"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6EC988AA-AB01-4F3B-8325-6489592E9F8D}" type="datetimeFigureOut">
              <a:rPr lang="ru-RU"/>
              <a:pPr>
                <a:defRPr/>
              </a:pPr>
              <a:t>26.04.2015</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FC713782-219D-4939-9E33-BEC7FDA5AB58}"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C760F424-37C6-4FF0-9F8B-1D5F6E4A23E7}" type="datetimeFigureOut">
              <a:rPr lang="ru-RU"/>
              <a:pPr>
                <a:defRPr/>
              </a:pPr>
              <a:t>26.04.2015</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7C683C46-1D11-4C77-9AEE-991945D6C2AC}"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Текст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CFDC3F0B-3EB6-4CEC-9B8E-72AF4361D72F}" type="datetimeFigureOut">
              <a:rPr lang="ru-RU"/>
              <a:pPr>
                <a:defRPr/>
              </a:pPr>
              <a:t>26.04.2015</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10A90EC9-392E-45FC-BAE3-BA0389404486}"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image" Target="../media/image2.jpeg"/><Relationship Id="rId1" Type="http://schemas.openxmlformats.org/officeDocument/2006/relationships/slideLayout" Target="../slideLayouts/slideLayout6.xml"/><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6.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png"/><Relationship Id="rId7" Type="http://schemas.openxmlformats.org/officeDocument/2006/relationships/image" Target="../media/image32.png"/><Relationship Id="rId12" Type="http://schemas.openxmlformats.org/officeDocument/2006/relationships/image" Target="../media/image37.jpeg"/><Relationship Id="rId2" Type="http://schemas.openxmlformats.org/officeDocument/2006/relationships/image" Target="../media/image19.jpeg"/><Relationship Id="rId1" Type="http://schemas.openxmlformats.org/officeDocument/2006/relationships/slideLayout" Target="../slideLayouts/slideLayout6.xml"/><Relationship Id="rId6" Type="http://schemas.openxmlformats.org/officeDocument/2006/relationships/image" Target="../media/image31.png"/><Relationship Id="rId11" Type="http://schemas.openxmlformats.org/officeDocument/2006/relationships/image" Target="../media/image36.png"/><Relationship Id="rId5" Type="http://schemas.openxmlformats.org/officeDocument/2006/relationships/image" Target="../media/image30.png"/><Relationship Id="rId10" Type="http://schemas.openxmlformats.org/officeDocument/2006/relationships/image" Target="../media/image35.png"/><Relationship Id="rId4" Type="http://schemas.openxmlformats.org/officeDocument/2006/relationships/image" Target="../media/image29.png"/><Relationship Id="rId9" Type="http://schemas.openxmlformats.org/officeDocument/2006/relationships/image" Target="../media/image34.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4.jpeg"/><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6.xml"/><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6.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image" Target="../media/image21.jpeg"/><Relationship Id="rId1" Type="http://schemas.openxmlformats.org/officeDocument/2006/relationships/slideLayout" Target="../slideLayouts/slideLayout6.xml"/><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3" name="Рисунок 5" descr="1319191306_detskie-fony.png"/>
          <p:cNvPicPr>
            <a:picLocks noChangeAspect="1"/>
          </p:cNvPicPr>
          <p:nvPr/>
        </p:nvPicPr>
        <p:blipFill>
          <a:blip r:embed="rId2"/>
          <a:srcRect/>
          <a:stretch>
            <a:fillRect/>
          </a:stretch>
        </p:blipFill>
        <p:spPr bwMode="auto">
          <a:xfrm>
            <a:off x="0" y="0"/>
            <a:ext cx="9104313" cy="6858000"/>
          </a:xfrm>
          <a:prstGeom prst="rect">
            <a:avLst/>
          </a:prstGeom>
          <a:noFill/>
          <a:ln w="9525">
            <a:noFill/>
            <a:miter lim="800000"/>
            <a:headEnd/>
            <a:tailEnd/>
          </a:ln>
        </p:spPr>
      </p:pic>
      <p:sp>
        <p:nvSpPr>
          <p:cNvPr id="13314" name="Заголовок 3"/>
          <p:cNvSpPr>
            <a:spLocks noGrp="1"/>
          </p:cNvSpPr>
          <p:nvPr>
            <p:ph type="title"/>
          </p:nvPr>
        </p:nvSpPr>
        <p:spPr>
          <a:xfrm>
            <a:off x="827088" y="1341438"/>
            <a:ext cx="4681537" cy="4824412"/>
          </a:xfrm>
        </p:spPr>
        <p:txBody>
          <a:bodyPr/>
          <a:lstStyle/>
          <a:p>
            <a:r>
              <a:rPr lang="en-US" sz="8800" b="1" smtClean="0">
                <a:solidFill>
                  <a:srgbClr val="0070C0"/>
                </a:solidFill>
                <a:latin typeface="Aharoni" pitchFamily="2" charset="-79"/>
                <a:cs typeface="Aharoni" pitchFamily="2" charset="-79"/>
              </a:rPr>
              <a:t>UNESCO</a:t>
            </a:r>
            <a:endParaRPr lang="ru-RU" sz="8800" b="1" smtClean="0">
              <a:solidFill>
                <a:srgbClr val="0070C0"/>
              </a:solidFill>
              <a:cs typeface="Aharoni" pitchFamily="2" charset="-79"/>
            </a:endParaRPr>
          </a:p>
        </p:txBody>
      </p:sp>
      <p:sp>
        <p:nvSpPr>
          <p:cNvPr id="13316" name="Rectangle 4"/>
          <p:cNvSpPr>
            <a:spLocks noChangeArrowheads="1"/>
          </p:cNvSpPr>
          <p:nvPr/>
        </p:nvSpPr>
        <p:spPr bwMode="auto">
          <a:xfrm>
            <a:off x="900113" y="476250"/>
            <a:ext cx="7056437" cy="2838450"/>
          </a:xfrm>
          <a:prstGeom prst="rect">
            <a:avLst/>
          </a:prstGeom>
          <a:noFill/>
          <a:ln w="9525">
            <a:noFill/>
            <a:miter lim="800000"/>
            <a:headEnd/>
            <a:tailEnd/>
          </a:ln>
          <a:effectLst/>
        </p:spPr>
        <p:txBody>
          <a:bodyPr>
            <a:spAutoFit/>
          </a:bodyPr>
          <a:lstStyle/>
          <a:p>
            <a:r>
              <a:rPr lang="ru-RU"/>
              <a:t>Презентация «</a:t>
            </a:r>
            <a:r>
              <a:rPr lang="en-US"/>
              <a:t>UNESCO</a:t>
            </a:r>
            <a:r>
              <a:rPr lang="ru-RU"/>
              <a:t>» подготовлена студентами </a:t>
            </a:r>
          </a:p>
          <a:p>
            <a:r>
              <a:rPr lang="ru-RU"/>
              <a:t>четвертого курса факультета иностранных языков </a:t>
            </a:r>
          </a:p>
          <a:p>
            <a:r>
              <a:rPr lang="ru-RU"/>
              <a:t>специальности «Английский язык» при изучении темы </a:t>
            </a:r>
          </a:p>
          <a:p>
            <a:r>
              <a:rPr lang="ru-RU"/>
              <a:t>«Европейские и всемирные международные организации» под руководством  ст. преподавателя Гуд В.Г. . Данная творческая работа может быть в дальнейшем использована в ходе изучения дисциплины «</a:t>
            </a:r>
            <a:r>
              <a:rPr lang="ru-RU" b="1"/>
              <a:t>Общественно-политический дискурс</a:t>
            </a:r>
            <a:r>
              <a:rPr lang="ru-RU"/>
              <a:t>» студентами 4 курса ф-та иностранных языков при ознакомлении с  темой «</a:t>
            </a:r>
            <a:r>
              <a:rPr lang="ru-RU" b="1"/>
              <a:t>Международные организации и сообщества</a:t>
            </a:r>
            <a:r>
              <a:rPr lang="ru-RU"/>
              <a:t>».</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Рисунок 2" descr="34561705.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 name="Заголовок 1"/>
          <p:cNvSpPr>
            <a:spLocks noGrp="1"/>
          </p:cNvSpPr>
          <p:nvPr>
            <p:ph type="title"/>
          </p:nvPr>
        </p:nvSpPr>
        <p:spPr>
          <a:xfrm>
            <a:off x="250825" y="188913"/>
            <a:ext cx="8642350" cy="6480175"/>
          </a:xfrm>
        </p:spPr>
        <p:txBody>
          <a:bodyPr rtlCol="0" anchor="t">
            <a:normAutofit/>
          </a:bodyPr>
          <a:lstStyle/>
          <a:p>
            <a:pPr fontAlgn="auto">
              <a:spcAft>
                <a:spcPts val="0"/>
              </a:spcAft>
              <a:defRPr/>
            </a:pPr>
            <a:r>
              <a:rPr lang="en-US" sz="2000" b="1" u="sng" dirty="0">
                <a:solidFill>
                  <a:srgbClr val="C00000"/>
                </a:solidFill>
                <a:effectLst>
                  <a:outerShdw blurRad="38100" dist="38100" dir="2700000" algn="tl">
                    <a:srgbClr val="000000">
                      <a:alpha val="43137"/>
                    </a:srgbClr>
                  </a:outerShdw>
                </a:effectLst>
              </a:rPr>
              <a:t>UNESCO enjoys </a:t>
            </a:r>
            <a:r>
              <a:rPr lang="en-US" sz="2000" b="1" dirty="0"/>
              <a:t>official relations with 322 international non-governmental organizations (NGOs</a:t>
            </a:r>
            <a:r>
              <a:rPr lang="en-US" sz="2000" b="1" dirty="0" smtClean="0"/>
              <a:t>).</a:t>
            </a:r>
            <a:r>
              <a:rPr lang="en-US" sz="2000" b="1" dirty="0"/>
              <a:t> Most of these are what UNESCO calls "operational", a select few are "formal</a:t>
            </a:r>
            <a:r>
              <a:rPr lang="en-US" sz="2000" b="1" dirty="0" smtClean="0"/>
              <a:t>".</a:t>
            </a:r>
            <a:r>
              <a:rPr lang="en-US" sz="2000" b="1" dirty="0"/>
              <a:t> The highest form of affiliation to UNESCO is "formal associate", and the 22 </a:t>
            </a:r>
            <a:r>
              <a:rPr lang="en-US" sz="2000" b="1" dirty="0" smtClean="0"/>
              <a:t>NGOs</a:t>
            </a:r>
            <a:r>
              <a:rPr lang="ru-RU" sz="2000" b="1" baseline="30000" dirty="0"/>
              <a:t> </a:t>
            </a:r>
            <a:r>
              <a:rPr lang="en-US" sz="2000" b="1" dirty="0"/>
              <a:t> with </a:t>
            </a:r>
            <a:r>
              <a:rPr lang="en-US" sz="2000" b="1" i="1" dirty="0"/>
              <a:t>formal associate</a:t>
            </a:r>
            <a:r>
              <a:rPr lang="en-US" sz="2000" b="1" dirty="0"/>
              <a:t> (ASC) relations occupying offices at UNESCO are:</a:t>
            </a:r>
            <a:r>
              <a:rPr lang="ru-RU" sz="2800" dirty="0"/>
              <a:t/>
            </a:r>
            <a:br>
              <a:rPr lang="ru-RU" sz="2800" dirty="0"/>
            </a:br>
            <a:r>
              <a:rPr lang="ru-RU" sz="2800" dirty="0" smtClean="0"/>
              <a:t/>
            </a:r>
            <a:br>
              <a:rPr lang="ru-RU" sz="2800" dirty="0" smtClean="0"/>
            </a:br>
            <a:r>
              <a:rPr lang="ru-RU" sz="2800" b="1" u="sng" dirty="0" smtClean="0"/>
              <a:t> </a:t>
            </a:r>
            <a:r>
              <a:rPr lang="ru-RU" sz="2800" b="1" u="sng" dirty="0" err="1"/>
              <a:t>International</a:t>
            </a:r>
            <a:r>
              <a:rPr lang="ru-RU" sz="2800" b="1" u="sng" dirty="0"/>
              <a:t> </a:t>
            </a:r>
            <a:r>
              <a:rPr lang="ru-RU" sz="2800" b="1" u="sng" dirty="0" err="1"/>
              <a:t>Baccalaureate</a:t>
            </a:r>
            <a:r>
              <a:rPr lang="ru-RU" sz="2800" b="1" u="sng" dirty="0"/>
              <a:t> (IB)</a:t>
            </a:r>
            <a:br>
              <a:rPr lang="ru-RU" sz="2800" b="1" u="sng" dirty="0"/>
            </a:br>
            <a:r>
              <a:rPr lang="ru-RU" sz="2800" b="1" u="sng" dirty="0" smtClean="0"/>
              <a:t/>
            </a:r>
            <a:br>
              <a:rPr lang="ru-RU" sz="2800" b="1" u="sng" dirty="0" smtClean="0"/>
            </a:br>
            <a:r>
              <a:rPr lang="ru-RU" sz="2800" b="1" u="sng" dirty="0" smtClean="0"/>
              <a:t> </a:t>
            </a:r>
            <a:r>
              <a:rPr lang="ru-RU" sz="2800" b="1" u="sng" dirty="0" err="1"/>
              <a:t>Education</a:t>
            </a:r>
            <a:r>
              <a:rPr lang="ru-RU" sz="2800" b="1" u="sng" dirty="0"/>
              <a:t> </a:t>
            </a:r>
            <a:r>
              <a:rPr lang="ru-RU" sz="2800" b="1" u="sng" dirty="0" err="1"/>
              <a:t>International</a:t>
            </a:r>
            <a:r>
              <a:rPr lang="ru-RU" sz="2800" b="1" u="sng" dirty="0"/>
              <a:t> (EI)</a:t>
            </a:r>
            <a:br>
              <a:rPr lang="ru-RU" sz="2800" b="1" u="sng" dirty="0"/>
            </a:br>
            <a:r>
              <a:rPr lang="ru-RU" sz="2800" b="1" u="sng" dirty="0" smtClean="0"/>
              <a:t/>
            </a:r>
            <a:br>
              <a:rPr lang="ru-RU" sz="2800" b="1" u="sng" dirty="0" smtClean="0"/>
            </a:br>
            <a:r>
              <a:rPr lang="en-US" sz="2800" b="1" u="sng" dirty="0" smtClean="0"/>
              <a:t> </a:t>
            </a:r>
            <a:r>
              <a:rPr lang="en-US" sz="2800" b="1" u="sng" dirty="0"/>
              <a:t>International Council for Science (ICSU)</a:t>
            </a:r>
            <a:r>
              <a:rPr lang="ru-RU" sz="2800" b="1" u="sng" dirty="0"/>
              <a:t/>
            </a:r>
            <a:br>
              <a:rPr lang="ru-RU" sz="2800" b="1" u="sng" dirty="0"/>
            </a:br>
            <a:r>
              <a:rPr lang="ru-RU" sz="2800" b="1" u="sng" dirty="0" smtClean="0"/>
              <a:t/>
            </a:r>
            <a:br>
              <a:rPr lang="ru-RU" sz="2800" b="1" u="sng" dirty="0" smtClean="0"/>
            </a:br>
            <a:r>
              <a:rPr lang="en-US" sz="2800" b="1" u="sng" dirty="0" smtClean="0"/>
              <a:t>International </a:t>
            </a:r>
            <a:r>
              <a:rPr lang="en-US" sz="2800" b="1" u="sng" dirty="0"/>
              <a:t>Council of Museums (ICOM)</a:t>
            </a:r>
            <a:r>
              <a:rPr lang="ru-RU" sz="2800" b="1" u="sng" dirty="0"/>
              <a:t/>
            </a:r>
            <a:br>
              <a:rPr lang="ru-RU" sz="2800" b="1" u="sng" dirty="0"/>
            </a:br>
            <a:r>
              <a:rPr lang="ru-RU" sz="2800" b="1" u="sng" dirty="0" smtClean="0"/>
              <a:t/>
            </a:r>
            <a:br>
              <a:rPr lang="ru-RU" sz="2800" b="1" u="sng" dirty="0" smtClean="0"/>
            </a:br>
            <a:r>
              <a:rPr lang="en-US" sz="2800" b="1" u="sng" dirty="0" smtClean="0"/>
              <a:t> </a:t>
            </a:r>
            <a:r>
              <a:rPr lang="en-US" sz="2800" b="1" u="sng" dirty="0"/>
              <a:t>Union of International Associations (UIA)</a:t>
            </a:r>
            <a:r>
              <a:rPr lang="ru-RU" sz="2800" b="1" u="sng" dirty="0"/>
              <a:t/>
            </a:r>
            <a:br>
              <a:rPr lang="ru-RU" sz="2800" b="1" u="sng" dirty="0"/>
            </a:br>
            <a:endParaRPr lang="ru-RU" sz="2800" b="1" u="sng" dirty="0"/>
          </a:p>
        </p:txBody>
      </p:sp>
      <p:pic>
        <p:nvPicPr>
          <p:cNvPr id="22531" name="Рисунок 3" descr="0_6083a_e5dc6d0b_XL.jpg"/>
          <p:cNvPicPr>
            <a:picLocks noChangeAspect="1"/>
          </p:cNvPicPr>
          <p:nvPr/>
        </p:nvPicPr>
        <p:blipFill>
          <a:blip r:embed="rId3"/>
          <a:srcRect/>
          <a:stretch>
            <a:fillRect/>
          </a:stretch>
        </p:blipFill>
        <p:spPr bwMode="auto">
          <a:xfrm>
            <a:off x="1331913" y="1773238"/>
            <a:ext cx="1038225" cy="1314450"/>
          </a:xfrm>
          <a:prstGeom prst="rect">
            <a:avLst/>
          </a:prstGeom>
          <a:noFill/>
          <a:ln w="9525">
            <a:noFill/>
            <a:miter lim="800000"/>
            <a:headEnd/>
            <a:tailEnd/>
          </a:ln>
        </p:spPr>
      </p:pic>
      <p:pic>
        <p:nvPicPr>
          <p:cNvPr id="22532" name="Рисунок 4" descr="0_6083a_e5dc6d0b_XL.jpg"/>
          <p:cNvPicPr>
            <a:picLocks noChangeAspect="1"/>
          </p:cNvPicPr>
          <p:nvPr/>
        </p:nvPicPr>
        <p:blipFill>
          <a:blip r:embed="rId3"/>
          <a:srcRect/>
          <a:stretch>
            <a:fillRect/>
          </a:stretch>
        </p:blipFill>
        <p:spPr bwMode="auto">
          <a:xfrm>
            <a:off x="1763713" y="2781300"/>
            <a:ext cx="893762" cy="1131888"/>
          </a:xfrm>
          <a:prstGeom prst="rect">
            <a:avLst/>
          </a:prstGeom>
          <a:noFill/>
          <a:ln w="9525">
            <a:noFill/>
            <a:miter lim="800000"/>
            <a:headEnd/>
            <a:tailEnd/>
          </a:ln>
        </p:spPr>
      </p:pic>
      <p:pic>
        <p:nvPicPr>
          <p:cNvPr id="22533" name="Рисунок 5" descr="0_6083a_e5dc6d0b_XL.jpg"/>
          <p:cNvPicPr>
            <a:picLocks noChangeAspect="1"/>
          </p:cNvPicPr>
          <p:nvPr/>
        </p:nvPicPr>
        <p:blipFill>
          <a:blip r:embed="rId3"/>
          <a:srcRect/>
          <a:stretch>
            <a:fillRect/>
          </a:stretch>
        </p:blipFill>
        <p:spPr bwMode="auto">
          <a:xfrm>
            <a:off x="827088" y="3357563"/>
            <a:ext cx="1038225" cy="1314450"/>
          </a:xfrm>
          <a:prstGeom prst="rect">
            <a:avLst/>
          </a:prstGeom>
          <a:noFill/>
          <a:ln w="9525">
            <a:noFill/>
            <a:miter lim="800000"/>
            <a:headEnd/>
            <a:tailEnd/>
          </a:ln>
        </p:spPr>
      </p:pic>
      <p:pic>
        <p:nvPicPr>
          <p:cNvPr id="22534" name="Рисунок 6" descr="0_6083a_e5dc6d0b_XL.jpg"/>
          <p:cNvPicPr>
            <a:picLocks noChangeAspect="1"/>
          </p:cNvPicPr>
          <p:nvPr/>
        </p:nvPicPr>
        <p:blipFill>
          <a:blip r:embed="rId3"/>
          <a:srcRect/>
          <a:stretch>
            <a:fillRect/>
          </a:stretch>
        </p:blipFill>
        <p:spPr bwMode="auto">
          <a:xfrm>
            <a:off x="755650" y="4581525"/>
            <a:ext cx="923925" cy="1169988"/>
          </a:xfrm>
          <a:prstGeom prst="rect">
            <a:avLst/>
          </a:prstGeom>
          <a:noFill/>
          <a:ln w="9525">
            <a:noFill/>
            <a:miter lim="800000"/>
            <a:headEnd/>
            <a:tailEnd/>
          </a:ln>
        </p:spPr>
      </p:pic>
      <p:pic>
        <p:nvPicPr>
          <p:cNvPr id="22535" name="Рисунок 7" descr="0_6083a_e5dc6d0b_XL.jpg"/>
          <p:cNvPicPr>
            <a:picLocks noChangeAspect="1"/>
          </p:cNvPicPr>
          <p:nvPr/>
        </p:nvPicPr>
        <p:blipFill>
          <a:blip r:embed="rId3"/>
          <a:srcRect/>
          <a:stretch>
            <a:fillRect/>
          </a:stretch>
        </p:blipFill>
        <p:spPr bwMode="auto">
          <a:xfrm>
            <a:off x="900113" y="5589588"/>
            <a:ext cx="792162" cy="1001712"/>
          </a:xfrm>
          <a:prstGeom prst="rect">
            <a:avLst/>
          </a:prstGeom>
          <a:noFill/>
          <a:ln w="9525">
            <a:noFill/>
            <a:miter lim="800000"/>
            <a:headEnd/>
            <a:tailEnd/>
          </a:ln>
        </p:spPr>
      </p:pic>
      <p:pic>
        <p:nvPicPr>
          <p:cNvPr id="9" name="Рисунок 8" descr="220px-UNESCO.svg.png"/>
          <p:cNvPicPr>
            <a:picLocks noChangeAspect="1"/>
          </p:cNvPicPr>
          <p:nvPr/>
        </p:nvPicPr>
        <p:blipFill>
          <a:blip r:embed="rId4"/>
          <a:stretch>
            <a:fillRect/>
          </a:stretch>
        </p:blipFill>
        <p:spPr>
          <a:xfrm>
            <a:off x="7812088" y="5661025"/>
            <a:ext cx="1128712" cy="965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Рисунок 2" descr="37376723.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 name="Заголовок 1"/>
          <p:cNvSpPr>
            <a:spLocks noGrp="1"/>
          </p:cNvSpPr>
          <p:nvPr>
            <p:ph type="title"/>
          </p:nvPr>
        </p:nvSpPr>
        <p:spPr>
          <a:xfrm>
            <a:off x="179388" y="188913"/>
            <a:ext cx="8964612" cy="6480175"/>
          </a:xfrm>
        </p:spPr>
        <p:txBody>
          <a:bodyPr rtlCol="0" anchor="t">
            <a:normAutofit fontScale="90000"/>
          </a:bodyPr>
          <a:lstStyle/>
          <a:p>
            <a:pPr fontAlgn="auto">
              <a:spcAft>
                <a:spcPts val="0"/>
              </a:spcAft>
              <a:defRPr/>
            </a:pPr>
            <a:r>
              <a:rPr lang="en-US" sz="2600" b="1" dirty="0"/>
              <a:t>Three bodies are responsible for policy-making, governance and day-to-day administration at the UNESCO: </a:t>
            </a:r>
            <a:r>
              <a:rPr lang="en-US" sz="2600" b="1" u="sng" dirty="0">
                <a:solidFill>
                  <a:srgbClr val="C00000"/>
                </a:solidFill>
                <a:effectLst>
                  <a:outerShdw blurRad="38100" dist="38100" dir="2700000" algn="tl">
                    <a:srgbClr val="000000">
                      <a:alpha val="43137"/>
                    </a:srgbClr>
                  </a:outerShdw>
                </a:effectLst>
              </a:rPr>
              <a:t>The General Conference, The Executive Board and The Secretariat</a:t>
            </a:r>
            <a:r>
              <a:rPr lang="en-US" sz="2600" b="1" dirty="0"/>
              <a:t>. </a:t>
            </a:r>
            <a:r>
              <a:rPr lang="ru-RU" sz="2600" b="1" dirty="0"/>
              <a:t/>
            </a:r>
            <a:br>
              <a:rPr lang="ru-RU" sz="2600" b="1" dirty="0"/>
            </a:br>
            <a:r>
              <a:rPr lang="ru-RU" sz="2600" b="1" dirty="0" smtClean="0"/>
              <a:t/>
            </a:r>
            <a:br>
              <a:rPr lang="ru-RU" sz="2600" b="1" dirty="0" smtClean="0"/>
            </a:br>
            <a:r>
              <a:rPr lang="ru-RU" sz="2600" b="1" dirty="0" smtClean="0"/>
              <a:t>      </a:t>
            </a:r>
            <a:r>
              <a:rPr lang="en-US" sz="2600" b="1" u="sng" dirty="0" smtClean="0">
                <a:solidFill>
                  <a:srgbClr val="C00000"/>
                </a:solidFill>
                <a:effectLst>
                  <a:outerShdw blurRad="38100" dist="38100" dir="2700000" algn="tl">
                    <a:srgbClr val="000000">
                      <a:alpha val="43137"/>
                    </a:srgbClr>
                  </a:outerShdw>
                </a:effectLst>
              </a:rPr>
              <a:t>The </a:t>
            </a:r>
            <a:r>
              <a:rPr lang="en-US" sz="2600" b="1" u="sng" dirty="0">
                <a:solidFill>
                  <a:srgbClr val="C00000"/>
                </a:solidFill>
                <a:effectLst>
                  <a:outerShdw blurRad="38100" dist="38100" dir="2700000" algn="tl">
                    <a:srgbClr val="000000">
                      <a:alpha val="43137"/>
                    </a:srgbClr>
                  </a:outerShdw>
                </a:effectLst>
              </a:rPr>
              <a:t>General Conference </a:t>
            </a:r>
            <a:r>
              <a:rPr lang="en-US" sz="2600" b="1" dirty="0"/>
              <a:t>is a gathering of the </a:t>
            </a:r>
            <a:r>
              <a:rPr lang="en-US" sz="2600" b="1" dirty="0" err="1"/>
              <a:t>organisation’s</a:t>
            </a:r>
            <a:r>
              <a:rPr lang="en-US" sz="2600" b="1" dirty="0"/>
              <a:t> member states and </a:t>
            </a:r>
            <a:r>
              <a:rPr lang="en-US" sz="2600" b="1" dirty="0" smtClean="0"/>
              <a:t>associate</a:t>
            </a:r>
            <a:r>
              <a:rPr lang="ru-RU" sz="2600" b="1" dirty="0" smtClean="0"/>
              <a:t> </a:t>
            </a:r>
            <a:r>
              <a:rPr lang="en-US" sz="2600" b="1" dirty="0" smtClean="0"/>
              <a:t>members</a:t>
            </a:r>
            <a:r>
              <a:rPr lang="en-US" sz="2600" b="1" dirty="0"/>
              <a:t>, in which each state has one vote. Meeting every </a:t>
            </a:r>
            <a:r>
              <a:rPr lang="en-US" sz="2600" b="1" u="sng" dirty="0">
                <a:solidFill>
                  <a:srgbClr val="FFFF00"/>
                </a:solidFill>
              </a:rPr>
              <a:t>two years</a:t>
            </a:r>
            <a:r>
              <a:rPr lang="en-US" sz="2600" b="1" dirty="0"/>
              <a:t>, it </a:t>
            </a:r>
            <a:r>
              <a:rPr lang="en-US" sz="2600" b="1" u="sng" dirty="0">
                <a:solidFill>
                  <a:srgbClr val="FFFF00"/>
                </a:solidFill>
              </a:rPr>
              <a:t>sets general policies and defines </a:t>
            </a:r>
            <a:r>
              <a:rPr lang="en-US" sz="2600" b="1" u="sng" dirty="0" err="1">
                <a:solidFill>
                  <a:srgbClr val="FFFF00"/>
                </a:solidFill>
              </a:rPr>
              <a:t>programme</a:t>
            </a:r>
            <a:r>
              <a:rPr lang="en-US" sz="2600" b="1" u="sng" dirty="0">
                <a:solidFill>
                  <a:srgbClr val="FFFF00"/>
                </a:solidFill>
              </a:rPr>
              <a:t> lines for the organization</a:t>
            </a:r>
            <a:r>
              <a:rPr lang="en-US" sz="2600" b="1" dirty="0"/>
              <a:t>. </a:t>
            </a:r>
            <a:r>
              <a:rPr lang="ru-RU" sz="2600" b="1" dirty="0"/>
              <a:t/>
            </a:r>
            <a:br>
              <a:rPr lang="ru-RU" sz="2600" b="1" dirty="0"/>
            </a:br>
            <a:r>
              <a:rPr lang="ru-RU" sz="2600" b="1" dirty="0" smtClean="0"/>
              <a:t/>
            </a:r>
            <a:br>
              <a:rPr lang="ru-RU" sz="2600" b="1" dirty="0" smtClean="0"/>
            </a:br>
            <a:r>
              <a:rPr lang="en-US" sz="2600" b="1" dirty="0" smtClean="0"/>
              <a:t> </a:t>
            </a:r>
            <a:r>
              <a:rPr lang="ru-RU" sz="2600" b="1" dirty="0" smtClean="0"/>
              <a:t>   </a:t>
            </a:r>
            <a:r>
              <a:rPr lang="en-US" sz="2600" b="1" u="sng" dirty="0" smtClean="0">
                <a:solidFill>
                  <a:srgbClr val="C00000"/>
                </a:solidFill>
                <a:effectLst>
                  <a:outerShdw blurRad="38100" dist="38100" dir="2700000" algn="tl">
                    <a:srgbClr val="000000">
                      <a:alpha val="43137"/>
                    </a:srgbClr>
                  </a:outerShdw>
                </a:effectLst>
              </a:rPr>
              <a:t>The </a:t>
            </a:r>
            <a:r>
              <a:rPr lang="en-US" sz="2600" b="1" u="sng" dirty="0">
                <a:solidFill>
                  <a:srgbClr val="C00000"/>
                </a:solidFill>
                <a:effectLst>
                  <a:outerShdw blurRad="38100" dist="38100" dir="2700000" algn="tl">
                    <a:srgbClr val="000000">
                      <a:alpha val="43137"/>
                    </a:srgbClr>
                  </a:outerShdw>
                </a:effectLst>
              </a:rPr>
              <a:t>Executive Board’s </a:t>
            </a:r>
            <a:r>
              <a:rPr lang="en-US" sz="2600" b="1" dirty="0"/>
              <a:t>members are elected by the General Conference for </a:t>
            </a:r>
            <a:r>
              <a:rPr lang="en-US" sz="2600" b="1" u="sng" dirty="0">
                <a:solidFill>
                  <a:srgbClr val="FFFF00"/>
                </a:solidFill>
              </a:rPr>
              <a:t>four-year team</a:t>
            </a:r>
            <a:r>
              <a:rPr lang="en-US" sz="2600" b="1" dirty="0"/>
              <a:t>. The Executive Board </a:t>
            </a:r>
            <a:r>
              <a:rPr lang="en-US" sz="2600" b="1" u="sng" dirty="0">
                <a:solidFill>
                  <a:srgbClr val="FFFF00"/>
                </a:solidFill>
              </a:rPr>
              <a:t>prepares </a:t>
            </a:r>
            <a:r>
              <a:rPr lang="en-US" sz="2600" b="1" dirty="0"/>
              <a:t>the </a:t>
            </a:r>
            <a:r>
              <a:rPr lang="en-US" sz="2600" b="1" u="sng" dirty="0">
                <a:solidFill>
                  <a:srgbClr val="FFFF00"/>
                </a:solidFill>
              </a:rPr>
              <a:t>session of the General Conference and ensures that its instructions are carried out</a:t>
            </a:r>
            <a:r>
              <a:rPr lang="en-US" sz="2600" b="1" dirty="0"/>
              <a:t>. </a:t>
            </a:r>
            <a:r>
              <a:rPr lang="ru-RU" sz="2600" b="1" dirty="0"/>
              <a:t/>
            </a:r>
            <a:br>
              <a:rPr lang="ru-RU" sz="2600" b="1" dirty="0"/>
            </a:br>
            <a:r>
              <a:rPr lang="ru-RU" sz="2600" b="1" dirty="0" smtClean="0"/>
              <a:t/>
            </a:r>
            <a:br>
              <a:rPr lang="ru-RU" sz="2600" b="1" dirty="0" smtClean="0"/>
            </a:br>
            <a:r>
              <a:rPr lang="en-US" sz="2600" b="1" dirty="0" smtClean="0">
                <a:solidFill>
                  <a:srgbClr val="C00000"/>
                </a:solidFill>
                <a:effectLst>
                  <a:outerShdw blurRad="38100" dist="38100" dir="2700000" algn="tl">
                    <a:srgbClr val="000000">
                      <a:alpha val="43137"/>
                    </a:srgbClr>
                  </a:outerShdw>
                </a:effectLst>
              </a:rPr>
              <a:t> </a:t>
            </a:r>
            <a:r>
              <a:rPr lang="ru-RU" sz="2600" b="1" dirty="0" smtClean="0">
                <a:solidFill>
                  <a:srgbClr val="C00000"/>
                </a:solidFill>
                <a:effectLst>
                  <a:outerShdw blurRad="38100" dist="38100" dir="2700000" algn="tl">
                    <a:srgbClr val="000000">
                      <a:alpha val="43137"/>
                    </a:srgbClr>
                  </a:outerShdw>
                </a:effectLst>
              </a:rPr>
              <a:t>       </a:t>
            </a:r>
            <a:r>
              <a:rPr lang="en-US" sz="2600" b="1" u="sng" dirty="0" smtClean="0">
                <a:solidFill>
                  <a:srgbClr val="C00000"/>
                </a:solidFill>
                <a:effectLst>
                  <a:outerShdw blurRad="38100" dist="38100" dir="2700000" algn="tl">
                    <a:srgbClr val="000000">
                      <a:alpha val="43137"/>
                    </a:srgbClr>
                  </a:outerShdw>
                </a:effectLst>
              </a:rPr>
              <a:t>The </a:t>
            </a:r>
            <a:r>
              <a:rPr lang="en-US" sz="2600" b="1" u="sng" dirty="0">
                <a:solidFill>
                  <a:srgbClr val="C00000"/>
                </a:solidFill>
                <a:effectLst>
                  <a:outerShdw blurRad="38100" dist="38100" dir="2700000" algn="tl">
                    <a:srgbClr val="000000">
                      <a:alpha val="43137"/>
                    </a:srgbClr>
                  </a:outerShdw>
                </a:effectLst>
              </a:rPr>
              <a:t>Secretariat </a:t>
            </a:r>
            <a:r>
              <a:rPr lang="en-US" sz="2600" b="1" dirty="0"/>
              <a:t>consists of the Director-General and his staff and is responsible for the </a:t>
            </a:r>
            <a:r>
              <a:rPr lang="en-US" sz="2600" b="1" u="sng" dirty="0">
                <a:solidFill>
                  <a:srgbClr val="FFFF00"/>
                </a:solidFill>
              </a:rPr>
              <a:t>day-to-day running of the organization</a:t>
            </a:r>
            <a:r>
              <a:rPr lang="en-US" sz="2600" b="1" dirty="0"/>
              <a:t>.</a:t>
            </a:r>
            <a:r>
              <a:rPr lang="ru-RU" sz="2400" dirty="0"/>
              <a:t/>
            </a:r>
            <a:br>
              <a:rPr lang="ru-RU" sz="2400" dirty="0"/>
            </a:br>
            <a:endParaRPr lang="ru-RU" sz="2400" b="1" dirty="0"/>
          </a:p>
        </p:txBody>
      </p:sp>
      <p:pic>
        <p:nvPicPr>
          <p:cNvPr id="4" name="Рисунок 3" descr="220px-Flag_of_UNESCO.svg.png"/>
          <p:cNvPicPr>
            <a:picLocks noChangeAspect="1"/>
          </p:cNvPicPr>
          <p:nvPr/>
        </p:nvPicPr>
        <p:blipFill>
          <a:blip r:embed="rId3" cstate="print"/>
          <a:stretch>
            <a:fillRect/>
          </a:stretch>
        </p:blipFill>
        <p:spPr>
          <a:xfrm>
            <a:off x="7668344" y="5829158"/>
            <a:ext cx="1216463" cy="812818"/>
          </a:xfrm>
          <a:prstGeom prst="ellipse">
            <a:avLst/>
          </a:prstGeom>
          <a:ln>
            <a:noFill/>
          </a:ln>
          <a:effectLst>
            <a:softEdge rad="112500"/>
          </a:effectLst>
        </p:spPr>
      </p:pic>
      <p:pic>
        <p:nvPicPr>
          <p:cNvPr id="23556" name="Рисунок 4" descr="cv027.gif"/>
          <p:cNvPicPr>
            <a:picLocks noChangeAspect="1"/>
          </p:cNvPicPr>
          <p:nvPr/>
        </p:nvPicPr>
        <p:blipFill>
          <a:blip r:embed="rId4"/>
          <a:srcRect/>
          <a:stretch>
            <a:fillRect/>
          </a:stretch>
        </p:blipFill>
        <p:spPr bwMode="auto">
          <a:xfrm>
            <a:off x="0" y="1341438"/>
            <a:ext cx="755650" cy="790575"/>
          </a:xfrm>
          <a:prstGeom prst="rect">
            <a:avLst/>
          </a:prstGeom>
          <a:noFill/>
          <a:ln w="9525">
            <a:noFill/>
            <a:miter lim="800000"/>
            <a:headEnd/>
            <a:tailEnd/>
          </a:ln>
        </p:spPr>
      </p:pic>
      <p:pic>
        <p:nvPicPr>
          <p:cNvPr id="23557" name="Рисунок 5" descr="cv027.gif"/>
          <p:cNvPicPr>
            <a:picLocks noChangeAspect="1"/>
          </p:cNvPicPr>
          <p:nvPr/>
        </p:nvPicPr>
        <p:blipFill>
          <a:blip r:embed="rId5"/>
          <a:srcRect/>
          <a:stretch>
            <a:fillRect/>
          </a:stretch>
        </p:blipFill>
        <p:spPr bwMode="auto">
          <a:xfrm>
            <a:off x="539750" y="3068638"/>
            <a:ext cx="685800" cy="719137"/>
          </a:xfrm>
          <a:prstGeom prst="rect">
            <a:avLst/>
          </a:prstGeom>
          <a:noFill/>
          <a:ln w="9525">
            <a:noFill/>
            <a:miter lim="800000"/>
            <a:headEnd/>
            <a:tailEnd/>
          </a:ln>
        </p:spPr>
      </p:pic>
      <p:pic>
        <p:nvPicPr>
          <p:cNvPr id="23558" name="Рисунок 6" descr="cv027.gif"/>
          <p:cNvPicPr>
            <a:picLocks noChangeAspect="1"/>
          </p:cNvPicPr>
          <p:nvPr/>
        </p:nvPicPr>
        <p:blipFill>
          <a:blip r:embed="rId6"/>
          <a:srcRect/>
          <a:stretch>
            <a:fillRect/>
          </a:stretch>
        </p:blipFill>
        <p:spPr bwMode="auto">
          <a:xfrm>
            <a:off x="0" y="4868863"/>
            <a:ext cx="847725" cy="8874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Рисунок 2" descr="christian-background-images.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 name="Заголовок 1"/>
          <p:cNvSpPr>
            <a:spLocks noGrp="1"/>
          </p:cNvSpPr>
          <p:nvPr>
            <p:ph type="title"/>
          </p:nvPr>
        </p:nvSpPr>
        <p:spPr>
          <a:xfrm>
            <a:off x="457200" y="274638"/>
            <a:ext cx="8229600" cy="5241925"/>
          </a:xfrm>
        </p:spPr>
        <p:txBody>
          <a:bodyPr rtlCol="0" anchor="t">
            <a:normAutofit/>
          </a:bodyPr>
          <a:lstStyle/>
          <a:p>
            <a:pPr fontAlgn="auto">
              <a:spcAft>
                <a:spcPts val="0"/>
              </a:spcAft>
              <a:defRPr/>
            </a:pPr>
            <a:r>
              <a:rPr lang="en-US" sz="2400" b="1" dirty="0"/>
              <a:t>The list of </a:t>
            </a:r>
            <a:r>
              <a:rPr lang="en-US" sz="2400" b="1" u="sng" dirty="0">
                <a:solidFill>
                  <a:srgbClr val="FFFF00"/>
                </a:solidFill>
                <a:effectLst>
                  <a:outerShdw blurRad="38100" dist="38100" dir="2700000" algn="tl">
                    <a:srgbClr val="000000">
                      <a:alpha val="43137"/>
                    </a:srgbClr>
                  </a:outerShdw>
                </a:effectLst>
              </a:rPr>
              <a:t>the Directors-General of UNESCO </a:t>
            </a:r>
            <a:r>
              <a:rPr lang="en-US" sz="2400" b="1" dirty="0"/>
              <a:t>since its establishment in 1946 is as follows</a:t>
            </a:r>
            <a:r>
              <a:rPr lang="en-US" sz="2400" b="1" dirty="0" smtClean="0"/>
              <a:t>:</a:t>
            </a:r>
            <a:r>
              <a:rPr lang="ru-RU" sz="2400" b="1" dirty="0"/>
              <a:t/>
            </a:r>
            <a:br>
              <a:rPr lang="ru-RU" sz="2400" b="1" dirty="0"/>
            </a:br>
            <a:r>
              <a:rPr lang="ru-RU" sz="2400" b="1" dirty="0"/>
              <a:t> </a:t>
            </a:r>
            <a:r>
              <a:rPr lang="ru-RU" sz="2400" b="1" dirty="0" smtClean="0"/>
              <a:t/>
            </a:r>
            <a:br>
              <a:rPr lang="ru-RU" sz="2400" b="1" dirty="0" smtClean="0"/>
            </a:br>
            <a:r>
              <a:rPr lang="ru-RU" sz="2400" b="1" dirty="0" err="1" smtClean="0"/>
              <a:t>Julian</a:t>
            </a:r>
            <a:r>
              <a:rPr lang="ru-RU" sz="2400" b="1" dirty="0" smtClean="0"/>
              <a:t> </a:t>
            </a:r>
            <a:r>
              <a:rPr lang="ru-RU" sz="2400" b="1" dirty="0" err="1"/>
              <a:t>Huxley</a:t>
            </a:r>
            <a:r>
              <a:rPr lang="ru-RU" sz="2400" b="1" dirty="0"/>
              <a:t> (1946–1948)</a:t>
            </a:r>
            <a:br>
              <a:rPr lang="ru-RU" sz="2400" b="1" dirty="0"/>
            </a:br>
            <a:r>
              <a:rPr lang="ru-RU" sz="2400" b="1" dirty="0"/>
              <a:t> </a:t>
            </a:r>
            <a:r>
              <a:rPr lang="ru-RU" sz="2400" b="1" dirty="0" err="1"/>
              <a:t>Jaime</a:t>
            </a:r>
            <a:r>
              <a:rPr lang="ru-RU" sz="2400" b="1" dirty="0"/>
              <a:t> </a:t>
            </a:r>
            <a:r>
              <a:rPr lang="ru-RU" sz="2400" b="1" dirty="0" err="1"/>
              <a:t>Torres</a:t>
            </a:r>
            <a:r>
              <a:rPr lang="ru-RU" sz="2400" b="1" dirty="0"/>
              <a:t> </a:t>
            </a:r>
            <a:r>
              <a:rPr lang="ru-RU" sz="2400" b="1" dirty="0" err="1"/>
              <a:t>Bodet</a:t>
            </a:r>
            <a:r>
              <a:rPr lang="ru-RU" sz="2400" b="1" dirty="0"/>
              <a:t> (1948–1952)</a:t>
            </a:r>
            <a:br>
              <a:rPr lang="ru-RU" sz="2400" b="1" dirty="0"/>
            </a:br>
            <a:r>
              <a:rPr lang="ru-RU" sz="2400" b="1" dirty="0"/>
              <a:t> </a:t>
            </a:r>
            <a:r>
              <a:rPr lang="ru-RU" sz="2400" b="1" dirty="0" err="1"/>
              <a:t>John</a:t>
            </a:r>
            <a:r>
              <a:rPr lang="ru-RU" sz="2400" b="1" dirty="0"/>
              <a:t> </a:t>
            </a:r>
            <a:r>
              <a:rPr lang="ru-RU" sz="2400" b="1" dirty="0" err="1"/>
              <a:t>Wilkinson</a:t>
            </a:r>
            <a:r>
              <a:rPr lang="ru-RU" sz="2400" b="1" dirty="0"/>
              <a:t> </a:t>
            </a:r>
            <a:r>
              <a:rPr lang="ru-RU" sz="2400" b="1" dirty="0" err="1"/>
              <a:t>Taylor</a:t>
            </a:r>
            <a:r>
              <a:rPr lang="ru-RU" sz="2400" b="1" dirty="0"/>
              <a:t> (</a:t>
            </a:r>
            <a:r>
              <a:rPr lang="ru-RU" sz="2400" b="1" dirty="0" err="1"/>
              <a:t>acting</a:t>
            </a:r>
            <a:r>
              <a:rPr lang="ru-RU" sz="2400" b="1" dirty="0"/>
              <a:t> 1952–1953)</a:t>
            </a:r>
            <a:br>
              <a:rPr lang="ru-RU" sz="2400" b="1" dirty="0"/>
            </a:br>
            <a:r>
              <a:rPr lang="ru-RU" sz="2400" b="1" dirty="0"/>
              <a:t> </a:t>
            </a:r>
            <a:r>
              <a:rPr lang="ru-RU" sz="2400" b="1" dirty="0" err="1"/>
              <a:t>Luther</a:t>
            </a:r>
            <a:r>
              <a:rPr lang="ru-RU" sz="2400" b="1" dirty="0"/>
              <a:t> </a:t>
            </a:r>
            <a:r>
              <a:rPr lang="ru-RU" sz="2400" b="1" dirty="0" err="1"/>
              <a:t>Evans</a:t>
            </a:r>
            <a:r>
              <a:rPr lang="ru-RU" sz="2400" b="1" dirty="0"/>
              <a:t> (1953–1958)</a:t>
            </a:r>
            <a:br>
              <a:rPr lang="ru-RU" sz="2400" b="1" dirty="0"/>
            </a:br>
            <a:r>
              <a:rPr lang="ru-RU" sz="2400" b="1" dirty="0"/>
              <a:t> </a:t>
            </a:r>
            <a:r>
              <a:rPr lang="ru-RU" sz="2400" b="1" dirty="0" err="1"/>
              <a:t>Vittorino</a:t>
            </a:r>
            <a:r>
              <a:rPr lang="ru-RU" sz="2400" b="1" dirty="0"/>
              <a:t> </a:t>
            </a:r>
            <a:r>
              <a:rPr lang="ru-RU" sz="2400" b="1" dirty="0" err="1"/>
              <a:t>Veronese</a:t>
            </a:r>
            <a:r>
              <a:rPr lang="ru-RU" sz="2400" b="1" dirty="0"/>
              <a:t> (1958–1961)</a:t>
            </a:r>
            <a:br>
              <a:rPr lang="ru-RU" sz="2400" b="1" dirty="0"/>
            </a:br>
            <a:r>
              <a:rPr lang="ru-RU" sz="2400" b="1" dirty="0"/>
              <a:t> </a:t>
            </a:r>
            <a:r>
              <a:rPr lang="ru-RU" sz="2400" b="1" dirty="0" err="1"/>
              <a:t>René</a:t>
            </a:r>
            <a:r>
              <a:rPr lang="ru-RU" sz="2400" b="1" dirty="0"/>
              <a:t> </a:t>
            </a:r>
            <a:r>
              <a:rPr lang="ru-RU" sz="2400" b="1" dirty="0" err="1"/>
              <a:t>Maheu</a:t>
            </a:r>
            <a:r>
              <a:rPr lang="ru-RU" sz="2400" b="1" dirty="0"/>
              <a:t> (1961–1974; </a:t>
            </a:r>
            <a:r>
              <a:rPr lang="ru-RU" sz="2400" b="1" dirty="0" err="1"/>
              <a:t>acting</a:t>
            </a:r>
            <a:r>
              <a:rPr lang="ru-RU" sz="2400" b="1" dirty="0"/>
              <a:t> 1961</a:t>
            </a:r>
            <a:r>
              <a:rPr lang="ru-RU" sz="2400" b="1" dirty="0" smtClean="0"/>
              <a:t>)</a:t>
            </a:r>
            <a:r>
              <a:rPr lang="ru-RU" sz="2400" b="1" dirty="0"/>
              <a:t/>
            </a:r>
            <a:br>
              <a:rPr lang="ru-RU" sz="2400" b="1" dirty="0"/>
            </a:br>
            <a:r>
              <a:rPr lang="ru-RU" sz="2400" b="1" dirty="0"/>
              <a:t> </a:t>
            </a:r>
            <a:r>
              <a:rPr lang="ru-RU" sz="2400" b="1" dirty="0" err="1"/>
              <a:t>Amadou-Mahtar</a:t>
            </a:r>
            <a:r>
              <a:rPr lang="ru-RU" sz="2400" b="1" dirty="0"/>
              <a:t> </a:t>
            </a:r>
            <a:r>
              <a:rPr lang="ru-RU" sz="2400" b="1" dirty="0" err="1"/>
              <a:t>M'Bow</a:t>
            </a:r>
            <a:r>
              <a:rPr lang="ru-RU" sz="2400" b="1" dirty="0"/>
              <a:t> (1974–1987)</a:t>
            </a:r>
            <a:br>
              <a:rPr lang="ru-RU" sz="2400" b="1" dirty="0"/>
            </a:br>
            <a:r>
              <a:rPr lang="ru-RU" sz="2400" b="1" dirty="0"/>
              <a:t> </a:t>
            </a:r>
            <a:r>
              <a:rPr lang="ru-RU" sz="2400" b="1" dirty="0" err="1"/>
              <a:t>Federico</a:t>
            </a:r>
            <a:r>
              <a:rPr lang="ru-RU" sz="2400" b="1" dirty="0"/>
              <a:t> </a:t>
            </a:r>
            <a:r>
              <a:rPr lang="ru-RU" sz="2400" b="1" dirty="0" err="1"/>
              <a:t>Mayor</a:t>
            </a:r>
            <a:r>
              <a:rPr lang="ru-RU" sz="2400" b="1" dirty="0"/>
              <a:t> </a:t>
            </a:r>
            <a:r>
              <a:rPr lang="ru-RU" sz="2400" b="1" dirty="0" err="1"/>
              <a:t>Zaragoza</a:t>
            </a:r>
            <a:r>
              <a:rPr lang="ru-RU" sz="2400" b="1" dirty="0"/>
              <a:t> (1987–1999)</a:t>
            </a:r>
            <a:br>
              <a:rPr lang="ru-RU" sz="2400" b="1" dirty="0"/>
            </a:br>
            <a:r>
              <a:rPr lang="ru-RU" sz="2400" b="1" dirty="0"/>
              <a:t> </a:t>
            </a:r>
            <a:r>
              <a:rPr lang="ru-RU" sz="2400" b="1" dirty="0" err="1"/>
              <a:t>Koïchiro</a:t>
            </a:r>
            <a:r>
              <a:rPr lang="ru-RU" sz="2400" b="1" dirty="0"/>
              <a:t> </a:t>
            </a:r>
            <a:r>
              <a:rPr lang="ru-RU" sz="2400" b="1" dirty="0" err="1" smtClean="0"/>
              <a:t>Matsuura</a:t>
            </a:r>
            <a:r>
              <a:rPr lang="ru-RU" sz="2400" b="1" dirty="0" smtClean="0"/>
              <a:t>(1999–2009</a:t>
            </a:r>
            <a:r>
              <a:rPr lang="ru-RU" sz="2400" b="1" dirty="0"/>
              <a:t>)</a:t>
            </a:r>
            <a:br>
              <a:rPr lang="ru-RU" sz="2400" b="1" dirty="0"/>
            </a:br>
            <a:r>
              <a:rPr lang="ru-RU" sz="2400" b="1" dirty="0"/>
              <a:t> </a:t>
            </a:r>
            <a:r>
              <a:rPr lang="ru-RU" sz="2400" b="1" dirty="0" err="1"/>
              <a:t>Irina</a:t>
            </a:r>
            <a:r>
              <a:rPr lang="ru-RU" sz="2400" b="1" dirty="0"/>
              <a:t> </a:t>
            </a:r>
            <a:r>
              <a:rPr lang="ru-RU" sz="2400" b="1" dirty="0" err="1"/>
              <a:t>Bokova</a:t>
            </a:r>
            <a:r>
              <a:rPr lang="ru-RU" sz="2400" b="1" dirty="0"/>
              <a:t> (2009– )</a:t>
            </a:r>
            <a:r>
              <a:rPr lang="ru-RU" sz="2400" dirty="0"/>
              <a:t/>
            </a:r>
            <a:br>
              <a:rPr lang="ru-RU" sz="2400" dirty="0"/>
            </a:br>
            <a:endParaRPr lang="ru-RU" sz="2400" b="1" dirty="0"/>
          </a:p>
        </p:txBody>
      </p:sp>
      <p:pic>
        <p:nvPicPr>
          <p:cNvPr id="24579" name="Рисунок 3" descr="125px-Flag_of_the_United_Kingdom.svg.png"/>
          <p:cNvPicPr>
            <a:picLocks noChangeAspect="1"/>
          </p:cNvPicPr>
          <p:nvPr/>
        </p:nvPicPr>
        <p:blipFill>
          <a:blip r:embed="rId3"/>
          <a:srcRect/>
          <a:stretch>
            <a:fillRect/>
          </a:stretch>
        </p:blipFill>
        <p:spPr bwMode="auto">
          <a:xfrm>
            <a:off x="2195513" y="1427163"/>
            <a:ext cx="595312" cy="357187"/>
          </a:xfrm>
          <a:prstGeom prst="rect">
            <a:avLst/>
          </a:prstGeom>
          <a:noFill/>
          <a:ln w="9525">
            <a:noFill/>
            <a:miter lim="800000"/>
            <a:headEnd/>
            <a:tailEnd/>
          </a:ln>
        </p:spPr>
      </p:pic>
      <p:pic>
        <p:nvPicPr>
          <p:cNvPr id="24580" name="Рисунок 4" descr="125px-Flag_of_Mexico.svg.png"/>
          <p:cNvPicPr>
            <a:picLocks noChangeAspect="1"/>
          </p:cNvPicPr>
          <p:nvPr/>
        </p:nvPicPr>
        <p:blipFill>
          <a:blip r:embed="rId4"/>
          <a:srcRect/>
          <a:stretch>
            <a:fillRect/>
          </a:stretch>
        </p:blipFill>
        <p:spPr bwMode="auto">
          <a:xfrm>
            <a:off x="1763713" y="1912938"/>
            <a:ext cx="666750" cy="317500"/>
          </a:xfrm>
          <a:prstGeom prst="rect">
            <a:avLst/>
          </a:prstGeom>
          <a:noFill/>
          <a:ln w="9525">
            <a:noFill/>
            <a:miter lim="800000"/>
            <a:headEnd/>
            <a:tailEnd/>
          </a:ln>
        </p:spPr>
      </p:pic>
      <p:pic>
        <p:nvPicPr>
          <p:cNvPr id="24581" name="Рисунок 5" descr="125px-Flag_of_the_United_States.svg.png"/>
          <p:cNvPicPr>
            <a:picLocks noChangeAspect="1"/>
          </p:cNvPicPr>
          <p:nvPr/>
        </p:nvPicPr>
        <p:blipFill>
          <a:blip r:embed="rId5"/>
          <a:srcRect/>
          <a:stretch>
            <a:fillRect/>
          </a:stretch>
        </p:blipFill>
        <p:spPr bwMode="auto">
          <a:xfrm>
            <a:off x="1187450" y="2312988"/>
            <a:ext cx="687388" cy="350837"/>
          </a:xfrm>
          <a:prstGeom prst="rect">
            <a:avLst/>
          </a:prstGeom>
          <a:noFill/>
          <a:ln w="9525">
            <a:noFill/>
            <a:miter lim="800000"/>
            <a:headEnd/>
            <a:tailEnd/>
          </a:ln>
        </p:spPr>
      </p:pic>
      <p:pic>
        <p:nvPicPr>
          <p:cNvPr id="24582" name="Рисунок 6" descr="125px-Flag_of_the_United_States.svg.png"/>
          <p:cNvPicPr>
            <a:picLocks noChangeAspect="1"/>
          </p:cNvPicPr>
          <p:nvPr/>
        </p:nvPicPr>
        <p:blipFill>
          <a:blip r:embed="rId5"/>
          <a:srcRect/>
          <a:stretch>
            <a:fillRect/>
          </a:stretch>
        </p:blipFill>
        <p:spPr bwMode="auto">
          <a:xfrm>
            <a:off x="2195513" y="2632075"/>
            <a:ext cx="677862" cy="319088"/>
          </a:xfrm>
          <a:prstGeom prst="rect">
            <a:avLst/>
          </a:prstGeom>
          <a:noFill/>
          <a:ln w="9525">
            <a:noFill/>
            <a:miter lim="800000"/>
            <a:headEnd/>
            <a:tailEnd/>
          </a:ln>
        </p:spPr>
      </p:pic>
      <p:pic>
        <p:nvPicPr>
          <p:cNvPr id="24583" name="Рисунок 7" descr="125px-Flag_of_Italy.svg.png"/>
          <p:cNvPicPr>
            <a:picLocks noChangeAspect="1"/>
          </p:cNvPicPr>
          <p:nvPr/>
        </p:nvPicPr>
        <p:blipFill>
          <a:blip r:embed="rId6"/>
          <a:srcRect/>
          <a:stretch>
            <a:fillRect/>
          </a:stretch>
        </p:blipFill>
        <p:spPr bwMode="auto">
          <a:xfrm>
            <a:off x="1908175" y="2997200"/>
            <a:ext cx="595313" cy="287338"/>
          </a:xfrm>
          <a:prstGeom prst="rect">
            <a:avLst/>
          </a:prstGeom>
          <a:noFill/>
          <a:ln w="9525">
            <a:noFill/>
            <a:miter lim="800000"/>
            <a:headEnd/>
            <a:tailEnd/>
          </a:ln>
        </p:spPr>
      </p:pic>
      <p:pic>
        <p:nvPicPr>
          <p:cNvPr id="24584" name="Рисунок 8" descr="125px-Flag_of_France.svg.png"/>
          <p:cNvPicPr>
            <a:picLocks noChangeAspect="1"/>
          </p:cNvPicPr>
          <p:nvPr/>
        </p:nvPicPr>
        <p:blipFill>
          <a:blip r:embed="rId7"/>
          <a:srcRect/>
          <a:stretch>
            <a:fillRect/>
          </a:stretch>
        </p:blipFill>
        <p:spPr bwMode="auto">
          <a:xfrm>
            <a:off x="1331913" y="3357563"/>
            <a:ext cx="595312" cy="287337"/>
          </a:xfrm>
          <a:prstGeom prst="rect">
            <a:avLst/>
          </a:prstGeom>
          <a:noFill/>
          <a:ln w="9525">
            <a:noFill/>
            <a:miter lim="800000"/>
            <a:headEnd/>
            <a:tailEnd/>
          </a:ln>
        </p:spPr>
      </p:pic>
      <p:pic>
        <p:nvPicPr>
          <p:cNvPr id="24585" name="Рисунок 9" descr="125px-Flag_of_Senegal.svg.png"/>
          <p:cNvPicPr>
            <a:picLocks noChangeAspect="1"/>
          </p:cNvPicPr>
          <p:nvPr/>
        </p:nvPicPr>
        <p:blipFill>
          <a:blip r:embed="rId8"/>
          <a:srcRect/>
          <a:stretch>
            <a:fillRect/>
          </a:stretch>
        </p:blipFill>
        <p:spPr bwMode="auto">
          <a:xfrm>
            <a:off x="1692275" y="3716338"/>
            <a:ext cx="485775" cy="323850"/>
          </a:xfrm>
          <a:prstGeom prst="rect">
            <a:avLst/>
          </a:prstGeom>
          <a:noFill/>
          <a:ln w="9525">
            <a:noFill/>
            <a:miter lim="800000"/>
            <a:headEnd/>
            <a:tailEnd/>
          </a:ln>
        </p:spPr>
      </p:pic>
      <p:pic>
        <p:nvPicPr>
          <p:cNvPr id="24586" name="Рисунок 10" descr="125px-Flag_of_Spain.svg.png"/>
          <p:cNvPicPr>
            <a:picLocks noChangeAspect="1"/>
          </p:cNvPicPr>
          <p:nvPr/>
        </p:nvPicPr>
        <p:blipFill>
          <a:blip r:embed="rId9"/>
          <a:srcRect/>
          <a:stretch>
            <a:fillRect/>
          </a:stretch>
        </p:blipFill>
        <p:spPr bwMode="auto">
          <a:xfrm>
            <a:off x="1692275" y="4076700"/>
            <a:ext cx="485775" cy="323850"/>
          </a:xfrm>
          <a:prstGeom prst="rect">
            <a:avLst/>
          </a:prstGeom>
          <a:noFill/>
          <a:ln w="9525">
            <a:noFill/>
            <a:miter lim="800000"/>
            <a:headEnd/>
            <a:tailEnd/>
          </a:ln>
        </p:spPr>
      </p:pic>
      <p:pic>
        <p:nvPicPr>
          <p:cNvPr id="24587" name="Рисунок 11" descr="125px-Flag_of_Japan.svg.png"/>
          <p:cNvPicPr>
            <a:picLocks noChangeAspect="1"/>
          </p:cNvPicPr>
          <p:nvPr/>
        </p:nvPicPr>
        <p:blipFill>
          <a:blip r:embed="rId10"/>
          <a:srcRect/>
          <a:stretch>
            <a:fillRect/>
          </a:stretch>
        </p:blipFill>
        <p:spPr bwMode="auto">
          <a:xfrm>
            <a:off x="2124075" y="4437063"/>
            <a:ext cx="485775" cy="323850"/>
          </a:xfrm>
          <a:prstGeom prst="rect">
            <a:avLst/>
          </a:prstGeom>
          <a:noFill/>
          <a:ln w="9525">
            <a:noFill/>
            <a:miter lim="800000"/>
            <a:headEnd/>
            <a:tailEnd/>
          </a:ln>
        </p:spPr>
      </p:pic>
      <p:pic>
        <p:nvPicPr>
          <p:cNvPr id="24588" name="Рисунок 12" descr="Flag_of_Bulgaria.svg.png"/>
          <p:cNvPicPr>
            <a:picLocks noChangeAspect="1"/>
          </p:cNvPicPr>
          <p:nvPr/>
        </p:nvPicPr>
        <p:blipFill>
          <a:blip r:embed="rId11"/>
          <a:srcRect/>
          <a:stretch>
            <a:fillRect/>
          </a:stretch>
        </p:blipFill>
        <p:spPr bwMode="auto">
          <a:xfrm>
            <a:off x="2555875" y="4797425"/>
            <a:ext cx="595313" cy="357188"/>
          </a:xfrm>
          <a:prstGeom prst="rect">
            <a:avLst/>
          </a:prstGeom>
          <a:noFill/>
          <a:ln w="9525">
            <a:noFill/>
            <a:miter lim="800000"/>
            <a:headEnd/>
            <a:tailEnd/>
          </a:ln>
        </p:spPr>
      </p:pic>
      <p:pic>
        <p:nvPicPr>
          <p:cNvPr id="14" name="Рисунок 13" descr="220px-Irina_Bokova-IMG_3582.jpg"/>
          <p:cNvPicPr>
            <a:picLocks noChangeAspect="1"/>
          </p:cNvPicPr>
          <p:nvPr/>
        </p:nvPicPr>
        <p:blipFill>
          <a:blip r:embed="rId12"/>
          <a:stretch>
            <a:fillRect/>
          </a:stretch>
        </p:blipFill>
        <p:spPr>
          <a:xfrm>
            <a:off x="7019925" y="3789363"/>
            <a:ext cx="1925638" cy="288766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Рисунок 2" descr="34561705.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 name="Заголовок 1"/>
          <p:cNvSpPr>
            <a:spLocks noGrp="1"/>
          </p:cNvSpPr>
          <p:nvPr>
            <p:ph type="title"/>
          </p:nvPr>
        </p:nvSpPr>
        <p:spPr>
          <a:xfrm>
            <a:off x="179388" y="260350"/>
            <a:ext cx="8713787" cy="6192838"/>
          </a:xfrm>
        </p:spPr>
        <p:txBody>
          <a:bodyPr rtlCol="0" anchor="t">
            <a:normAutofit fontScale="90000"/>
          </a:bodyPr>
          <a:lstStyle/>
          <a:p>
            <a:pPr algn="l" fontAlgn="auto">
              <a:spcAft>
                <a:spcPts val="0"/>
              </a:spcAft>
              <a:defRPr/>
            </a:pPr>
            <a:r>
              <a:rPr lang="en-US" sz="3600" b="1" dirty="0" smtClean="0">
                <a:solidFill>
                  <a:srgbClr val="C00000"/>
                </a:solidFill>
                <a:effectLst>
                  <a:outerShdw blurRad="38100" dist="38100" dir="2700000" algn="tl">
                    <a:srgbClr val="000000">
                      <a:alpha val="43137"/>
                    </a:srgbClr>
                  </a:outerShdw>
                </a:effectLst>
              </a:rPr>
              <a:t>   </a:t>
            </a:r>
            <a:r>
              <a:rPr lang="en-US" sz="3600" b="1" u="sng" dirty="0" smtClean="0">
                <a:solidFill>
                  <a:srgbClr val="C00000"/>
                </a:solidFill>
                <a:effectLst>
                  <a:outerShdw blurRad="38100" dist="38100" dir="2700000" algn="tl">
                    <a:srgbClr val="000000">
                      <a:alpha val="43137"/>
                    </a:srgbClr>
                  </a:outerShdw>
                </a:effectLst>
              </a:rPr>
              <a:t>The</a:t>
            </a:r>
            <a:r>
              <a:rPr lang="en-US" sz="3600" b="1" u="sng" dirty="0">
                <a:solidFill>
                  <a:srgbClr val="C00000"/>
                </a:solidFill>
                <a:effectLst>
                  <a:outerShdw blurRad="38100" dist="38100" dir="2700000" algn="tl">
                    <a:srgbClr val="000000">
                      <a:alpha val="43137"/>
                    </a:srgbClr>
                  </a:outerShdw>
                </a:effectLst>
              </a:rPr>
              <a:t> United Nations Educational, </a:t>
            </a:r>
            <a:r>
              <a:rPr lang="en-US" sz="3600" b="1" u="sng" dirty="0" smtClean="0">
                <a:solidFill>
                  <a:srgbClr val="C00000"/>
                </a:solidFill>
                <a:effectLst>
                  <a:outerShdw blurRad="38100" dist="38100" dir="2700000" algn="tl">
                    <a:srgbClr val="000000">
                      <a:alpha val="43137"/>
                    </a:srgbClr>
                  </a:outerShdw>
                </a:effectLst>
              </a:rPr>
              <a:t/>
            </a:r>
            <a:br>
              <a:rPr lang="en-US" sz="3600" b="1" u="sng" dirty="0" smtClean="0">
                <a:solidFill>
                  <a:srgbClr val="C00000"/>
                </a:solidFill>
                <a:effectLst>
                  <a:outerShdw blurRad="38100" dist="38100" dir="2700000" algn="tl">
                    <a:srgbClr val="000000">
                      <a:alpha val="43137"/>
                    </a:srgbClr>
                  </a:outerShdw>
                </a:effectLst>
              </a:rPr>
            </a:br>
            <a:r>
              <a:rPr lang="en-US" sz="3600" b="1" u="sng" dirty="0" smtClean="0">
                <a:solidFill>
                  <a:srgbClr val="C00000"/>
                </a:solidFill>
                <a:effectLst>
                  <a:outerShdw blurRad="38100" dist="38100" dir="2700000" algn="tl">
                    <a:srgbClr val="000000">
                      <a:alpha val="43137"/>
                    </a:srgbClr>
                  </a:outerShdw>
                </a:effectLst>
              </a:rPr>
              <a:t>Scientific </a:t>
            </a:r>
            <a:r>
              <a:rPr lang="en-US" sz="3600" b="1" u="sng" dirty="0">
                <a:solidFill>
                  <a:srgbClr val="C00000"/>
                </a:solidFill>
                <a:effectLst>
                  <a:outerShdw blurRad="38100" dist="38100" dir="2700000" algn="tl">
                    <a:srgbClr val="000000">
                      <a:alpha val="43137"/>
                    </a:srgbClr>
                  </a:outerShdw>
                </a:effectLst>
              </a:rPr>
              <a:t>and Cultural Organization</a:t>
            </a:r>
            <a:r>
              <a:rPr lang="en-US" sz="3600" b="1" dirty="0"/>
              <a:t> </a:t>
            </a:r>
            <a:r>
              <a:rPr lang="en-US" sz="3600" b="1" dirty="0" smtClean="0"/>
              <a:t/>
            </a:r>
            <a:br>
              <a:rPr lang="en-US" sz="3600" b="1" dirty="0" smtClean="0"/>
            </a:br>
            <a:r>
              <a:rPr lang="en-US" sz="3600" b="1" dirty="0" smtClean="0"/>
              <a:t> </a:t>
            </a:r>
            <a:r>
              <a:rPr lang="en-US" sz="3600" b="1" dirty="0"/>
              <a:t>is a specialized </a:t>
            </a:r>
            <a:r>
              <a:rPr lang="en-US" sz="3600" b="1" dirty="0" smtClean="0"/>
              <a:t>agency</a:t>
            </a:r>
            <a:r>
              <a:rPr lang="en-US" sz="3600" b="1" dirty="0"/>
              <a:t> of </a:t>
            </a:r>
            <a:r>
              <a:rPr lang="en-US" sz="3600" b="1" dirty="0" smtClean="0"/>
              <a:t/>
            </a:r>
            <a:br>
              <a:rPr lang="en-US" sz="3600" b="1" dirty="0" smtClean="0"/>
            </a:br>
            <a:r>
              <a:rPr lang="en-US" sz="3600" b="1" dirty="0" smtClean="0"/>
              <a:t>the</a:t>
            </a:r>
            <a:r>
              <a:rPr lang="en-US" sz="3600" b="1" dirty="0"/>
              <a:t> United Nations. </a:t>
            </a:r>
            <a:r>
              <a:rPr lang="ru-RU" sz="3600" b="1" dirty="0"/>
              <a:t/>
            </a:r>
            <a:br>
              <a:rPr lang="ru-RU" sz="3600" b="1" dirty="0"/>
            </a:br>
            <a:r>
              <a:rPr lang="en-US" sz="3600" b="1" dirty="0" smtClean="0"/>
              <a:t> </a:t>
            </a:r>
            <a:br>
              <a:rPr lang="en-US" sz="3600" b="1" dirty="0" smtClean="0"/>
            </a:br>
            <a:r>
              <a:rPr lang="en-US" sz="3600" b="1" dirty="0"/>
              <a:t> </a:t>
            </a:r>
            <a:r>
              <a:rPr lang="en-US" sz="3600" b="1" dirty="0" smtClean="0"/>
              <a:t>  Its </a:t>
            </a:r>
            <a:r>
              <a:rPr lang="en-US" sz="3600" b="1" u="sng" dirty="0">
                <a:solidFill>
                  <a:srgbClr val="FFFF00"/>
                </a:solidFill>
              </a:rPr>
              <a:t>purpose</a:t>
            </a:r>
            <a:r>
              <a:rPr lang="en-US" sz="3600" b="1" dirty="0"/>
              <a:t> is to contribute to peace and security by promoting international collaboration through education, science, and culture in order to further universal respect for justice, the rule of law, and human rights along with fundamental freedom proclaimed in </a:t>
            </a:r>
            <a:r>
              <a:rPr lang="en-US" sz="3600" b="1" dirty="0" smtClean="0"/>
              <a:t>the United Nations Charter.</a:t>
            </a:r>
            <a:r>
              <a:rPr lang="ru-RU" sz="3600" b="1" dirty="0"/>
              <a:t/>
            </a:r>
            <a:br>
              <a:rPr lang="ru-RU" sz="3600" b="1" dirty="0"/>
            </a:br>
            <a:r>
              <a:rPr lang="ru-RU" dirty="0"/>
              <a:t/>
            </a:r>
            <a:br>
              <a:rPr lang="ru-RU" dirty="0"/>
            </a:br>
            <a:endParaRPr lang="ru-RU" b="1" dirty="0"/>
          </a:p>
        </p:txBody>
      </p:sp>
      <p:pic>
        <p:nvPicPr>
          <p:cNvPr id="4" name="Рисунок 3" descr="220px-Flag_of_UNESCO.svg.png"/>
          <p:cNvPicPr>
            <a:picLocks noChangeAspect="1"/>
          </p:cNvPicPr>
          <p:nvPr/>
        </p:nvPicPr>
        <p:blipFill>
          <a:blip r:embed="rId3"/>
          <a:stretch>
            <a:fillRect/>
          </a:stretch>
        </p:blipFill>
        <p:spPr>
          <a:xfrm>
            <a:off x="6300788" y="404813"/>
            <a:ext cx="2663825" cy="177958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Рисунок 2" descr="37376723.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 name="Заголовок 1"/>
          <p:cNvSpPr>
            <a:spLocks noGrp="1"/>
          </p:cNvSpPr>
          <p:nvPr>
            <p:ph type="title"/>
          </p:nvPr>
        </p:nvSpPr>
        <p:spPr>
          <a:xfrm>
            <a:off x="250825" y="404813"/>
            <a:ext cx="8713788" cy="6119812"/>
          </a:xfrm>
        </p:spPr>
        <p:txBody>
          <a:bodyPr rtlCol="0" anchor="t">
            <a:normAutofit/>
          </a:bodyPr>
          <a:lstStyle/>
          <a:p>
            <a:pPr algn="l" fontAlgn="auto">
              <a:spcAft>
                <a:spcPts val="0"/>
              </a:spcAft>
              <a:defRPr/>
            </a:pPr>
            <a:r>
              <a:rPr lang="en-US" sz="3600" b="1" dirty="0" smtClean="0"/>
              <a:t>       </a:t>
            </a:r>
            <a:r>
              <a:rPr lang="en-US" sz="3600" b="1" u="sng" dirty="0" smtClean="0">
                <a:solidFill>
                  <a:srgbClr val="C00000"/>
                </a:solidFill>
                <a:effectLst>
                  <a:outerShdw blurRad="38100" dist="38100" dir="2700000" algn="tl">
                    <a:srgbClr val="000000">
                      <a:alpha val="43137"/>
                    </a:srgbClr>
                  </a:outerShdw>
                </a:effectLst>
              </a:rPr>
              <a:t>UNESCO</a:t>
            </a:r>
            <a:r>
              <a:rPr lang="en-US" sz="3600" b="1" dirty="0" smtClean="0"/>
              <a:t> </a:t>
            </a:r>
            <a:r>
              <a:rPr lang="en-US" sz="3600" b="1" dirty="0"/>
              <a:t>has </a:t>
            </a:r>
            <a:r>
              <a:rPr lang="en-US" sz="3600" b="1" u="sng" dirty="0">
                <a:solidFill>
                  <a:srgbClr val="FFFF00"/>
                </a:solidFill>
              </a:rPr>
              <a:t>195</a:t>
            </a:r>
            <a:r>
              <a:rPr lang="en-US" sz="3600" b="1" dirty="0"/>
              <a:t> member </a:t>
            </a:r>
            <a:r>
              <a:rPr lang="en-US" sz="3600" b="1" dirty="0" smtClean="0"/>
              <a:t>states</a:t>
            </a:r>
            <a:br>
              <a:rPr lang="en-US" sz="3600" b="1" dirty="0" smtClean="0"/>
            </a:br>
            <a:r>
              <a:rPr lang="en-US" sz="3600" b="1" dirty="0"/>
              <a:t>  </a:t>
            </a:r>
            <a:r>
              <a:rPr lang="en-US" sz="3600" b="1" dirty="0" smtClean="0"/>
              <a:t>        and </a:t>
            </a:r>
            <a:r>
              <a:rPr lang="en-US" sz="3600" b="1" u="sng" dirty="0" smtClean="0">
                <a:solidFill>
                  <a:srgbClr val="FFFF00"/>
                </a:solidFill>
              </a:rPr>
              <a:t>9</a:t>
            </a:r>
            <a:r>
              <a:rPr lang="en-US" sz="3600" b="1" dirty="0" smtClean="0"/>
              <a:t> associate </a:t>
            </a:r>
            <a:r>
              <a:rPr lang="en-US" sz="3600" b="1" dirty="0"/>
              <a:t>members. </a:t>
            </a:r>
            <a:r>
              <a:rPr lang="ru-RU" sz="3600" b="1" dirty="0"/>
              <a:t/>
            </a:r>
            <a:br>
              <a:rPr lang="ru-RU" sz="3600" b="1" dirty="0"/>
            </a:br>
            <a:r>
              <a:rPr lang="en-US" sz="3600" b="1" dirty="0" smtClean="0"/>
              <a:t/>
            </a:r>
            <a:br>
              <a:rPr lang="en-US" sz="3600" b="1" dirty="0" smtClean="0"/>
            </a:br>
            <a:r>
              <a:rPr lang="en-US" sz="3600" b="1" dirty="0" smtClean="0"/>
              <a:t> </a:t>
            </a:r>
            <a:br>
              <a:rPr lang="en-US" sz="3600" b="1" dirty="0" smtClean="0"/>
            </a:br>
            <a:r>
              <a:rPr lang="en-US" sz="3600" b="1" dirty="0"/>
              <a:t> </a:t>
            </a:r>
            <a:r>
              <a:rPr lang="en-US" sz="3600" b="1" dirty="0" smtClean="0"/>
              <a:t>    UNESCO </a:t>
            </a:r>
            <a:r>
              <a:rPr lang="en-US" sz="3600" b="1" dirty="0"/>
              <a:t>pursues its objectives through </a:t>
            </a:r>
            <a:r>
              <a:rPr lang="en-US" sz="3600" b="1" dirty="0" smtClean="0"/>
              <a:t/>
            </a:r>
            <a:br>
              <a:rPr lang="en-US" sz="3600" b="1" dirty="0" smtClean="0"/>
            </a:br>
            <a:r>
              <a:rPr lang="en-US" sz="3600" b="1" dirty="0"/>
              <a:t> </a:t>
            </a:r>
            <a:r>
              <a:rPr lang="en-US" sz="3600" b="1" dirty="0" smtClean="0"/>
              <a:t>     </a:t>
            </a:r>
            <a:r>
              <a:rPr lang="en-US" sz="3600" b="1" u="sng" dirty="0" smtClean="0">
                <a:solidFill>
                  <a:srgbClr val="FFFF00"/>
                </a:solidFill>
              </a:rPr>
              <a:t>five </a:t>
            </a:r>
            <a:r>
              <a:rPr lang="en-US" sz="3600" b="1" u="sng" dirty="0">
                <a:solidFill>
                  <a:srgbClr val="FFFF00"/>
                </a:solidFill>
              </a:rPr>
              <a:t>major programs</a:t>
            </a:r>
            <a:r>
              <a:rPr lang="en-US" sz="3600" b="1" dirty="0"/>
              <a:t>: education, natural </a:t>
            </a:r>
            <a:r>
              <a:rPr lang="en-US" sz="3600" b="1" dirty="0" smtClean="0"/>
              <a:t/>
            </a:r>
            <a:br>
              <a:rPr lang="en-US" sz="3600" b="1" dirty="0" smtClean="0"/>
            </a:br>
            <a:r>
              <a:rPr lang="en-US" sz="3600" b="1" dirty="0"/>
              <a:t> </a:t>
            </a:r>
            <a:r>
              <a:rPr lang="en-US" sz="3600" b="1" dirty="0" smtClean="0"/>
              <a:t>       sciences</a:t>
            </a:r>
            <a:r>
              <a:rPr lang="en-US" sz="3600" b="1" dirty="0"/>
              <a:t>, </a:t>
            </a:r>
            <a:r>
              <a:rPr lang="en-US" sz="3600" b="1" dirty="0" smtClean="0"/>
              <a:t>social/human sciences</a:t>
            </a:r>
            <a:r>
              <a:rPr lang="en-US" sz="3600" b="1" dirty="0"/>
              <a:t>, </a:t>
            </a:r>
            <a:r>
              <a:rPr lang="en-US" sz="3600" b="1" dirty="0" smtClean="0"/>
              <a:t/>
            </a:r>
            <a:br>
              <a:rPr lang="en-US" sz="3600" b="1" dirty="0" smtClean="0"/>
            </a:br>
            <a:r>
              <a:rPr lang="en-US" sz="3600" b="1" dirty="0"/>
              <a:t> </a:t>
            </a:r>
            <a:r>
              <a:rPr lang="en-US" sz="3600" b="1" dirty="0" smtClean="0"/>
              <a:t>culture</a:t>
            </a:r>
            <a:r>
              <a:rPr lang="en-US" sz="3600" b="1" dirty="0"/>
              <a:t>, </a:t>
            </a:r>
            <a:r>
              <a:rPr lang="en-US" sz="3600" b="1" dirty="0" smtClean="0"/>
              <a:t>and communication/information</a:t>
            </a:r>
            <a:r>
              <a:rPr lang="en-US" sz="3600" b="1" dirty="0"/>
              <a:t>.</a:t>
            </a:r>
            <a:r>
              <a:rPr lang="ru-RU" dirty="0"/>
              <a:t/>
            </a:r>
            <a:br>
              <a:rPr lang="ru-RU" dirty="0"/>
            </a:br>
            <a:endParaRPr lang="ru-RU" b="1" dirty="0"/>
          </a:p>
        </p:txBody>
      </p:sp>
      <p:pic>
        <p:nvPicPr>
          <p:cNvPr id="15363" name="Рисунок 3" descr="87691311_0_7cef6_b810d178_XL.jpg"/>
          <p:cNvPicPr>
            <a:picLocks noChangeAspect="1"/>
          </p:cNvPicPr>
          <p:nvPr/>
        </p:nvPicPr>
        <p:blipFill>
          <a:blip r:embed="rId3"/>
          <a:srcRect/>
          <a:stretch>
            <a:fillRect/>
          </a:stretch>
        </p:blipFill>
        <p:spPr bwMode="auto">
          <a:xfrm>
            <a:off x="7092950" y="0"/>
            <a:ext cx="2439988" cy="1952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Рисунок 2" descr="kartinki.me_4778 (1).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16386" name="Заголовок 1"/>
          <p:cNvSpPr>
            <a:spLocks noGrp="1"/>
          </p:cNvSpPr>
          <p:nvPr>
            <p:ph type="title"/>
          </p:nvPr>
        </p:nvSpPr>
        <p:spPr>
          <a:xfrm>
            <a:off x="179388" y="188913"/>
            <a:ext cx="8964612" cy="6480175"/>
          </a:xfrm>
        </p:spPr>
        <p:txBody>
          <a:bodyPr anchor="t"/>
          <a:lstStyle/>
          <a:p>
            <a:pPr algn="l"/>
            <a:r>
              <a:rPr lang="en-US" sz="2600" b="1" smtClean="0"/>
              <a:t>   </a:t>
            </a:r>
            <a:r>
              <a:rPr lang="en-US" sz="2600" b="1" u="sng" smtClean="0">
                <a:solidFill>
                  <a:srgbClr val="FFFF00"/>
                </a:solidFill>
              </a:rPr>
              <a:t>Projects sponsored by UNESCO include </a:t>
            </a:r>
            <a:r>
              <a:rPr lang="en-US" sz="2600" b="1" smtClean="0"/>
              <a:t>literacy, </a:t>
            </a:r>
            <a:br>
              <a:rPr lang="en-US" sz="2600" b="1" smtClean="0"/>
            </a:br>
            <a:r>
              <a:rPr lang="en-US" sz="2600" b="1" smtClean="0"/>
              <a:t>technical, and teacher-training programmes; </a:t>
            </a:r>
            <a:br>
              <a:rPr lang="en-US" sz="2600" b="1" smtClean="0"/>
            </a:br>
            <a:r>
              <a:rPr lang="en-US" sz="2600" b="1" smtClean="0"/>
              <a:t>international science programmes; the </a:t>
            </a:r>
            <a:br>
              <a:rPr lang="en-US" sz="2600" b="1" smtClean="0"/>
            </a:br>
            <a:r>
              <a:rPr lang="en-US" sz="2600" b="1" smtClean="0"/>
              <a:t>promotion of independent media and freedom </a:t>
            </a:r>
            <a:br>
              <a:rPr lang="en-US" sz="2600" b="1" smtClean="0"/>
            </a:br>
            <a:r>
              <a:rPr lang="en-US" sz="2600" b="1" smtClean="0"/>
              <a:t>of the press; regional and cultural history </a:t>
            </a:r>
            <a:br>
              <a:rPr lang="en-US" sz="2600" b="1" smtClean="0"/>
            </a:br>
            <a:r>
              <a:rPr lang="en-US" sz="2600" b="1" smtClean="0"/>
              <a:t>projects; the promotion of cultural diversity; translations of world literature; international cooperation agreements to secure the world cultural and natural heritage and to preserve human rights, and attempts to bridge the worldwide digital divide. It is also a member of the United Nations Development Group.</a:t>
            </a:r>
            <a:r>
              <a:rPr lang="ru-RU" sz="2600" b="1" smtClean="0"/>
              <a:t/>
            </a:r>
            <a:br>
              <a:rPr lang="ru-RU" sz="2600" b="1" smtClean="0"/>
            </a:br>
            <a:r>
              <a:rPr lang="en-US" sz="2600" b="1" smtClean="0"/>
              <a:t/>
            </a:r>
            <a:br>
              <a:rPr lang="en-US" sz="2600" b="1" smtClean="0"/>
            </a:br>
            <a:r>
              <a:rPr lang="en-US" sz="2600" b="1" smtClean="0"/>
              <a:t>   </a:t>
            </a:r>
            <a:r>
              <a:rPr lang="en-US" sz="2600" b="1" u="sng" smtClean="0">
                <a:solidFill>
                  <a:srgbClr val="FFFF00"/>
                </a:solidFill>
              </a:rPr>
              <a:t>UNESCO's aim </a:t>
            </a:r>
            <a:r>
              <a:rPr lang="en-US" sz="2600" b="1" smtClean="0"/>
              <a:t>is "to contribute to the building of peace, the eradication of poverty, sustainable development and intercultural dialogue through education, the sciences, culture, communication and information"</a:t>
            </a:r>
            <a:endParaRPr lang="ru-RU" sz="2600" b="1" smtClean="0"/>
          </a:p>
        </p:txBody>
      </p:sp>
      <p:pic>
        <p:nvPicPr>
          <p:cNvPr id="4" name="Рисунок 3" descr="untitled.jpg"/>
          <p:cNvPicPr>
            <a:picLocks noChangeAspect="1"/>
          </p:cNvPicPr>
          <p:nvPr/>
        </p:nvPicPr>
        <p:blipFill>
          <a:blip r:embed="rId3" cstate="print"/>
          <a:stretch>
            <a:fillRect/>
          </a:stretch>
        </p:blipFill>
        <p:spPr>
          <a:xfrm>
            <a:off x="6876256" y="188640"/>
            <a:ext cx="2071563" cy="206084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Рисунок 3" descr="37376723.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17410" name="Заголовок 1"/>
          <p:cNvSpPr>
            <a:spLocks noGrp="1"/>
          </p:cNvSpPr>
          <p:nvPr>
            <p:ph type="title"/>
          </p:nvPr>
        </p:nvSpPr>
        <p:spPr>
          <a:xfrm>
            <a:off x="0" y="188913"/>
            <a:ext cx="8964613" cy="6408737"/>
          </a:xfrm>
        </p:spPr>
        <p:txBody>
          <a:bodyPr anchor="t"/>
          <a:lstStyle/>
          <a:p>
            <a:pPr algn="l"/>
            <a:r>
              <a:rPr lang="en-US" sz="2800" b="1" smtClean="0"/>
              <a:t>   UNESCO and its mandate for international </a:t>
            </a:r>
            <a:br>
              <a:rPr lang="en-US" sz="2800" b="1" smtClean="0"/>
            </a:br>
            <a:r>
              <a:rPr lang="en-US" sz="2800" b="1" smtClean="0"/>
              <a:t>co-operation can be traced back to </a:t>
            </a:r>
            <a:r>
              <a:rPr lang="en-US" sz="2800" b="1" u="sng" smtClean="0">
                <a:solidFill>
                  <a:srgbClr val="FFFF00"/>
                </a:solidFill>
              </a:rPr>
              <a:t>the </a:t>
            </a:r>
            <a:br>
              <a:rPr lang="en-US" sz="2800" b="1" u="sng" smtClean="0">
                <a:solidFill>
                  <a:srgbClr val="FFFF00"/>
                </a:solidFill>
              </a:rPr>
            </a:br>
            <a:r>
              <a:rPr lang="en-US" sz="2800" b="1" u="sng" smtClean="0">
                <a:solidFill>
                  <a:srgbClr val="FFFF00"/>
                </a:solidFill>
              </a:rPr>
              <a:t>League of Nations</a:t>
            </a:r>
            <a:r>
              <a:rPr lang="en-US" sz="2800" b="1" smtClean="0"/>
              <a:t> resolution on 21 </a:t>
            </a:r>
            <a:br>
              <a:rPr lang="en-US" sz="2800" b="1" smtClean="0"/>
            </a:br>
            <a:r>
              <a:rPr lang="en-US" sz="2800" b="1" smtClean="0"/>
              <a:t>September 1921. A prominent figure </a:t>
            </a:r>
            <a:br>
              <a:rPr lang="en-US" sz="2800" b="1" smtClean="0"/>
            </a:br>
            <a:r>
              <a:rPr lang="en-US" sz="2800" b="1" smtClean="0"/>
              <a:t>in the initiative for UNESCO was </a:t>
            </a:r>
            <a:r>
              <a:rPr lang="en-US" sz="2800" b="1" u="sng" smtClean="0">
                <a:solidFill>
                  <a:srgbClr val="FFFF00"/>
                </a:solidFill>
              </a:rPr>
              <a:t>Rab Butler,</a:t>
            </a:r>
            <a:br>
              <a:rPr lang="en-US" sz="2800" b="1" u="sng" smtClean="0">
                <a:solidFill>
                  <a:srgbClr val="FFFF00"/>
                </a:solidFill>
              </a:rPr>
            </a:br>
            <a:r>
              <a:rPr lang="en-US" sz="2800" b="1" u="sng" smtClean="0">
                <a:solidFill>
                  <a:srgbClr val="FFFF00"/>
                </a:solidFill>
              </a:rPr>
              <a:t> the Minister of Education for the United </a:t>
            </a:r>
            <a:br>
              <a:rPr lang="en-US" sz="2800" b="1" u="sng" smtClean="0">
                <a:solidFill>
                  <a:srgbClr val="FFFF00"/>
                </a:solidFill>
              </a:rPr>
            </a:br>
            <a:r>
              <a:rPr lang="en-US" sz="2800" b="1" u="sng" smtClean="0">
                <a:solidFill>
                  <a:srgbClr val="FFFF00"/>
                </a:solidFill>
              </a:rPr>
              <a:t>Kingdom.</a:t>
            </a:r>
            <a:r>
              <a:rPr lang="en-US" sz="2800" b="1" smtClean="0"/>
              <a:t> At the ECO/CONF, the Constitution</a:t>
            </a:r>
            <a:br>
              <a:rPr lang="en-US" sz="2800" b="1" smtClean="0"/>
            </a:br>
            <a:r>
              <a:rPr lang="en-US" sz="2800" b="1" smtClean="0"/>
              <a:t> of UNESCO was introduced and signed by 37 countries, and a Preparatory Commission was established. The Preparatory Commission operated between 16 November 1945, and </a:t>
            </a:r>
            <a:r>
              <a:rPr lang="en-US" sz="2800" b="1" u="sng" smtClean="0">
                <a:solidFill>
                  <a:srgbClr val="FFFF00"/>
                </a:solidFill>
              </a:rPr>
              <a:t>4 November 1946—the </a:t>
            </a:r>
            <a:r>
              <a:rPr lang="en-US" sz="2800" b="1" smtClean="0"/>
              <a:t>date when UNESCO's  </a:t>
            </a:r>
            <a:br>
              <a:rPr lang="en-US" sz="2800" b="1" smtClean="0"/>
            </a:br>
            <a:r>
              <a:rPr lang="en-US" sz="2800" b="1" smtClean="0"/>
              <a:t>                         Constitution came into force with the deposit</a:t>
            </a:r>
            <a:br>
              <a:rPr lang="en-US" sz="2800" b="1" smtClean="0"/>
            </a:br>
            <a:r>
              <a:rPr lang="en-US" sz="2800" b="1" smtClean="0"/>
              <a:t>                         of the twentieth ratification by a member </a:t>
            </a:r>
            <a:br>
              <a:rPr lang="en-US" sz="2800" b="1" smtClean="0"/>
            </a:br>
            <a:r>
              <a:rPr lang="en-US" sz="2800" b="1" smtClean="0"/>
              <a:t>                                                                                             state.</a:t>
            </a:r>
            <a:r>
              <a:rPr lang="ru-RU" sz="2000" smtClean="0"/>
              <a:t/>
            </a:r>
            <a:br>
              <a:rPr lang="ru-RU" sz="2000" smtClean="0"/>
            </a:br>
            <a:endParaRPr lang="ru-RU" sz="2000" b="1" smtClean="0"/>
          </a:p>
        </p:txBody>
      </p:sp>
      <p:pic>
        <p:nvPicPr>
          <p:cNvPr id="5" name="Рисунок 4" descr="rab-butler-x-200.jpg"/>
          <p:cNvPicPr>
            <a:picLocks noChangeAspect="1"/>
          </p:cNvPicPr>
          <p:nvPr/>
        </p:nvPicPr>
        <p:blipFill>
          <a:blip r:embed="rId3" cstate="print"/>
          <a:stretch>
            <a:fillRect/>
          </a:stretch>
        </p:blipFill>
        <p:spPr>
          <a:xfrm>
            <a:off x="6948264" y="0"/>
            <a:ext cx="2013507" cy="280831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6" name="Рисунок 5" descr="LeagueOfNations_464.gif"/>
          <p:cNvPicPr>
            <a:picLocks noChangeAspect="1"/>
          </p:cNvPicPr>
          <p:nvPr/>
        </p:nvPicPr>
        <p:blipFill>
          <a:blip r:embed="rId4"/>
          <a:stretch>
            <a:fillRect/>
          </a:stretch>
        </p:blipFill>
        <p:spPr>
          <a:xfrm>
            <a:off x="179388" y="5157788"/>
            <a:ext cx="1619250" cy="14255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Рисунок 2" descr="4354282-2cb0b2f6bef8b176.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 name="Заголовок 1"/>
          <p:cNvSpPr>
            <a:spLocks noGrp="1"/>
          </p:cNvSpPr>
          <p:nvPr>
            <p:ph type="title"/>
          </p:nvPr>
        </p:nvSpPr>
        <p:spPr>
          <a:xfrm>
            <a:off x="179388" y="836613"/>
            <a:ext cx="8713787" cy="5832475"/>
          </a:xfrm>
        </p:spPr>
        <p:txBody>
          <a:bodyPr rtlCol="0" anchor="t">
            <a:normAutofit fontScale="90000"/>
          </a:bodyPr>
          <a:lstStyle/>
          <a:p>
            <a:pPr fontAlgn="auto">
              <a:spcAft>
                <a:spcPts val="0"/>
              </a:spcAft>
              <a:defRPr/>
            </a:pPr>
            <a:r>
              <a:rPr lang="en-US" sz="2400" b="1" dirty="0">
                <a:solidFill>
                  <a:srgbClr val="FF0000"/>
                </a:solidFill>
              </a:rPr>
              <a:t>Education</a:t>
            </a:r>
            <a:r>
              <a:rPr lang="en-US" sz="2400" b="1" dirty="0"/>
              <a:t>: UNESCO supports research in comparative education; and provides expertise and fosters partnerships to strengthen national educational leadership and the capacity of countries to offer quality education for all. </a:t>
            </a:r>
            <a:r>
              <a:rPr lang="ru-RU" sz="2400" b="1" dirty="0" err="1"/>
              <a:t>This</a:t>
            </a:r>
            <a:r>
              <a:rPr lang="ru-RU" sz="2400" b="1" dirty="0"/>
              <a:t> </a:t>
            </a:r>
            <a:r>
              <a:rPr lang="ru-RU" sz="2400" b="1" dirty="0" err="1" smtClean="0"/>
              <a:t>includes</a:t>
            </a:r>
            <a:r>
              <a:rPr lang="en-US" sz="2400" b="1" dirty="0" smtClean="0"/>
              <a:t>:</a:t>
            </a:r>
            <a:r>
              <a:rPr lang="ru-RU" sz="2400" b="1" dirty="0"/>
              <a:t/>
            </a:r>
            <a:br>
              <a:rPr lang="ru-RU" sz="2400" b="1" dirty="0"/>
            </a:br>
            <a:r>
              <a:rPr lang="en-US" sz="2400" b="1" dirty="0" smtClean="0"/>
              <a:t/>
            </a:r>
            <a:br>
              <a:rPr lang="en-US" sz="2400" b="1" dirty="0" smtClean="0"/>
            </a:br>
            <a:r>
              <a:rPr lang="en-US" sz="2400" b="1" u="sng" dirty="0" smtClean="0">
                <a:solidFill>
                  <a:srgbClr val="FF0000"/>
                </a:solidFill>
                <a:effectLst>
                  <a:outerShdw blurRad="38100" dist="38100" dir="2700000" algn="tl">
                    <a:srgbClr val="000000">
                      <a:alpha val="43137"/>
                    </a:srgbClr>
                  </a:outerShdw>
                </a:effectLst>
              </a:rPr>
              <a:t>UNESCO </a:t>
            </a:r>
            <a:r>
              <a:rPr lang="en-US" sz="2400" b="1" u="sng" dirty="0">
                <a:solidFill>
                  <a:srgbClr val="FF0000"/>
                </a:solidFill>
                <a:effectLst>
                  <a:outerShdw blurRad="38100" dist="38100" dir="2700000" algn="tl">
                    <a:srgbClr val="000000">
                      <a:alpha val="43137"/>
                    </a:srgbClr>
                  </a:outerShdw>
                </a:effectLst>
              </a:rPr>
              <a:t>Chairs</a:t>
            </a:r>
            <a:r>
              <a:rPr lang="en-US" sz="2400" b="1" dirty="0"/>
              <a:t>, an international network of 644 UNESCO Chairs, involving over 770 institutions in 126 countries.</a:t>
            </a:r>
            <a:r>
              <a:rPr lang="ru-RU" sz="2400" b="1" dirty="0"/>
              <a:t/>
            </a:r>
            <a:br>
              <a:rPr lang="ru-RU" sz="2400" b="1" dirty="0"/>
            </a:br>
            <a:r>
              <a:rPr lang="en-US" sz="2400" b="1" dirty="0" smtClean="0"/>
              <a:t/>
            </a:r>
            <a:br>
              <a:rPr lang="en-US" sz="2400" b="1" dirty="0" smtClean="0"/>
            </a:br>
            <a:r>
              <a:rPr lang="ru-RU" sz="2400" b="1" u="sng" dirty="0" err="1" smtClean="0">
                <a:solidFill>
                  <a:srgbClr val="FF0000"/>
                </a:solidFill>
                <a:effectLst>
                  <a:outerShdw blurRad="38100" dist="38100" dir="2700000" algn="tl">
                    <a:srgbClr val="000000">
                      <a:alpha val="43137"/>
                    </a:srgbClr>
                  </a:outerShdw>
                </a:effectLst>
              </a:rPr>
              <a:t>Environmental</a:t>
            </a:r>
            <a:r>
              <a:rPr lang="ru-RU" sz="2400" b="1" u="sng" dirty="0" smtClean="0">
                <a:solidFill>
                  <a:srgbClr val="FF0000"/>
                </a:solidFill>
                <a:effectLst>
                  <a:outerShdw blurRad="38100" dist="38100" dir="2700000" algn="tl">
                    <a:srgbClr val="000000">
                      <a:alpha val="43137"/>
                    </a:srgbClr>
                  </a:outerShdw>
                </a:effectLst>
              </a:rPr>
              <a:t> </a:t>
            </a:r>
            <a:r>
              <a:rPr lang="ru-RU" sz="2400" b="1" u="sng" dirty="0" err="1">
                <a:solidFill>
                  <a:srgbClr val="FF0000"/>
                </a:solidFill>
                <a:effectLst>
                  <a:outerShdw blurRad="38100" dist="38100" dir="2700000" algn="tl">
                    <a:srgbClr val="000000">
                      <a:alpha val="43137"/>
                    </a:srgbClr>
                  </a:outerShdw>
                </a:effectLst>
              </a:rPr>
              <a:t>Conservation</a:t>
            </a:r>
            <a:r>
              <a:rPr lang="ru-RU" sz="2400" b="1" u="sng" dirty="0">
                <a:solidFill>
                  <a:srgbClr val="FF0000"/>
                </a:solidFill>
                <a:effectLst>
                  <a:outerShdw blurRad="38100" dist="38100" dir="2700000" algn="tl">
                    <a:srgbClr val="000000">
                      <a:alpha val="43137"/>
                    </a:srgbClr>
                  </a:outerShdw>
                </a:effectLst>
              </a:rPr>
              <a:t> </a:t>
            </a:r>
            <a:r>
              <a:rPr lang="ru-RU" sz="2400" b="1" u="sng" dirty="0" err="1">
                <a:solidFill>
                  <a:srgbClr val="FF0000"/>
                </a:solidFill>
                <a:effectLst>
                  <a:outerShdw blurRad="38100" dist="38100" dir="2700000" algn="tl">
                    <a:srgbClr val="000000">
                      <a:alpha val="43137"/>
                    </a:srgbClr>
                  </a:outerShdw>
                </a:effectLst>
              </a:rPr>
              <a:t>Organisation</a:t>
            </a:r>
            <a:r>
              <a:rPr lang="ru-RU" sz="2400" b="1" dirty="0"/>
              <a:t/>
            </a:r>
            <a:br>
              <a:rPr lang="ru-RU" sz="2400" b="1" dirty="0"/>
            </a:br>
            <a:r>
              <a:rPr lang="en-US" sz="2400" b="1" dirty="0" smtClean="0"/>
              <a:t/>
            </a:r>
            <a:br>
              <a:rPr lang="en-US" sz="2400" b="1" dirty="0" smtClean="0"/>
            </a:br>
            <a:r>
              <a:rPr lang="en-US" sz="2400" b="1" u="sng" dirty="0" smtClean="0">
                <a:solidFill>
                  <a:srgbClr val="FF0000"/>
                </a:solidFill>
                <a:effectLst>
                  <a:outerShdw blurRad="38100" dist="38100" dir="2700000" algn="tl">
                    <a:srgbClr val="000000">
                      <a:alpha val="43137"/>
                    </a:srgbClr>
                  </a:outerShdw>
                </a:effectLst>
              </a:rPr>
              <a:t>Convention </a:t>
            </a:r>
            <a:r>
              <a:rPr lang="en-US" sz="2400" b="1" u="sng" dirty="0">
                <a:solidFill>
                  <a:srgbClr val="FF0000"/>
                </a:solidFill>
                <a:effectLst>
                  <a:outerShdw blurRad="38100" dist="38100" dir="2700000" algn="tl">
                    <a:srgbClr val="000000">
                      <a:alpha val="43137"/>
                    </a:srgbClr>
                  </a:outerShdw>
                </a:effectLst>
              </a:rPr>
              <a:t>against Discrimination in Education</a:t>
            </a:r>
            <a:r>
              <a:rPr lang="en-US" sz="2400" b="1" dirty="0"/>
              <a:t> adopted in 1960</a:t>
            </a:r>
            <a:r>
              <a:rPr lang="ru-RU" sz="2400" b="1" dirty="0"/>
              <a:t/>
            </a:r>
            <a:br>
              <a:rPr lang="ru-RU" sz="2400" b="1" dirty="0"/>
            </a:br>
            <a:r>
              <a:rPr lang="en-US" sz="2400" b="1" dirty="0"/>
              <a:t>Organization of the International Conference on Adult Education (CONFINTEA) in an interval of 12 years</a:t>
            </a:r>
            <a:r>
              <a:rPr lang="ru-RU" sz="2400" b="1" dirty="0"/>
              <a:t/>
            </a:r>
            <a:br>
              <a:rPr lang="ru-RU" sz="2400" b="1" dirty="0"/>
            </a:br>
            <a:r>
              <a:rPr lang="en-US" sz="2400" b="1" dirty="0" smtClean="0"/>
              <a:t/>
            </a:r>
            <a:br>
              <a:rPr lang="en-US" sz="2400" b="1" dirty="0" smtClean="0"/>
            </a:br>
            <a:r>
              <a:rPr lang="en-US" sz="2400" b="1" u="sng" dirty="0" smtClean="0">
                <a:solidFill>
                  <a:srgbClr val="FF0000"/>
                </a:solidFill>
                <a:effectLst>
                  <a:outerShdw blurRad="38100" dist="38100" dir="2700000" algn="tl">
                    <a:srgbClr val="000000">
                      <a:alpha val="43137"/>
                    </a:srgbClr>
                  </a:outerShdw>
                </a:effectLst>
              </a:rPr>
              <a:t>Publication </a:t>
            </a:r>
            <a:r>
              <a:rPr lang="en-US" sz="2400" b="1" u="sng" dirty="0">
                <a:solidFill>
                  <a:srgbClr val="FF0000"/>
                </a:solidFill>
                <a:effectLst>
                  <a:outerShdw blurRad="38100" dist="38100" dir="2700000" algn="tl">
                    <a:srgbClr val="000000">
                      <a:alpha val="43137"/>
                    </a:srgbClr>
                  </a:outerShdw>
                </a:effectLst>
              </a:rPr>
              <a:t>of the Education for All Global Monitoring </a:t>
            </a:r>
            <a:r>
              <a:rPr lang="en-US" sz="2400" b="1" u="sng" dirty="0" smtClean="0">
                <a:solidFill>
                  <a:srgbClr val="FF0000"/>
                </a:solidFill>
                <a:effectLst>
                  <a:outerShdw blurRad="38100" dist="38100" dir="2700000" algn="tl">
                    <a:srgbClr val="000000">
                      <a:alpha val="43137"/>
                    </a:srgbClr>
                  </a:outerShdw>
                </a:effectLst>
              </a:rPr>
              <a:t>Report</a:t>
            </a:r>
            <a:r>
              <a:rPr lang="ru-RU" sz="2400" b="1" dirty="0"/>
              <a:t/>
            </a:r>
            <a:br>
              <a:rPr lang="ru-RU" sz="2400" b="1" dirty="0"/>
            </a:br>
            <a:r>
              <a:rPr lang="ru-RU" sz="2000" dirty="0"/>
              <a:t/>
            </a:r>
            <a:br>
              <a:rPr lang="ru-RU" sz="2000" dirty="0"/>
            </a:br>
            <a:endParaRPr lang="ru-RU" sz="2000" b="1" dirty="0"/>
          </a:p>
        </p:txBody>
      </p:sp>
      <p:pic>
        <p:nvPicPr>
          <p:cNvPr id="18435" name="Рисунок 3" descr="o15444_i27445392_56359_5.gif"/>
          <p:cNvPicPr>
            <a:picLocks noChangeAspect="1"/>
          </p:cNvPicPr>
          <p:nvPr/>
        </p:nvPicPr>
        <p:blipFill>
          <a:blip r:embed="rId3"/>
          <a:srcRect/>
          <a:stretch>
            <a:fillRect/>
          </a:stretch>
        </p:blipFill>
        <p:spPr bwMode="auto">
          <a:xfrm>
            <a:off x="179388" y="2349500"/>
            <a:ext cx="647700" cy="647700"/>
          </a:xfrm>
          <a:prstGeom prst="rect">
            <a:avLst/>
          </a:prstGeom>
          <a:noFill/>
          <a:ln w="9525">
            <a:noFill/>
            <a:miter lim="800000"/>
            <a:headEnd/>
            <a:tailEnd/>
          </a:ln>
        </p:spPr>
      </p:pic>
      <p:pic>
        <p:nvPicPr>
          <p:cNvPr id="18436" name="Рисунок 4" descr="o15444_i27445392_56359_5.gif"/>
          <p:cNvPicPr>
            <a:picLocks noChangeAspect="1"/>
          </p:cNvPicPr>
          <p:nvPr/>
        </p:nvPicPr>
        <p:blipFill>
          <a:blip r:embed="rId4"/>
          <a:srcRect/>
          <a:stretch>
            <a:fillRect/>
          </a:stretch>
        </p:blipFill>
        <p:spPr bwMode="auto">
          <a:xfrm>
            <a:off x="1403350" y="3357563"/>
            <a:ext cx="665163" cy="663575"/>
          </a:xfrm>
          <a:prstGeom prst="rect">
            <a:avLst/>
          </a:prstGeom>
          <a:noFill/>
          <a:ln w="9525">
            <a:noFill/>
            <a:miter lim="800000"/>
            <a:headEnd/>
            <a:tailEnd/>
          </a:ln>
        </p:spPr>
      </p:pic>
      <p:pic>
        <p:nvPicPr>
          <p:cNvPr id="18437" name="Рисунок 5" descr="o15444_i27445392_56359_5.gif"/>
          <p:cNvPicPr>
            <a:picLocks noChangeAspect="1"/>
          </p:cNvPicPr>
          <p:nvPr/>
        </p:nvPicPr>
        <p:blipFill>
          <a:blip r:embed="rId4"/>
          <a:srcRect/>
          <a:stretch>
            <a:fillRect/>
          </a:stretch>
        </p:blipFill>
        <p:spPr bwMode="auto">
          <a:xfrm>
            <a:off x="179388" y="4076700"/>
            <a:ext cx="665162" cy="665163"/>
          </a:xfrm>
          <a:prstGeom prst="rect">
            <a:avLst/>
          </a:prstGeom>
          <a:noFill/>
          <a:ln w="9525">
            <a:noFill/>
            <a:miter lim="800000"/>
            <a:headEnd/>
            <a:tailEnd/>
          </a:ln>
        </p:spPr>
      </p:pic>
      <p:pic>
        <p:nvPicPr>
          <p:cNvPr id="18438" name="Рисунок 6" descr="o15444_i27445392_56359_5.gif"/>
          <p:cNvPicPr>
            <a:picLocks noChangeAspect="1"/>
          </p:cNvPicPr>
          <p:nvPr/>
        </p:nvPicPr>
        <p:blipFill>
          <a:blip r:embed="rId5"/>
          <a:srcRect/>
          <a:stretch>
            <a:fillRect/>
          </a:stretch>
        </p:blipFill>
        <p:spPr bwMode="auto">
          <a:xfrm>
            <a:off x="179388" y="5373688"/>
            <a:ext cx="736600" cy="736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Рисунок 2" descr="7643_html_m1a75b951.jpg"/>
          <p:cNvPicPr>
            <a:picLocks noChangeAspect="1"/>
          </p:cNvPicPr>
          <p:nvPr/>
        </p:nvPicPr>
        <p:blipFill>
          <a:blip r:embed="rId2"/>
          <a:srcRect/>
          <a:stretch>
            <a:fillRect/>
          </a:stretch>
        </p:blipFill>
        <p:spPr bwMode="auto">
          <a:xfrm>
            <a:off x="0" y="15875"/>
            <a:ext cx="9144000" cy="6826250"/>
          </a:xfrm>
          <a:prstGeom prst="rect">
            <a:avLst/>
          </a:prstGeom>
          <a:noFill/>
          <a:ln w="9525">
            <a:noFill/>
            <a:miter lim="800000"/>
            <a:headEnd/>
            <a:tailEnd/>
          </a:ln>
        </p:spPr>
      </p:pic>
      <p:sp>
        <p:nvSpPr>
          <p:cNvPr id="2" name="Заголовок 1"/>
          <p:cNvSpPr>
            <a:spLocks noGrp="1"/>
          </p:cNvSpPr>
          <p:nvPr>
            <p:ph type="title"/>
          </p:nvPr>
        </p:nvSpPr>
        <p:spPr>
          <a:xfrm>
            <a:off x="250825" y="188913"/>
            <a:ext cx="8893175" cy="6408737"/>
          </a:xfrm>
        </p:spPr>
        <p:txBody>
          <a:bodyPr rtlCol="0" anchor="t">
            <a:normAutofit fontScale="90000"/>
          </a:bodyPr>
          <a:lstStyle/>
          <a:p>
            <a:pPr algn="l" fontAlgn="auto">
              <a:spcAft>
                <a:spcPts val="0"/>
              </a:spcAft>
              <a:defRPr/>
            </a:pPr>
            <a:r>
              <a:rPr lang="en-US" sz="2200" b="1" dirty="0" smtClean="0"/>
              <a:t>   </a:t>
            </a:r>
            <a:r>
              <a:rPr lang="en-US" sz="2200" b="1" u="sng" dirty="0" smtClean="0">
                <a:solidFill>
                  <a:srgbClr val="C00000"/>
                </a:solidFill>
                <a:effectLst>
                  <a:outerShdw blurRad="38100" dist="38100" dir="2700000" algn="tl">
                    <a:srgbClr val="000000">
                      <a:alpha val="43137"/>
                    </a:srgbClr>
                  </a:outerShdw>
                </a:effectLst>
              </a:rPr>
              <a:t>UNESCO </a:t>
            </a:r>
            <a:r>
              <a:rPr lang="en-US" sz="2200" b="1" u="sng" dirty="0">
                <a:solidFill>
                  <a:srgbClr val="C00000"/>
                </a:solidFill>
                <a:effectLst>
                  <a:outerShdw blurRad="38100" dist="38100" dir="2700000" algn="tl">
                    <a:srgbClr val="000000">
                      <a:alpha val="43137"/>
                    </a:srgbClr>
                  </a:outerShdw>
                </a:effectLst>
              </a:rPr>
              <a:t>also issues public 'statements' to educate the public</a:t>
            </a:r>
            <a:r>
              <a:rPr lang="en-US" sz="2200" b="1" dirty="0"/>
              <a:t>:</a:t>
            </a:r>
            <a:r>
              <a:rPr lang="ru-RU" sz="2200" b="1" dirty="0"/>
              <a:t/>
            </a:r>
            <a:br>
              <a:rPr lang="ru-RU" sz="2200" b="1" dirty="0"/>
            </a:br>
            <a:r>
              <a:rPr lang="en-US" sz="2200" b="1" u="sng" dirty="0"/>
              <a:t>Seville Statement on Violence</a:t>
            </a:r>
            <a:r>
              <a:rPr lang="en-US" sz="2200" b="1" dirty="0"/>
              <a:t>: A statement adopted by UNESCO in 1989 to refute the notion that humans are biologically predisposed to </a:t>
            </a:r>
            <a:r>
              <a:rPr lang="en-US" sz="2200" b="1" dirty="0" err="1"/>
              <a:t>organised</a:t>
            </a:r>
            <a:r>
              <a:rPr lang="en-US" sz="2200" b="1" dirty="0"/>
              <a:t> violence.</a:t>
            </a:r>
            <a:r>
              <a:rPr lang="ru-RU" sz="2200" b="1" dirty="0"/>
              <a:t/>
            </a:r>
            <a:br>
              <a:rPr lang="ru-RU" sz="2200" b="1" dirty="0"/>
            </a:br>
            <a:r>
              <a:rPr lang="en-US" sz="2200" b="1" dirty="0" smtClean="0"/>
              <a:t>   </a:t>
            </a:r>
            <a:r>
              <a:rPr lang="en-US" sz="2200" b="1" u="sng" dirty="0" smtClean="0">
                <a:solidFill>
                  <a:srgbClr val="C00000"/>
                </a:solidFill>
                <a:effectLst>
                  <a:outerShdw blurRad="38100" dist="38100" dir="2700000" algn="tl">
                    <a:srgbClr val="000000">
                      <a:alpha val="43137"/>
                    </a:srgbClr>
                  </a:outerShdw>
                </a:effectLst>
              </a:rPr>
              <a:t>Designating </a:t>
            </a:r>
            <a:r>
              <a:rPr lang="en-US" sz="2200" b="1" u="sng" dirty="0">
                <a:solidFill>
                  <a:srgbClr val="C00000"/>
                </a:solidFill>
                <a:effectLst>
                  <a:outerShdw blurRad="38100" dist="38100" dir="2700000" algn="tl">
                    <a:srgbClr val="000000">
                      <a:alpha val="43137"/>
                    </a:srgbClr>
                  </a:outerShdw>
                </a:effectLst>
              </a:rPr>
              <a:t>projects and places of cultural and scientific significance</a:t>
            </a:r>
            <a:r>
              <a:rPr lang="en-US" sz="2200" b="1" dirty="0"/>
              <a:t>, such as:</a:t>
            </a:r>
            <a:r>
              <a:rPr lang="ru-RU" sz="2200" b="1" dirty="0"/>
              <a:t/>
            </a:r>
            <a:br>
              <a:rPr lang="ru-RU" sz="2200" b="1" dirty="0"/>
            </a:br>
            <a:r>
              <a:rPr lang="ru-RU" sz="2200" b="1" u="sng" dirty="0" err="1"/>
              <a:t>International</a:t>
            </a:r>
            <a:r>
              <a:rPr lang="ru-RU" sz="2200" b="1" u="sng" dirty="0"/>
              <a:t> </a:t>
            </a:r>
            <a:r>
              <a:rPr lang="ru-RU" sz="2200" b="1" u="sng" dirty="0" err="1"/>
              <a:t>Network</a:t>
            </a:r>
            <a:r>
              <a:rPr lang="ru-RU" sz="2200" b="1" u="sng" dirty="0"/>
              <a:t> </a:t>
            </a:r>
            <a:r>
              <a:rPr lang="ru-RU" sz="2200" b="1" u="sng" dirty="0" err="1"/>
              <a:t>of</a:t>
            </a:r>
            <a:r>
              <a:rPr lang="ru-RU" sz="2200" b="1" u="sng" dirty="0"/>
              <a:t> </a:t>
            </a:r>
            <a:r>
              <a:rPr lang="ru-RU" sz="2200" b="1" u="sng" dirty="0" err="1"/>
              <a:t>Geoparks</a:t>
            </a:r>
            <a:r>
              <a:rPr lang="ru-RU" sz="2200" b="1" dirty="0"/>
              <a:t/>
            </a:r>
            <a:br>
              <a:rPr lang="ru-RU" sz="2200" b="1" dirty="0"/>
            </a:br>
            <a:r>
              <a:rPr lang="en-US" sz="2200" b="1" u="sng" dirty="0"/>
              <a:t>Biosphere reserves</a:t>
            </a:r>
            <a:r>
              <a:rPr lang="en-US" sz="2200" b="1" dirty="0"/>
              <a:t>, through the </a:t>
            </a:r>
            <a:r>
              <a:rPr lang="en-US" sz="2200" b="1" dirty="0" err="1"/>
              <a:t>Programme</a:t>
            </a:r>
            <a:r>
              <a:rPr lang="en-US" sz="2200" b="1" dirty="0"/>
              <a:t> on Man and the Biosphere (MAB), since 1971</a:t>
            </a:r>
            <a:r>
              <a:rPr lang="ru-RU" sz="2200" b="1" dirty="0"/>
              <a:t/>
            </a:r>
            <a:br>
              <a:rPr lang="ru-RU" sz="2200" b="1" dirty="0"/>
            </a:br>
            <a:r>
              <a:rPr lang="en-US" sz="2200" b="1" u="sng" dirty="0"/>
              <a:t>City of Literature</a:t>
            </a:r>
            <a:r>
              <a:rPr lang="en-US" sz="2200" b="1" dirty="0"/>
              <a:t>; in 2007, the first city to be given this title was Edinburgh, the site of Scotland's first circulating </a:t>
            </a:r>
            <a:r>
              <a:rPr lang="en-US" sz="2200" b="1" dirty="0" smtClean="0"/>
              <a:t>library.</a:t>
            </a:r>
            <a:r>
              <a:rPr lang="en-US" sz="2200" b="1" baseline="30000" dirty="0"/>
              <a:t> </a:t>
            </a:r>
            <a:r>
              <a:rPr lang="ru-RU" sz="2200" b="1" dirty="0" err="1" smtClean="0"/>
              <a:t>In</a:t>
            </a:r>
            <a:r>
              <a:rPr lang="ru-RU" sz="2200" b="1" dirty="0" smtClean="0"/>
              <a:t> </a:t>
            </a:r>
            <a:r>
              <a:rPr lang="ru-RU" sz="2200" b="1" dirty="0"/>
              <a:t>2008, </a:t>
            </a:r>
            <a:r>
              <a:rPr lang="ru-RU" sz="2200" b="1" dirty="0" err="1"/>
              <a:t>Iowa</a:t>
            </a:r>
            <a:r>
              <a:rPr lang="ru-RU" sz="2200" b="1" dirty="0"/>
              <a:t> </a:t>
            </a:r>
            <a:r>
              <a:rPr lang="ru-RU" sz="2200" b="1" dirty="0" err="1"/>
              <a:t>City</a:t>
            </a:r>
            <a:r>
              <a:rPr lang="ru-RU" sz="2200" b="1" dirty="0"/>
              <a:t>, </a:t>
            </a:r>
            <a:r>
              <a:rPr lang="ru-RU" sz="2200" b="1" dirty="0" err="1"/>
              <a:t>Iowa</a:t>
            </a:r>
            <a:r>
              <a:rPr lang="ru-RU" sz="2200" b="1" dirty="0"/>
              <a:t> </a:t>
            </a:r>
            <a:r>
              <a:rPr lang="ru-RU" sz="2200" b="1" dirty="0" err="1"/>
              <a:t>became</a:t>
            </a:r>
            <a:r>
              <a:rPr lang="ru-RU" sz="2200" b="1" dirty="0"/>
              <a:t> </a:t>
            </a:r>
            <a:r>
              <a:rPr lang="ru-RU" sz="2200" b="1" dirty="0" err="1"/>
              <a:t>the</a:t>
            </a:r>
            <a:r>
              <a:rPr lang="ru-RU" sz="2200" b="1" dirty="0"/>
              <a:t> </a:t>
            </a:r>
            <a:r>
              <a:rPr lang="ru-RU" sz="2200" b="1" dirty="0" err="1"/>
              <a:t>City</a:t>
            </a:r>
            <a:r>
              <a:rPr lang="ru-RU" sz="2200" b="1" dirty="0"/>
              <a:t> </a:t>
            </a:r>
            <a:r>
              <a:rPr lang="ru-RU" sz="2200" b="1" dirty="0" err="1"/>
              <a:t>of</a:t>
            </a:r>
            <a:r>
              <a:rPr lang="ru-RU" sz="2200" b="1" dirty="0"/>
              <a:t> </a:t>
            </a:r>
            <a:r>
              <a:rPr lang="ru-RU" sz="2200" b="1" dirty="0" err="1"/>
              <a:t>Literature</a:t>
            </a:r>
            <a:r>
              <a:rPr lang="ru-RU" sz="2200" b="1" dirty="0"/>
              <a:t>.</a:t>
            </a:r>
            <a:br>
              <a:rPr lang="ru-RU" sz="2200" b="1" dirty="0"/>
            </a:br>
            <a:r>
              <a:rPr lang="en-US" sz="2200" b="1" dirty="0" smtClean="0"/>
              <a:t>                                               </a:t>
            </a:r>
            <a:r>
              <a:rPr lang="en-US" sz="2200" b="1" u="sng" dirty="0" smtClean="0"/>
              <a:t>Endangered </a:t>
            </a:r>
            <a:r>
              <a:rPr lang="en-US" sz="2200" b="1" u="sng" dirty="0"/>
              <a:t>languages and linguistic diversity projects</a:t>
            </a:r>
            <a:r>
              <a:rPr lang="ru-RU" sz="2200" b="1" dirty="0"/>
              <a:t/>
            </a:r>
            <a:br>
              <a:rPr lang="ru-RU" sz="2200" b="1" dirty="0"/>
            </a:br>
            <a:r>
              <a:rPr lang="en-US" sz="2200" b="1" dirty="0" smtClean="0"/>
              <a:t>                                               </a:t>
            </a:r>
            <a:r>
              <a:rPr lang="en-US" sz="2200" b="1" u="sng" dirty="0" smtClean="0"/>
              <a:t>Masterpieces </a:t>
            </a:r>
            <a:r>
              <a:rPr lang="en-US" sz="2200" b="1" u="sng" dirty="0"/>
              <a:t>of the Oral and Intangible Heritage of </a:t>
            </a:r>
            <a:r>
              <a:rPr lang="en-US" sz="2200" b="1" u="sng" dirty="0" smtClean="0"/>
              <a:t>   </a:t>
            </a:r>
            <a:r>
              <a:rPr lang="en-US" sz="2200" b="1" dirty="0" smtClean="0"/>
              <a:t/>
            </a:r>
            <a:br>
              <a:rPr lang="en-US" sz="2200" b="1" dirty="0" smtClean="0"/>
            </a:br>
            <a:r>
              <a:rPr lang="en-US" sz="2200" b="1" dirty="0"/>
              <a:t> </a:t>
            </a:r>
            <a:r>
              <a:rPr lang="en-US" sz="2200" b="1" dirty="0" smtClean="0"/>
              <a:t>                                                                                                                             </a:t>
            </a:r>
            <a:r>
              <a:rPr lang="en-US" sz="2200" b="1" u="sng" dirty="0" smtClean="0"/>
              <a:t>Humanity</a:t>
            </a:r>
            <a:r>
              <a:rPr lang="ru-RU" sz="2200" b="1" dirty="0"/>
              <a:t/>
            </a:r>
            <a:br>
              <a:rPr lang="ru-RU" sz="2200" b="1" dirty="0"/>
            </a:br>
            <a:r>
              <a:rPr lang="en-US" sz="2200" b="1" dirty="0" smtClean="0"/>
              <a:t>                                               </a:t>
            </a:r>
            <a:r>
              <a:rPr lang="en-US" sz="2200" b="1" u="sng" dirty="0" smtClean="0"/>
              <a:t>Memory </a:t>
            </a:r>
            <a:r>
              <a:rPr lang="en-US" sz="2200" b="1" u="sng" dirty="0"/>
              <a:t>of the World International Register</a:t>
            </a:r>
            <a:r>
              <a:rPr lang="en-US" sz="2200" b="1" dirty="0"/>
              <a:t>, since 1997</a:t>
            </a:r>
            <a:r>
              <a:rPr lang="ru-RU" sz="2200" b="1" dirty="0"/>
              <a:t/>
            </a:r>
            <a:br>
              <a:rPr lang="ru-RU" sz="2200" b="1" dirty="0"/>
            </a:br>
            <a:r>
              <a:rPr lang="en-US" sz="2200" b="1" dirty="0" smtClean="0"/>
              <a:t>                                               </a:t>
            </a:r>
            <a:r>
              <a:rPr lang="en-US" sz="2200" b="1" u="sng" dirty="0" smtClean="0"/>
              <a:t>Water </a:t>
            </a:r>
            <a:r>
              <a:rPr lang="en-US" sz="2200" b="1" u="sng" dirty="0"/>
              <a:t>resources management</a:t>
            </a:r>
            <a:r>
              <a:rPr lang="en-US" sz="2200" b="1" dirty="0"/>
              <a:t>, through the International </a:t>
            </a:r>
            <a:r>
              <a:rPr lang="en-US" sz="2200" b="1" dirty="0" smtClean="0"/>
              <a:t> </a:t>
            </a:r>
            <a:br>
              <a:rPr lang="en-US" sz="2200" b="1" dirty="0" smtClean="0"/>
            </a:br>
            <a:r>
              <a:rPr lang="en-US" sz="2200" b="1" dirty="0"/>
              <a:t> </a:t>
            </a:r>
            <a:r>
              <a:rPr lang="en-US" sz="2200" b="1" dirty="0" smtClean="0"/>
              <a:t>                                              Hydrological </a:t>
            </a:r>
            <a:r>
              <a:rPr lang="en-US" sz="2200" b="1" dirty="0" err="1"/>
              <a:t>Programme</a:t>
            </a:r>
            <a:r>
              <a:rPr lang="en-US" sz="2200" b="1" dirty="0"/>
              <a:t> (IHP), since 1965</a:t>
            </a:r>
            <a:r>
              <a:rPr lang="ru-RU" sz="2200" b="1" dirty="0"/>
              <a:t/>
            </a:r>
            <a:br>
              <a:rPr lang="ru-RU" sz="2200" b="1" dirty="0"/>
            </a:br>
            <a:r>
              <a:rPr lang="en-US" sz="2200" b="1" dirty="0"/>
              <a:t> </a:t>
            </a:r>
            <a:r>
              <a:rPr lang="en-US" sz="2200" b="1" dirty="0" smtClean="0"/>
              <a:t>                                               </a:t>
            </a:r>
            <a:r>
              <a:rPr lang="ru-RU" sz="2200" b="1" u="sng" dirty="0" err="1" smtClean="0"/>
              <a:t>World</a:t>
            </a:r>
            <a:r>
              <a:rPr lang="ru-RU" sz="2200" b="1" u="sng" dirty="0" smtClean="0"/>
              <a:t> </a:t>
            </a:r>
            <a:r>
              <a:rPr lang="ru-RU" sz="2200" b="1" u="sng" dirty="0" err="1"/>
              <a:t>Heritage</a:t>
            </a:r>
            <a:r>
              <a:rPr lang="ru-RU" sz="2200" b="1" u="sng" dirty="0"/>
              <a:t> </a:t>
            </a:r>
            <a:r>
              <a:rPr lang="ru-RU" sz="2200" b="1" u="sng" dirty="0" err="1"/>
              <a:t>Sites</a:t>
            </a:r>
            <a:r>
              <a:rPr lang="ru-RU" sz="2800" dirty="0"/>
              <a:t/>
            </a:r>
            <a:br>
              <a:rPr lang="ru-RU" sz="2800" dirty="0"/>
            </a:br>
            <a:endParaRPr lang="ru-RU" sz="2800" b="1" dirty="0"/>
          </a:p>
        </p:txBody>
      </p:sp>
      <p:pic>
        <p:nvPicPr>
          <p:cNvPr id="4" name="Рисунок 3" descr="43270.jpg"/>
          <p:cNvPicPr>
            <a:picLocks noChangeAspect="1"/>
          </p:cNvPicPr>
          <p:nvPr/>
        </p:nvPicPr>
        <p:blipFill>
          <a:blip r:embed="rId3" cstate="print"/>
          <a:stretch>
            <a:fillRect/>
          </a:stretch>
        </p:blipFill>
        <p:spPr>
          <a:xfrm rot="20995648">
            <a:off x="77816" y="3598271"/>
            <a:ext cx="2177749" cy="275168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9460" name="Рисунок 4" descr="0a0b17e247793c1b53347063ae94e8c6.jpg"/>
          <p:cNvPicPr>
            <a:picLocks noChangeAspect="1"/>
          </p:cNvPicPr>
          <p:nvPr/>
        </p:nvPicPr>
        <p:blipFill>
          <a:blip r:embed="rId4"/>
          <a:srcRect/>
          <a:stretch>
            <a:fillRect/>
          </a:stretch>
        </p:blipFill>
        <p:spPr bwMode="auto">
          <a:xfrm>
            <a:off x="0" y="549275"/>
            <a:ext cx="265113" cy="265113"/>
          </a:xfrm>
          <a:prstGeom prst="rect">
            <a:avLst/>
          </a:prstGeom>
          <a:noFill/>
          <a:ln w="9525">
            <a:noFill/>
            <a:miter lim="800000"/>
            <a:headEnd/>
            <a:tailEnd/>
          </a:ln>
        </p:spPr>
      </p:pic>
      <p:pic>
        <p:nvPicPr>
          <p:cNvPr id="19461" name="Рисунок 5" descr="0a0b17e247793c1b53347063ae94e8c6.jpg"/>
          <p:cNvPicPr>
            <a:picLocks noChangeAspect="1"/>
          </p:cNvPicPr>
          <p:nvPr/>
        </p:nvPicPr>
        <p:blipFill>
          <a:blip r:embed="rId4"/>
          <a:srcRect/>
          <a:stretch>
            <a:fillRect/>
          </a:stretch>
        </p:blipFill>
        <p:spPr bwMode="auto">
          <a:xfrm>
            <a:off x="0" y="1484313"/>
            <a:ext cx="265113" cy="265112"/>
          </a:xfrm>
          <a:prstGeom prst="rect">
            <a:avLst/>
          </a:prstGeom>
          <a:noFill/>
          <a:ln w="9525">
            <a:noFill/>
            <a:miter lim="800000"/>
            <a:headEnd/>
            <a:tailEnd/>
          </a:ln>
        </p:spPr>
      </p:pic>
      <p:pic>
        <p:nvPicPr>
          <p:cNvPr id="19462" name="Рисунок 6" descr="0a0b17e247793c1b53347063ae94e8c6.jpg"/>
          <p:cNvPicPr>
            <a:picLocks noChangeAspect="1"/>
          </p:cNvPicPr>
          <p:nvPr/>
        </p:nvPicPr>
        <p:blipFill>
          <a:blip r:embed="rId4"/>
          <a:srcRect/>
          <a:stretch>
            <a:fillRect/>
          </a:stretch>
        </p:blipFill>
        <p:spPr bwMode="auto">
          <a:xfrm>
            <a:off x="0" y="1773238"/>
            <a:ext cx="265113" cy="265112"/>
          </a:xfrm>
          <a:prstGeom prst="rect">
            <a:avLst/>
          </a:prstGeom>
          <a:noFill/>
          <a:ln w="9525">
            <a:noFill/>
            <a:miter lim="800000"/>
            <a:headEnd/>
            <a:tailEnd/>
          </a:ln>
        </p:spPr>
      </p:pic>
      <p:pic>
        <p:nvPicPr>
          <p:cNvPr id="19463" name="Рисунок 7" descr="0a0b17e247793c1b53347063ae94e8c6.jpg"/>
          <p:cNvPicPr>
            <a:picLocks noChangeAspect="1"/>
          </p:cNvPicPr>
          <p:nvPr/>
        </p:nvPicPr>
        <p:blipFill>
          <a:blip r:embed="rId4"/>
          <a:srcRect/>
          <a:stretch>
            <a:fillRect/>
          </a:stretch>
        </p:blipFill>
        <p:spPr bwMode="auto">
          <a:xfrm>
            <a:off x="0" y="2420938"/>
            <a:ext cx="265113" cy="265112"/>
          </a:xfrm>
          <a:prstGeom prst="rect">
            <a:avLst/>
          </a:prstGeom>
          <a:noFill/>
          <a:ln w="9525">
            <a:noFill/>
            <a:miter lim="800000"/>
            <a:headEnd/>
            <a:tailEnd/>
          </a:ln>
        </p:spPr>
      </p:pic>
      <p:pic>
        <p:nvPicPr>
          <p:cNvPr id="19464" name="Рисунок 8" descr="0a0b17e247793c1b53347063ae94e8c6.jpg"/>
          <p:cNvPicPr>
            <a:picLocks noChangeAspect="1"/>
          </p:cNvPicPr>
          <p:nvPr/>
        </p:nvPicPr>
        <p:blipFill>
          <a:blip r:embed="rId5"/>
          <a:srcRect/>
          <a:stretch>
            <a:fillRect/>
          </a:stretch>
        </p:blipFill>
        <p:spPr bwMode="auto">
          <a:xfrm>
            <a:off x="2771775" y="3357563"/>
            <a:ext cx="193675" cy="192087"/>
          </a:xfrm>
          <a:prstGeom prst="rect">
            <a:avLst/>
          </a:prstGeom>
          <a:noFill/>
          <a:ln w="9525">
            <a:noFill/>
            <a:miter lim="800000"/>
            <a:headEnd/>
            <a:tailEnd/>
          </a:ln>
        </p:spPr>
      </p:pic>
      <p:pic>
        <p:nvPicPr>
          <p:cNvPr id="19465" name="Рисунок 9" descr="0a0b17e247793c1b53347063ae94e8c6.jpg"/>
          <p:cNvPicPr>
            <a:picLocks noChangeAspect="1"/>
          </p:cNvPicPr>
          <p:nvPr/>
        </p:nvPicPr>
        <p:blipFill>
          <a:blip r:embed="rId5"/>
          <a:srcRect/>
          <a:stretch>
            <a:fillRect/>
          </a:stretch>
        </p:blipFill>
        <p:spPr bwMode="auto">
          <a:xfrm>
            <a:off x="2771775" y="3644900"/>
            <a:ext cx="193675" cy="193675"/>
          </a:xfrm>
          <a:prstGeom prst="rect">
            <a:avLst/>
          </a:prstGeom>
          <a:noFill/>
          <a:ln w="9525">
            <a:noFill/>
            <a:miter lim="800000"/>
            <a:headEnd/>
            <a:tailEnd/>
          </a:ln>
        </p:spPr>
      </p:pic>
      <p:pic>
        <p:nvPicPr>
          <p:cNvPr id="19466" name="Рисунок 10" descr="0a0b17e247793c1b53347063ae94e8c6.jpg"/>
          <p:cNvPicPr>
            <a:picLocks noChangeAspect="1"/>
          </p:cNvPicPr>
          <p:nvPr/>
        </p:nvPicPr>
        <p:blipFill>
          <a:blip r:embed="rId6"/>
          <a:srcRect/>
          <a:stretch>
            <a:fillRect/>
          </a:stretch>
        </p:blipFill>
        <p:spPr bwMode="auto">
          <a:xfrm>
            <a:off x="2771775" y="4221163"/>
            <a:ext cx="215900" cy="215900"/>
          </a:xfrm>
          <a:prstGeom prst="rect">
            <a:avLst/>
          </a:prstGeom>
          <a:noFill/>
          <a:ln w="9525">
            <a:noFill/>
            <a:miter lim="800000"/>
            <a:headEnd/>
            <a:tailEnd/>
          </a:ln>
        </p:spPr>
      </p:pic>
      <p:pic>
        <p:nvPicPr>
          <p:cNvPr id="19467" name="Рисунок 11" descr="0a0b17e247793c1b53347063ae94e8c6.jpg"/>
          <p:cNvPicPr>
            <a:picLocks noChangeAspect="1"/>
          </p:cNvPicPr>
          <p:nvPr/>
        </p:nvPicPr>
        <p:blipFill>
          <a:blip r:embed="rId5"/>
          <a:srcRect/>
          <a:stretch>
            <a:fillRect/>
          </a:stretch>
        </p:blipFill>
        <p:spPr bwMode="auto">
          <a:xfrm>
            <a:off x="2771775" y="4652963"/>
            <a:ext cx="193675" cy="193675"/>
          </a:xfrm>
          <a:prstGeom prst="rect">
            <a:avLst/>
          </a:prstGeom>
          <a:noFill/>
          <a:ln w="9525">
            <a:noFill/>
            <a:miter lim="800000"/>
            <a:headEnd/>
            <a:tailEnd/>
          </a:ln>
        </p:spPr>
      </p:pic>
      <p:pic>
        <p:nvPicPr>
          <p:cNvPr id="19468" name="Рисунок 12" descr="0a0b17e247793c1b53347063ae94e8c6.jpg"/>
          <p:cNvPicPr>
            <a:picLocks noChangeAspect="1"/>
          </p:cNvPicPr>
          <p:nvPr/>
        </p:nvPicPr>
        <p:blipFill>
          <a:blip r:embed="rId6"/>
          <a:srcRect/>
          <a:stretch>
            <a:fillRect/>
          </a:stretch>
        </p:blipFill>
        <p:spPr bwMode="auto">
          <a:xfrm>
            <a:off x="2771775" y="5205413"/>
            <a:ext cx="215900" cy="2174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Рисунок 2" descr="christian-background-images.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 name="Заголовок 1"/>
          <p:cNvSpPr>
            <a:spLocks noGrp="1"/>
          </p:cNvSpPr>
          <p:nvPr>
            <p:ph type="title"/>
          </p:nvPr>
        </p:nvSpPr>
        <p:spPr>
          <a:xfrm>
            <a:off x="250825" y="188913"/>
            <a:ext cx="8713788" cy="6408737"/>
          </a:xfrm>
        </p:spPr>
        <p:txBody>
          <a:bodyPr rtlCol="0" anchor="t">
            <a:normAutofit/>
          </a:bodyPr>
          <a:lstStyle/>
          <a:p>
            <a:pPr fontAlgn="auto">
              <a:spcAft>
                <a:spcPts val="0"/>
              </a:spcAft>
              <a:defRPr/>
            </a:pPr>
            <a:r>
              <a:rPr lang="en-US" sz="2200" b="1" u="sng" dirty="0">
                <a:solidFill>
                  <a:srgbClr val="FFFF00"/>
                </a:solidFill>
                <a:effectLst>
                  <a:outerShdw blurRad="38100" dist="38100" dir="2700000" algn="tl">
                    <a:srgbClr val="000000">
                      <a:alpha val="43137"/>
                    </a:srgbClr>
                  </a:outerShdw>
                </a:effectLst>
              </a:rPr>
              <a:t>Encouraging the "free flow of ideas by images and words" </a:t>
            </a:r>
            <a:r>
              <a:rPr lang="en-US" sz="2200" b="1" dirty="0"/>
              <a:t>by:</a:t>
            </a:r>
            <a:r>
              <a:rPr lang="ru-RU" sz="2200" b="1" dirty="0"/>
              <a:t/>
            </a:r>
            <a:br>
              <a:rPr lang="ru-RU" sz="2200" b="1" dirty="0"/>
            </a:br>
            <a:r>
              <a:rPr lang="en-US" sz="2200" b="1" u="sng" dirty="0"/>
              <a:t>Promoting freedom of expression</a:t>
            </a:r>
            <a:r>
              <a:rPr lang="en-US" sz="2200" b="1" dirty="0"/>
              <a:t>, Freedom of the press and Freedom of information legislation, through the International </a:t>
            </a:r>
            <a:r>
              <a:rPr lang="en-US" sz="2200" b="1" dirty="0" err="1"/>
              <a:t>Programme</a:t>
            </a:r>
            <a:r>
              <a:rPr lang="en-US" sz="2200" b="1" dirty="0"/>
              <a:t> for the Development of Communication and the Communication and Information </a:t>
            </a:r>
            <a:r>
              <a:rPr lang="en-US" sz="2200" b="1" dirty="0" err="1"/>
              <a:t>Programme</a:t>
            </a:r>
            <a:r>
              <a:rPr lang="ru-RU" sz="2200" b="1" dirty="0"/>
              <a:t/>
            </a:r>
            <a:br>
              <a:rPr lang="ru-RU" sz="2200" b="1" dirty="0"/>
            </a:br>
            <a:r>
              <a:rPr lang="en-US" sz="2200" b="1" u="sng" dirty="0" smtClean="0"/>
              <a:t>Promoting</a:t>
            </a:r>
            <a:r>
              <a:rPr lang="en-US" sz="2200" b="1" u="sng" dirty="0"/>
              <a:t> Pluralism</a:t>
            </a:r>
            <a:r>
              <a:rPr lang="en-US" sz="2200" b="1" dirty="0"/>
              <a:t> and cultural diversity in the media</a:t>
            </a:r>
            <a:r>
              <a:rPr lang="ru-RU" sz="2200" b="1" dirty="0"/>
              <a:t/>
            </a:r>
            <a:br>
              <a:rPr lang="ru-RU" sz="2200" b="1" dirty="0"/>
            </a:br>
            <a:r>
              <a:rPr lang="en-US" sz="2200" b="1" dirty="0" smtClean="0"/>
              <a:t/>
            </a:r>
            <a:br>
              <a:rPr lang="en-US" sz="2200" b="1" dirty="0" smtClean="0"/>
            </a:br>
            <a:r>
              <a:rPr lang="ru-RU" sz="2200" b="1" u="sng" dirty="0" err="1" smtClean="0">
                <a:solidFill>
                  <a:srgbClr val="FFFF00"/>
                </a:solidFill>
                <a:effectLst>
                  <a:outerShdw blurRad="38100" dist="38100" dir="2700000" algn="tl">
                    <a:srgbClr val="000000">
                      <a:alpha val="43137"/>
                    </a:srgbClr>
                  </a:outerShdw>
                </a:effectLst>
              </a:rPr>
              <a:t>Promoting</a:t>
            </a:r>
            <a:r>
              <a:rPr lang="ru-RU" sz="2200" b="1" u="sng" dirty="0" smtClean="0">
                <a:solidFill>
                  <a:srgbClr val="FFFF00"/>
                </a:solidFill>
                <a:effectLst>
                  <a:outerShdw blurRad="38100" dist="38100" dir="2700000" algn="tl">
                    <a:srgbClr val="000000">
                      <a:alpha val="43137"/>
                    </a:srgbClr>
                  </a:outerShdw>
                </a:effectLst>
              </a:rPr>
              <a:t> </a:t>
            </a:r>
            <a:r>
              <a:rPr lang="ru-RU" sz="2200" b="1" u="sng" dirty="0" err="1">
                <a:solidFill>
                  <a:srgbClr val="FFFF00"/>
                </a:solidFill>
                <a:effectLst>
                  <a:outerShdw blurRad="38100" dist="38100" dir="2700000" algn="tl">
                    <a:srgbClr val="000000">
                      <a:alpha val="43137"/>
                    </a:srgbClr>
                  </a:outerShdw>
                </a:effectLst>
              </a:rPr>
              <a:t>events</a:t>
            </a:r>
            <a:r>
              <a:rPr lang="ru-RU" sz="2200" b="1" u="sng" dirty="0">
                <a:solidFill>
                  <a:srgbClr val="FFFF00"/>
                </a:solidFill>
                <a:effectLst>
                  <a:outerShdw blurRad="38100" dist="38100" dir="2700000" algn="tl">
                    <a:srgbClr val="000000">
                      <a:alpha val="43137"/>
                    </a:srgbClr>
                  </a:outerShdw>
                </a:effectLst>
              </a:rPr>
              <a:t>, </a:t>
            </a:r>
            <a:r>
              <a:rPr lang="ru-RU" sz="2200" b="1" u="sng" dirty="0" err="1">
                <a:solidFill>
                  <a:srgbClr val="FFFF00"/>
                </a:solidFill>
                <a:effectLst>
                  <a:outerShdw blurRad="38100" dist="38100" dir="2700000" algn="tl">
                    <a:srgbClr val="000000">
                      <a:alpha val="43137"/>
                    </a:srgbClr>
                  </a:outerShdw>
                </a:effectLst>
              </a:rPr>
              <a:t>such</a:t>
            </a:r>
            <a:r>
              <a:rPr lang="ru-RU" sz="2200" b="1" u="sng" dirty="0">
                <a:solidFill>
                  <a:srgbClr val="FFFF00"/>
                </a:solidFill>
                <a:effectLst>
                  <a:outerShdw blurRad="38100" dist="38100" dir="2700000" algn="tl">
                    <a:srgbClr val="000000">
                      <a:alpha val="43137"/>
                    </a:srgbClr>
                  </a:outerShdw>
                </a:effectLst>
              </a:rPr>
              <a:t> </a:t>
            </a:r>
            <a:r>
              <a:rPr lang="ru-RU" sz="2200" b="1" u="sng" dirty="0" err="1">
                <a:solidFill>
                  <a:srgbClr val="FFFF00"/>
                </a:solidFill>
                <a:effectLst>
                  <a:outerShdw blurRad="38100" dist="38100" dir="2700000" algn="tl">
                    <a:srgbClr val="000000">
                      <a:alpha val="43137"/>
                    </a:srgbClr>
                  </a:outerShdw>
                </a:effectLst>
              </a:rPr>
              <a:t>as</a:t>
            </a:r>
            <a:r>
              <a:rPr lang="ru-RU" sz="2200" b="1" dirty="0"/>
              <a:t>:</a:t>
            </a:r>
            <a:br>
              <a:rPr lang="ru-RU" sz="2200" b="1" dirty="0"/>
            </a:br>
            <a:r>
              <a:rPr lang="en-US" sz="2200" b="1" u="sng" dirty="0"/>
              <a:t>International Decade for the Promotion of a Culture of Peace and Non-Violence for the Children of the World</a:t>
            </a:r>
            <a:r>
              <a:rPr lang="en-US" sz="2200" b="1" dirty="0"/>
              <a:t>: 2001–2010, proclaimed by the UN in 1998</a:t>
            </a:r>
            <a:r>
              <a:rPr lang="ru-RU" sz="2200" b="1" dirty="0"/>
              <a:t/>
            </a:r>
            <a:br>
              <a:rPr lang="ru-RU" sz="2200" b="1" dirty="0"/>
            </a:br>
            <a:r>
              <a:rPr lang="en-US" sz="2200" b="1" u="sng" dirty="0"/>
              <a:t>World Press Freedom Day</a:t>
            </a:r>
            <a:r>
              <a:rPr lang="en-US" sz="2200" b="1" dirty="0"/>
              <a:t>, 3 May each year, to promote freedom of expression and freedom of the press as a basic human right and as crucial components of any healthy, democratic and free society.</a:t>
            </a:r>
            <a:r>
              <a:rPr lang="ru-RU" sz="2200" b="1" dirty="0"/>
              <a:t/>
            </a:r>
            <a:br>
              <a:rPr lang="ru-RU" sz="2200" b="1" dirty="0"/>
            </a:br>
            <a:r>
              <a:rPr lang="ru-RU" sz="2200" b="1" u="sng" dirty="0" err="1" smtClean="0"/>
              <a:t>International</a:t>
            </a:r>
            <a:r>
              <a:rPr lang="ru-RU" sz="2200" b="1" u="sng" dirty="0" smtClean="0"/>
              <a:t> </a:t>
            </a:r>
            <a:r>
              <a:rPr lang="ru-RU" sz="2200" b="1" u="sng" dirty="0" err="1"/>
              <a:t>Literacy</a:t>
            </a:r>
            <a:r>
              <a:rPr lang="ru-RU" sz="2200" b="1" u="sng" dirty="0"/>
              <a:t> </a:t>
            </a:r>
            <a:r>
              <a:rPr lang="ru-RU" sz="2200" b="1" u="sng" dirty="0" err="1"/>
              <a:t>Day</a:t>
            </a:r>
            <a:r>
              <a:rPr lang="ru-RU" sz="2200" b="1" dirty="0"/>
              <a:t/>
            </a:r>
            <a:br>
              <a:rPr lang="ru-RU" sz="2200" b="1" dirty="0"/>
            </a:br>
            <a:r>
              <a:rPr lang="en-US" sz="2200" b="1" u="sng" dirty="0"/>
              <a:t>International Year for the Culture of Peace</a:t>
            </a:r>
            <a:r>
              <a:rPr lang="ru-RU" sz="2400" b="1" dirty="0"/>
              <a:t/>
            </a:r>
            <a:br>
              <a:rPr lang="ru-RU" sz="2400" b="1" dirty="0"/>
            </a:br>
            <a:endParaRPr lang="ru-RU" sz="2400" b="1" dirty="0"/>
          </a:p>
        </p:txBody>
      </p:sp>
      <p:pic>
        <p:nvPicPr>
          <p:cNvPr id="20483" name="Рисунок 3" descr="jemocii_89.gif"/>
          <p:cNvPicPr>
            <a:picLocks noChangeAspect="1"/>
          </p:cNvPicPr>
          <p:nvPr/>
        </p:nvPicPr>
        <p:blipFill>
          <a:blip r:embed="rId3"/>
          <a:srcRect/>
          <a:stretch>
            <a:fillRect/>
          </a:stretch>
        </p:blipFill>
        <p:spPr bwMode="auto">
          <a:xfrm>
            <a:off x="0" y="765175"/>
            <a:ext cx="468313" cy="466725"/>
          </a:xfrm>
          <a:prstGeom prst="rect">
            <a:avLst/>
          </a:prstGeom>
          <a:noFill/>
          <a:ln w="9525">
            <a:noFill/>
            <a:miter lim="800000"/>
            <a:headEnd/>
            <a:tailEnd/>
          </a:ln>
        </p:spPr>
      </p:pic>
      <p:pic>
        <p:nvPicPr>
          <p:cNvPr id="20484" name="Рисунок 4" descr="jemocii_89.gif"/>
          <p:cNvPicPr>
            <a:picLocks noChangeAspect="1"/>
          </p:cNvPicPr>
          <p:nvPr/>
        </p:nvPicPr>
        <p:blipFill>
          <a:blip r:embed="rId3"/>
          <a:srcRect/>
          <a:stretch>
            <a:fillRect/>
          </a:stretch>
        </p:blipFill>
        <p:spPr bwMode="auto">
          <a:xfrm>
            <a:off x="827088" y="1844675"/>
            <a:ext cx="476250" cy="476250"/>
          </a:xfrm>
          <a:prstGeom prst="rect">
            <a:avLst/>
          </a:prstGeom>
          <a:noFill/>
          <a:ln w="9525">
            <a:noFill/>
            <a:miter lim="800000"/>
            <a:headEnd/>
            <a:tailEnd/>
          </a:ln>
        </p:spPr>
      </p:pic>
      <p:pic>
        <p:nvPicPr>
          <p:cNvPr id="20485" name="Рисунок 5" descr="jemocii_89.gif"/>
          <p:cNvPicPr>
            <a:picLocks noChangeAspect="1"/>
          </p:cNvPicPr>
          <p:nvPr/>
        </p:nvPicPr>
        <p:blipFill>
          <a:blip r:embed="rId3"/>
          <a:srcRect/>
          <a:stretch>
            <a:fillRect/>
          </a:stretch>
        </p:blipFill>
        <p:spPr bwMode="auto">
          <a:xfrm>
            <a:off x="0" y="2781300"/>
            <a:ext cx="476250" cy="476250"/>
          </a:xfrm>
          <a:prstGeom prst="rect">
            <a:avLst/>
          </a:prstGeom>
          <a:noFill/>
          <a:ln w="9525">
            <a:noFill/>
            <a:miter lim="800000"/>
            <a:headEnd/>
            <a:tailEnd/>
          </a:ln>
        </p:spPr>
      </p:pic>
      <p:pic>
        <p:nvPicPr>
          <p:cNvPr id="20486" name="Рисунок 6" descr="jemocii_89.gif"/>
          <p:cNvPicPr>
            <a:picLocks noChangeAspect="1"/>
          </p:cNvPicPr>
          <p:nvPr/>
        </p:nvPicPr>
        <p:blipFill>
          <a:blip r:embed="rId3"/>
          <a:srcRect/>
          <a:stretch>
            <a:fillRect/>
          </a:stretch>
        </p:blipFill>
        <p:spPr bwMode="auto">
          <a:xfrm>
            <a:off x="0" y="3357563"/>
            <a:ext cx="476250" cy="476250"/>
          </a:xfrm>
          <a:prstGeom prst="rect">
            <a:avLst/>
          </a:prstGeom>
          <a:noFill/>
          <a:ln w="9525">
            <a:noFill/>
            <a:miter lim="800000"/>
            <a:headEnd/>
            <a:tailEnd/>
          </a:ln>
        </p:spPr>
      </p:pic>
      <p:pic>
        <p:nvPicPr>
          <p:cNvPr id="20487" name="Рисунок 7" descr="jemocii_89.gif"/>
          <p:cNvPicPr>
            <a:picLocks noChangeAspect="1"/>
          </p:cNvPicPr>
          <p:nvPr/>
        </p:nvPicPr>
        <p:blipFill>
          <a:blip r:embed="rId3"/>
          <a:srcRect/>
          <a:stretch>
            <a:fillRect/>
          </a:stretch>
        </p:blipFill>
        <p:spPr bwMode="auto">
          <a:xfrm>
            <a:off x="0" y="4149725"/>
            <a:ext cx="476250" cy="476250"/>
          </a:xfrm>
          <a:prstGeom prst="rect">
            <a:avLst/>
          </a:prstGeom>
          <a:noFill/>
          <a:ln w="9525">
            <a:noFill/>
            <a:miter lim="800000"/>
            <a:headEnd/>
            <a:tailEnd/>
          </a:ln>
        </p:spPr>
      </p:pic>
      <p:pic>
        <p:nvPicPr>
          <p:cNvPr id="20488" name="Рисунок 8" descr="jemocii_89.gif"/>
          <p:cNvPicPr>
            <a:picLocks noChangeAspect="1"/>
          </p:cNvPicPr>
          <p:nvPr/>
        </p:nvPicPr>
        <p:blipFill>
          <a:blip r:embed="rId3"/>
          <a:srcRect/>
          <a:stretch>
            <a:fillRect/>
          </a:stretch>
        </p:blipFill>
        <p:spPr bwMode="auto">
          <a:xfrm>
            <a:off x="2555875" y="4868863"/>
            <a:ext cx="476250" cy="476250"/>
          </a:xfrm>
          <a:prstGeom prst="rect">
            <a:avLst/>
          </a:prstGeom>
          <a:noFill/>
          <a:ln w="9525">
            <a:noFill/>
            <a:miter lim="800000"/>
            <a:headEnd/>
            <a:tailEnd/>
          </a:ln>
        </p:spPr>
      </p:pic>
      <p:pic>
        <p:nvPicPr>
          <p:cNvPr id="20489" name="Рисунок 9" descr="jemocii_89.gif"/>
          <p:cNvPicPr>
            <a:picLocks noChangeAspect="1"/>
          </p:cNvPicPr>
          <p:nvPr/>
        </p:nvPicPr>
        <p:blipFill>
          <a:blip r:embed="rId3"/>
          <a:srcRect/>
          <a:stretch>
            <a:fillRect/>
          </a:stretch>
        </p:blipFill>
        <p:spPr bwMode="auto">
          <a:xfrm>
            <a:off x="1692275" y="5229225"/>
            <a:ext cx="476250" cy="476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Рисунок 2" descr="09312671.jpg"/>
          <p:cNvPicPr>
            <a:picLocks noChangeAspect="1"/>
          </p:cNvPicPr>
          <p:nvPr/>
        </p:nvPicPr>
        <p:blipFill>
          <a:blip r:embed="rId2"/>
          <a:srcRect/>
          <a:stretch>
            <a:fillRect/>
          </a:stretch>
        </p:blipFill>
        <p:spPr bwMode="auto">
          <a:xfrm>
            <a:off x="0" y="0"/>
            <a:ext cx="9137650" cy="6858000"/>
          </a:xfrm>
          <a:prstGeom prst="rect">
            <a:avLst/>
          </a:prstGeom>
          <a:noFill/>
          <a:ln w="9525">
            <a:noFill/>
            <a:miter lim="800000"/>
            <a:headEnd/>
            <a:tailEnd/>
          </a:ln>
        </p:spPr>
      </p:pic>
      <p:sp>
        <p:nvSpPr>
          <p:cNvPr id="2" name="Заголовок 1"/>
          <p:cNvSpPr>
            <a:spLocks noGrp="1"/>
          </p:cNvSpPr>
          <p:nvPr>
            <p:ph type="title"/>
          </p:nvPr>
        </p:nvSpPr>
        <p:spPr>
          <a:xfrm>
            <a:off x="457200" y="274638"/>
            <a:ext cx="8229600" cy="5891212"/>
          </a:xfrm>
        </p:spPr>
        <p:txBody>
          <a:bodyPr rtlCol="0" anchor="t">
            <a:normAutofit fontScale="90000"/>
          </a:bodyPr>
          <a:lstStyle/>
          <a:p>
            <a:pPr fontAlgn="auto">
              <a:spcAft>
                <a:spcPts val="0"/>
              </a:spcAft>
              <a:defRPr/>
            </a:pPr>
            <a:r>
              <a:rPr lang="en-US" sz="2700" b="1" u="sng" dirty="0">
                <a:solidFill>
                  <a:srgbClr val="FF0000"/>
                </a:solidFill>
                <a:effectLst>
                  <a:outerShdw blurRad="38100" dist="38100" dir="2700000" algn="tl">
                    <a:srgbClr val="000000">
                      <a:alpha val="43137"/>
                    </a:srgbClr>
                  </a:outerShdw>
                </a:effectLst>
              </a:rPr>
              <a:t>Founding and funding projects, such as:</a:t>
            </a:r>
            <a:r>
              <a:rPr lang="ru-RU" sz="2700" b="1" dirty="0"/>
              <a:t/>
            </a:r>
            <a:br>
              <a:rPr lang="ru-RU" sz="2700" b="1" dirty="0"/>
            </a:br>
            <a:r>
              <a:rPr lang="ru-RU" sz="2700" b="1" dirty="0" smtClean="0"/>
              <a:t/>
            </a:r>
            <a:br>
              <a:rPr lang="ru-RU" sz="2700" b="1" dirty="0" smtClean="0"/>
            </a:br>
            <a:r>
              <a:rPr lang="en-US" sz="2700" b="1" u="sng" dirty="0" smtClean="0"/>
              <a:t>Migration </a:t>
            </a:r>
            <a:r>
              <a:rPr lang="en-US" sz="2700" b="1" u="sng" dirty="0"/>
              <a:t>Museums Initiative</a:t>
            </a:r>
            <a:r>
              <a:rPr lang="en-US" sz="2700" b="1" dirty="0"/>
              <a:t>: Promoting the establishment of museums for cultural dialogue with migrant populations</a:t>
            </a:r>
            <a:r>
              <a:rPr lang="en-US" sz="2700" b="1" dirty="0" smtClean="0"/>
              <a:t>.</a:t>
            </a:r>
            <a:r>
              <a:rPr lang="ru-RU" sz="2700" b="1" dirty="0"/>
              <a:t/>
            </a:r>
            <a:br>
              <a:rPr lang="ru-RU" sz="2700" b="1" dirty="0"/>
            </a:br>
            <a:r>
              <a:rPr lang="en-US" sz="2700" b="1" u="sng" dirty="0"/>
              <a:t>UNESCO-CEPES</a:t>
            </a:r>
            <a:r>
              <a:rPr lang="en-US" sz="2700" b="1" dirty="0"/>
              <a:t>, the European Centre for Higher Education: established in 1972 in Bucharest, Romania, as a de-centralized office to promote international co-operation in higher education in Europe as well as Canada, USA and Israel. </a:t>
            </a:r>
            <a:r>
              <a:rPr lang="ru-RU" sz="2700" b="1" i="1" dirty="0" err="1"/>
              <a:t>Higher</a:t>
            </a:r>
            <a:r>
              <a:rPr lang="ru-RU" sz="2700" b="1" i="1" dirty="0"/>
              <a:t> </a:t>
            </a:r>
            <a:r>
              <a:rPr lang="ru-RU" sz="2700" b="1" i="1" dirty="0" err="1"/>
              <a:t>Education</a:t>
            </a:r>
            <a:r>
              <a:rPr lang="ru-RU" sz="2700" b="1" i="1" dirty="0"/>
              <a:t> </a:t>
            </a:r>
            <a:r>
              <a:rPr lang="ru-RU" sz="2700" b="1" i="1" dirty="0" err="1"/>
              <a:t>in</a:t>
            </a:r>
            <a:r>
              <a:rPr lang="ru-RU" sz="2700" b="1" i="1" dirty="0"/>
              <a:t> </a:t>
            </a:r>
            <a:r>
              <a:rPr lang="ru-RU" sz="2700" b="1" i="1" dirty="0" err="1"/>
              <a:t>Europe</a:t>
            </a:r>
            <a:r>
              <a:rPr lang="ru-RU" sz="2700" b="1" dirty="0"/>
              <a:t> </a:t>
            </a:r>
            <a:r>
              <a:rPr lang="ru-RU" sz="2700" b="1" dirty="0" err="1"/>
              <a:t>is</a:t>
            </a:r>
            <a:r>
              <a:rPr lang="ru-RU" sz="2700" b="1" dirty="0"/>
              <a:t> </a:t>
            </a:r>
            <a:r>
              <a:rPr lang="ru-RU" sz="2700" b="1" dirty="0" err="1"/>
              <a:t>its</a:t>
            </a:r>
            <a:r>
              <a:rPr lang="ru-RU" sz="2700" b="1" dirty="0"/>
              <a:t> </a:t>
            </a:r>
            <a:r>
              <a:rPr lang="ru-RU" sz="2700" b="1" dirty="0" err="1"/>
              <a:t>official</a:t>
            </a:r>
            <a:r>
              <a:rPr lang="ru-RU" sz="2700" b="1" dirty="0"/>
              <a:t> </a:t>
            </a:r>
            <a:r>
              <a:rPr lang="ru-RU" sz="2700" b="1" dirty="0" err="1"/>
              <a:t>journal</a:t>
            </a:r>
            <a:r>
              <a:rPr lang="ru-RU" sz="2700" b="1" dirty="0"/>
              <a:t>.</a:t>
            </a:r>
            <a:br>
              <a:rPr lang="ru-RU" sz="2700" b="1" dirty="0"/>
            </a:br>
            <a:r>
              <a:rPr lang="en-US" sz="2700" b="1" u="sng" dirty="0"/>
              <a:t>Free Software Directory</a:t>
            </a:r>
            <a:r>
              <a:rPr lang="en-US" sz="2700" b="1" dirty="0"/>
              <a:t>: since 1998 UNESCO and the Free Software Foundation have jointly funded this project cataloguing free software.</a:t>
            </a:r>
            <a:r>
              <a:rPr lang="ru-RU" sz="2700" b="1" dirty="0"/>
              <a:t/>
            </a:r>
            <a:br>
              <a:rPr lang="ru-RU" sz="2700" b="1" dirty="0"/>
            </a:br>
            <a:r>
              <a:rPr lang="en-US" sz="2700" b="1" u="sng" dirty="0"/>
              <a:t>FRESH </a:t>
            </a:r>
            <a:r>
              <a:rPr lang="en-US" sz="2700" b="1" u="sng" dirty="0" err="1"/>
              <a:t>Focussing</a:t>
            </a:r>
            <a:r>
              <a:rPr lang="en-US" sz="2700" b="1" u="sng" dirty="0"/>
              <a:t> Resources on Effective School Health</a:t>
            </a:r>
            <a:r>
              <a:rPr lang="en-US" sz="2700" b="1" dirty="0" smtClean="0"/>
              <a:t>.</a:t>
            </a:r>
            <a:r>
              <a:rPr lang="ru-RU" sz="2700" b="1" dirty="0"/>
              <a:t/>
            </a:r>
            <a:br>
              <a:rPr lang="ru-RU" sz="2700" b="1" dirty="0"/>
            </a:br>
            <a:r>
              <a:rPr lang="en-US" sz="2700" b="1" u="sng" dirty="0"/>
              <a:t>OANA</a:t>
            </a:r>
            <a:r>
              <a:rPr lang="en-US" sz="2700" b="1" dirty="0"/>
              <a:t>, Organization of Asia-Pacific News Agencies</a:t>
            </a:r>
            <a:r>
              <a:rPr lang="ru-RU" sz="2700" b="1" dirty="0"/>
              <a:t/>
            </a:r>
            <a:br>
              <a:rPr lang="ru-RU" sz="2700" b="1" dirty="0"/>
            </a:br>
            <a:r>
              <a:rPr lang="ru-RU" sz="2700" b="1" dirty="0" err="1"/>
              <a:t>International</a:t>
            </a:r>
            <a:r>
              <a:rPr lang="ru-RU" sz="2700" b="1" dirty="0"/>
              <a:t> </a:t>
            </a:r>
            <a:r>
              <a:rPr lang="ru-RU" sz="2700" b="1" dirty="0" err="1"/>
              <a:t>Council</a:t>
            </a:r>
            <a:r>
              <a:rPr lang="ru-RU" sz="2700" b="1" dirty="0"/>
              <a:t> </a:t>
            </a:r>
            <a:r>
              <a:rPr lang="ru-RU" sz="2700" b="1" dirty="0" err="1"/>
              <a:t>of</a:t>
            </a:r>
            <a:r>
              <a:rPr lang="ru-RU" sz="2700" b="1" dirty="0"/>
              <a:t> </a:t>
            </a:r>
            <a:r>
              <a:rPr lang="ru-RU" sz="2700" b="1" dirty="0" err="1"/>
              <a:t>Science</a:t>
            </a:r>
            <a:r>
              <a:rPr lang="ru-RU" sz="2700" b="1" dirty="0"/>
              <a:t/>
            </a:r>
            <a:br>
              <a:rPr lang="ru-RU" sz="2700" b="1" dirty="0"/>
            </a:br>
            <a:r>
              <a:rPr lang="ru-RU" sz="2700" b="1" u="sng" dirty="0"/>
              <a:t>UNESCO </a:t>
            </a:r>
            <a:r>
              <a:rPr lang="ru-RU" sz="2700" b="1" u="sng" dirty="0" err="1"/>
              <a:t>Goodwill</a:t>
            </a:r>
            <a:r>
              <a:rPr lang="ru-RU" sz="2700" b="1" u="sng" dirty="0"/>
              <a:t> </a:t>
            </a:r>
            <a:r>
              <a:rPr lang="ru-RU" sz="2700" b="1" u="sng" dirty="0" err="1"/>
              <a:t>Ambassadors</a:t>
            </a:r>
            <a:r>
              <a:rPr lang="ru-RU" sz="3600" dirty="0"/>
              <a:t/>
            </a:r>
            <a:br>
              <a:rPr lang="ru-RU" sz="3600" dirty="0"/>
            </a:br>
            <a:endParaRPr lang="ru-RU" sz="3600" b="1" dirty="0"/>
          </a:p>
        </p:txBody>
      </p:sp>
      <p:pic>
        <p:nvPicPr>
          <p:cNvPr id="21507" name="Рисунок 3" descr="ZAYS.gif"/>
          <p:cNvPicPr>
            <a:picLocks noChangeAspect="1"/>
          </p:cNvPicPr>
          <p:nvPr/>
        </p:nvPicPr>
        <p:blipFill>
          <a:blip r:embed="rId3"/>
          <a:srcRect/>
          <a:stretch>
            <a:fillRect/>
          </a:stretch>
        </p:blipFill>
        <p:spPr bwMode="auto">
          <a:xfrm>
            <a:off x="0" y="862013"/>
            <a:ext cx="755650" cy="720725"/>
          </a:xfrm>
          <a:prstGeom prst="rect">
            <a:avLst/>
          </a:prstGeom>
          <a:noFill/>
          <a:ln w="9525">
            <a:noFill/>
            <a:miter lim="800000"/>
            <a:headEnd/>
            <a:tailEnd/>
          </a:ln>
        </p:spPr>
      </p:pic>
      <p:pic>
        <p:nvPicPr>
          <p:cNvPr id="21508" name="Рисунок 4" descr="ZAYS.gif"/>
          <p:cNvPicPr>
            <a:picLocks noChangeAspect="1"/>
          </p:cNvPicPr>
          <p:nvPr/>
        </p:nvPicPr>
        <p:blipFill>
          <a:blip r:embed="rId3"/>
          <a:srcRect/>
          <a:stretch>
            <a:fillRect/>
          </a:stretch>
        </p:blipFill>
        <p:spPr bwMode="auto">
          <a:xfrm>
            <a:off x="0" y="1844675"/>
            <a:ext cx="806450" cy="769938"/>
          </a:xfrm>
          <a:prstGeom prst="rect">
            <a:avLst/>
          </a:prstGeom>
          <a:noFill/>
          <a:ln w="9525">
            <a:noFill/>
            <a:miter lim="800000"/>
            <a:headEnd/>
            <a:tailEnd/>
          </a:ln>
        </p:spPr>
      </p:pic>
      <p:pic>
        <p:nvPicPr>
          <p:cNvPr id="21509" name="Рисунок 5" descr="ZAYS.gif"/>
          <p:cNvPicPr>
            <a:picLocks noChangeAspect="1"/>
          </p:cNvPicPr>
          <p:nvPr/>
        </p:nvPicPr>
        <p:blipFill>
          <a:blip r:embed="rId3"/>
          <a:srcRect/>
          <a:stretch>
            <a:fillRect/>
          </a:stretch>
        </p:blipFill>
        <p:spPr bwMode="auto">
          <a:xfrm>
            <a:off x="0" y="3284538"/>
            <a:ext cx="1009650" cy="962025"/>
          </a:xfrm>
          <a:prstGeom prst="rect">
            <a:avLst/>
          </a:prstGeom>
          <a:noFill/>
          <a:ln w="9525">
            <a:noFill/>
            <a:miter lim="800000"/>
            <a:headEnd/>
            <a:tailEnd/>
          </a:ln>
        </p:spPr>
      </p:pic>
      <p:pic>
        <p:nvPicPr>
          <p:cNvPr id="21510" name="Рисунок 6" descr="ZAYS.gif"/>
          <p:cNvPicPr>
            <a:picLocks noChangeAspect="1"/>
          </p:cNvPicPr>
          <p:nvPr/>
        </p:nvPicPr>
        <p:blipFill>
          <a:blip r:embed="rId3"/>
          <a:srcRect/>
          <a:stretch>
            <a:fillRect/>
          </a:stretch>
        </p:blipFill>
        <p:spPr bwMode="auto">
          <a:xfrm>
            <a:off x="395288" y="4508500"/>
            <a:ext cx="647700" cy="617538"/>
          </a:xfrm>
          <a:prstGeom prst="rect">
            <a:avLst/>
          </a:prstGeom>
          <a:noFill/>
          <a:ln w="9525">
            <a:noFill/>
            <a:miter lim="800000"/>
            <a:headEnd/>
            <a:tailEnd/>
          </a:ln>
        </p:spPr>
      </p:pic>
      <p:pic>
        <p:nvPicPr>
          <p:cNvPr id="21511" name="Рисунок 7" descr="ZAYS.gif"/>
          <p:cNvPicPr>
            <a:picLocks noChangeAspect="1"/>
          </p:cNvPicPr>
          <p:nvPr/>
        </p:nvPicPr>
        <p:blipFill>
          <a:blip r:embed="rId3"/>
          <a:srcRect/>
          <a:stretch>
            <a:fillRect/>
          </a:stretch>
        </p:blipFill>
        <p:spPr bwMode="auto">
          <a:xfrm>
            <a:off x="755650" y="5157788"/>
            <a:ext cx="720725" cy="685800"/>
          </a:xfrm>
          <a:prstGeom prst="rect">
            <a:avLst/>
          </a:prstGeom>
          <a:noFill/>
          <a:ln w="9525">
            <a:noFill/>
            <a:miter lim="800000"/>
            <a:headEnd/>
            <a:tailEnd/>
          </a:ln>
        </p:spPr>
      </p:pic>
      <p:pic>
        <p:nvPicPr>
          <p:cNvPr id="21512" name="Рисунок 8" descr="ZAYS.gif"/>
          <p:cNvPicPr>
            <a:picLocks noChangeAspect="1"/>
          </p:cNvPicPr>
          <p:nvPr/>
        </p:nvPicPr>
        <p:blipFill>
          <a:blip r:embed="rId3"/>
          <a:srcRect/>
          <a:stretch>
            <a:fillRect/>
          </a:stretch>
        </p:blipFill>
        <p:spPr bwMode="auto">
          <a:xfrm>
            <a:off x="1835150" y="5661025"/>
            <a:ext cx="731838" cy="696913"/>
          </a:xfrm>
          <a:prstGeom prst="rect">
            <a:avLst/>
          </a:prstGeom>
          <a:noFill/>
          <a:ln w="9525">
            <a:noFill/>
            <a:miter lim="800000"/>
            <a:headEnd/>
            <a:tailEnd/>
          </a:ln>
        </p:spPr>
      </p:pic>
      <p:pic>
        <p:nvPicPr>
          <p:cNvPr id="21513" name="Рисунок 9" descr="220px-UNESCO.svg.png"/>
          <p:cNvPicPr>
            <a:picLocks noChangeAspect="1"/>
          </p:cNvPicPr>
          <p:nvPr/>
        </p:nvPicPr>
        <p:blipFill>
          <a:blip r:embed="rId4"/>
          <a:srcRect/>
          <a:stretch>
            <a:fillRect/>
          </a:stretch>
        </p:blipFill>
        <p:spPr bwMode="auto">
          <a:xfrm>
            <a:off x="7451725" y="5157788"/>
            <a:ext cx="1381125" cy="1181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156</TotalTime>
  <Words>985</Words>
  <Application>Microsoft Office PowerPoint</Application>
  <PresentationFormat>Экран (4:3)</PresentationFormat>
  <Paragraphs>16</Paragraphs>
  <Slides>12</Slides>
  <Notes>0</Notes>
  <HiddenSlides>0</HiddenSlides>
  <MMClips>0</MMClips>
  <ScaleCrop>false</ScaleCrop>
  <HeadingPairs>
    <vt:vector size="6" baseType="variant">
      <vt:variant>
        <vt:lpstr>Использованные шрифты</vt:lpstr>
      </vt:variant>
      <vt:variant>
        <vt:i4>3</vt:i4>
      </vt:variant>
      <vt:variant>
        <vt:lpstr>Шаблон оформления</vt:lpstr>
      </vt:variant>
      <vt:variant>
        <vt:i4>1</vt:i4>
      </vt:variant>
      <vt:variant>
        <vt:lpstr>Заголовки слайдов</vt:lpstr>
      </vt:variant>
      <vt:variant>
        <vt:i4>12</vt:i4>
      </vt:variant>
    </vt:vector>
  </HeadingPairs>
  <TitlesOfParts>
    <vt:vector size="16" baseType="lpstr">
      <vt:lpstr>Calibri</vt:lpstr>
      <vt:lpstr>Arial</vt:lpstr>
      <vt:lpstr>Aharoni</vt:lpstr>
      <vt:lpstr>Тема Office</vt:lpstr>
      <vt:lpstr>UNESCO</vt:lpstr>
      <vt:lpstr>   The United Nations Educational,  Scientific and Cultural Organization   is a specialized agency of  the United Nations.       Its purpose is to contribute to peace and security by promoting international collaboration through education, science, and culture in order to further universal respect for justice, the rule of law, and human rights along with fundamental freedom proclaimed in the United Nations Charter.  </vt:lpstr>
      <vt:lpstr>       UNESCO has 195 member states           and 9 associate members.          UNESCO pursues its objectives through        five major programs: education, natural          sciences, social/human sciences,   culture, and communication/information. </vt:lpstr>
      <vt:lpstr>   Projects sponsored by UNESCO include literacy,  technical, and teacher-training programmes;  international science programmes; the  promotion of independent media and freedom  of the press; regional and cultural history  projects; the promotion of cultural diversity; translations of world literature; international cooperation agreements to secure the world cultural and natural heritage and to preserve human rights, and attempts to bridge the worldwide digital divide. It is also a member of the United Nations Development Group.     UNESCO's aim is "to contribute to the building of peace, the eradication of poverty, sustainable development and intercultural dialogue through education, the sciences, culture, communication and information"</vt:lpstr>
      <vt:lpstr>   UNESCO and its mandate for international  co-operation can be traced back to the  League of Nations resolution on 21  September 1921. A prominent figure  in the initiative for UNESCO was Rab Butler,  the Minister of Education for the United  Kingdom. At the ECO/CONF, the Constitution  of UNESCO was introduced and signed by 37 countries, and a Preparatory Commission was established. The Preparatory Commission operated between 16 November 1945, and 4 November 1946—the date when UNESCO's                            Constitution came into force with the deposit                          of the twentieth ratification by a member                                                                                               state. </vt:lpstr>
      <vt:lpstr>Education: UNESCO supports research in comparative education; and provides expertise and fosters partnerships to strengthen national educational leadership and the capacity of countries to offer quality education for all. This includes:  UNESCO Chairs, an international network of 644 UNESCO Chairs, involving over 770 institutions in 126 countries.  Environmental Conservation Organisation  Convention against Discrimination in Education adopted in 1960 Organization of the International Conference on Adult Education (CONFINTEA) in an interval of 12 years  Publication of the Education for All Global Monitoring Report  </vt:lpstr>
      <vt:lpstr>   UNESCO also issues public 'statements' to educate the public: Seville Statement on Violence: A statement adopted by UNESCO in 1989 to refute the notion that humans are biologically predisposed to organised violence.    Designating projects and places of cultural and scientific significance, such as: International Network of Geoparks Biosphere reserves, through the Programme on Man and the Biosphere (MAB), since 1971 City of Literature; in 2007, the first city to be given this title was Edinburgh, the site of Scotland's first circulating library. In 2008, Iowa City, Iowa became the City of Literature.                                                Endangered languages and linguistic diversity projects                                                Masterpieces of the Oral and Intangible Heritage of                                                                                                                                   Humanity                                                Memory of the World International Register, since 1997                                                Water resources management, through the International                                                  Hydrological Programme (IHP), since 1965                                                 World Heritage Sites </vt:lpstr>
      <vt:lpstr>Encouraging the "free flow of ideas by images and words" by: Promoting freedom of expression, Freedom of the press and Freedom of information legislation, through the International Programme for the Development of Communication and the Communication and Information Programme Promoting Pluralism and cultural diversity in the media  Promoting events, such as: International Decade for the Promotion of a Culture of Peace and Non-Violence for the Children of the World: 2001–2010, proclaimed by the UN in 1998 World Press Freedom Day, 3 May each year, to promote freedom of expression and freedom of the press as a basic human right and as crucial components of any healthy, democratic and free society. International Literacy Day International Year for the Culture of Peace </vt:lpstr>
      <vt:lpstr>Founding and funding projects, such as:  Migration Museums Initiative: Promoting the establishment of museums for cultural dialogue with migrant populations. UNESCO-CEPES, the European Centre for Higher Education: established in 1972 in Bucharest, Romania, as a de-centralized office to promote international co-operation in higher education in Europe as well as Canada, USA and Israel. Higher Education in Europe is its official journal. Free Software Directory: since 1998 UNESCO and the Free Software Foundation have jointly funded this project cataloguing free software. FRESH Focussing Resources on Effective School Health. OANA, Organization of Asia-Pacific News Agencies International Council of Science UNESCO Goodwill Ambassadors </vt:lpstr>
      <vt:lpstr>UNESCO enjoys official relations with 322 international non-governmental organizations (NGOs). Most of these are what UNESCO calls "operational", a select few are "formal". The highest form of affiliation to UNESCO is "formal associate", and the 22 NGOs  with formal associate (ASC) relations occupying offices at UNESCO are:   International Baccalaureate (IB)   Education International (EI)   International Council for Science (ICSU)  International Council of Museums (ICOM)   Union of International Associations (UIA) </vt:lpstr>
      <vt:lpstr>Three bodies are responsible for policy-making, governance and day-to-day administration at the UNESCO: The General Conference, The Executive Board and The Secretariat.         The General Conference is a gathering of the organisation’s member states and associate members, in which each state has one vote. Meeting every two years, it sets general policies and defines programme lines for the organization.       The Executive Board’s members are elected by the General Conference for four-year team. The Executive Board prepares the session of the General Conference and ensures that its instructions are carried out.           The Secretariat consists of the Director-General and his staff and is responsible for the day-to-day running of the organization. </vt:lpstr>
      <vt:lpstr>The list of the Directors-General of UNESCO since its establishment in 1946 is as follows:   Julian Huxley (1946–1948)  Jaime Torres Bodet (1948–1952)  John Wilkinson Taylor (acting 1952–1953)  Luther Evans (1953–1958)  Vittorino Veronese (1958–1961)  René Maheu (1961–1974; acting 1961)  Amadou-Mahtar M'Bow (1974–1987)  Federico Mayor Zaragoza (1987–1999)  Koïchiro Matsuura(1999–2009)  Irina Bokova (2009– ) </vt:lpstr>
    </vt:vector>
  </TitlesOfParts>
  <Company>Reanimator Extreme Edition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UNESCO</dc:title>
  <dc:creator>user</dc:creator>
  <cp:lastModifiedBy>vitalij</cp:lastModifiedBy>
  <cp:revision>29</cp:revision>
  <dcterms:created xsi:type="dcterms:W3CDTF">2014-11-27T16:42:06Z</dcterms:created>
  <dcterms:modified xsi:type="dcterms:W3CDTF">2015-04-26T13:38:03Z</dcterms:modified>
</cp:coreProperties>
</file>