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51" r:id="rId2"/>
    <p:sldId id="422" r:id="rId3"/>
    <p:sldId id="426" r:id="rId4"/>
    <p:sldId id="471" r:id="rId5"/>
    <p:sldId id="472" r:id="rId6"/>
    <p:sldId id="473" r:id="rId7"/>
    <p:sldId id="474" r:id="rId8"/>
    <p:sldId id="427" r:id="rId9"/>
    <p:sldId id="425" r:id="rId10"/>
    <p:sldId id="430" r:id="rId11"/>
    <p:sldId id="421" r:id="rId12"/>
    <p:sldId id="475" r:id="rId13"/>
    <p:sldId id="476" r:id="rId14"/>
    <p:sldId id="477" r:id="rId15"/>
    <p:sldId id="478" r:id="rId16"/>
    <p:sldId id="479" r:id="rId17"/>
    <p:sldId id="480" r:id="rId18"/>
    <p:sldId id="481" r:id="rId19"/>
    <p:sldId id="482" r:id="rId20"/>
    <p:sldId id="483" r:id="rId21"/>
    <p:sldId id="485" r:id="rId22"/>
    <p:sldId id="484" r:id="rId23"/>
    <p:sldId id="486" r:id="rId24"/>
  </p:sldIdLst>
  <p:sldSz cx="9144000" cy="6858000" type="screen4x3"/>
  <p:notesSz cx="6858000" cy="9144000"/>
  <p:defaultTextStyle>
    <a:defPPr>
      <a:defRPr lang="ru-RU"/>
    </a:defPPr>
    <a:lvl1pPr algn="l" rtl="0" fontAlgn="base">
      <a:spcBef>
        <a:spcPct val="0"/>
      </a:spcBef>
      <a:spcAft>
        <a:spcPct val="0"/>
      </a:spcAft>
      <a:defRPr kern="1200" baseline="-25000">
        <a:solidFill>
          <a:schemeClr val="tx1"/>
        </a:solidFill>
        <a:latin typeface="Arial" charset="0"/>
        <a:ea typeface="+mn-ea"/>
        <a:cs typeface="+mn-cs"/>
      </a:defRPr>
    </a:lvl1pPr>
    <a:lvl2pPr marL="457200" algn="l" rtl="0" fontAlgn="base">
      <a:spcBef>
        <a:spcPct val="0"/>
      </a:spcBef>
      <a:spcAft>
        <a:spcPct val="0"/>
      </a:spcAft>
      <a:defRPr kern="1200" baseline="-25000">
        <a:solidFill>
          <a:schemeClr val="tx1"/>
        </a:solidFill>
        <a:latin typeface="Arial" charset="0"/>
        <a:ea typeface="+mn-ea"/>
        <a:cs typeface="+mn-cs"/>
      </a:defRPr>
    </a:lvl2pPr>
    <a:lvl3pPr marL="914400" algn="l" rtl="0" fontAlgn="base">
      <a:spcBef>
        <a:spcPct val="0"/>
      </a:spcBef>
      <a:spcAft>
        <a:spcPct val="0"/>
      </a:spcAft>
      <a:defRPr kern="1200" baseline="-25000">
        <a:solidFill>
          <a:schemeClr val="tx1"/>
        </a:solidFill>
        <a:latin typeface="Arial" charset="0"/>
        <a:ea typeface="+mn-ea"/>
        <a:cs typeface="+mn-cs"/>
      </a:defRPr>
    </a:lvl3pPr>
    <a:lvl4pPr marL="1371600" algn="l" rtl="0" fontAlgn="base">
      <a:spcBef>
        <a:spcPct val="0"/>
      </a:spcBef>
      <a:spcAft>
        <a:spcPct val="0"/>
      </a:spcAft>
      <a:defRPr kern="1200" baseline="-25000">
        <a:solidFill>
          <a:schemeClr val="tx1"/>
        </a:solidFill>
        <a:latin typeface="Arial" charset="0"/>
        <a:ea typeface="+mn-ea"/>
        <a:cs typeface="+mn-cs"/>
      </a:defRPr>
    </a:lvl4pPr>
    <a:lvl5pPr marL="1828800" algn="l" rtl="0" fontAlgn="base">
      <a:spcBef>
        <a:spcPct val="0"/>
      </a:spcBef>
      <a:spcAft>
        <a:spcPct val="0"/>
      </a:spcAft>
      <a:defRPr kern="1200" baseline="-25000">
        <a:solidFill>
          <a:schemeClr val="tx1"/>
        </a:solidFill>
        <a:latin typeface="Arial" charset="0"/>
        <a:ea typeface="+mn-ea"/>
        <a:cs typeface="+mn-cs"/>
      </a:defRPr>
    </a:lvl5pPr>
    <a:lvl6pPr marL="2286000" algn="l" defTabSz="914400" rtl="0" eaLnBrk="1" latinLnBrk="0" hangingPunct="1">
      <a:defRPr kern="1200" baseline="-25000">
        <a:solidFill>
          <a:schemeClr val="tx1"/>
        </a:solidFill>
        <a:latin typeface="Arial" charset="0"/>
        <a:ea typeface="+mn-ea"/>
        <a:cs typeface="+mn-cs"/>
      </a:defRPr>
    </a:lvl6pPr>
    <a:lvl7pPr marL="2743200" algn="l" defTabSz="914400" rtl="0" eaLnBrk="1" latinLnBrk="0" hangingPunct="1">
      <a:defRPr kern="1200" baseline="-25000">
        <a:solidFill>
          <a:schemeClr val="tx1"/>
        </a:solidFill>
        <a:latin typeface="Arial" charset="0"/>
        <a:ea typeface="+mn-ea"/>
        <a:cs typeface="+mn-cs"/>
      </a:defRPr>
    </a:lvl7pPr>
    <a:lvl8pPr marL="3200400" algn="l" defTabSz="914400" rtl="0" eaLnBrk="1" latinLnBrk="0" hangingPunct="1">
      <a:defRPr kern="1200" baseline="-25000">
        <a:solidFill>
          <a:schemeClr val="tx1"/>
        </a:solidFill>
        <a:latin typeface="Arial" charset="0"/>
        <a:ea typeface="+mn-ea"/>
        <a:cs typeface="+mn-cs"/>
      </a:defRPr>
    </a:lvl8pPr>
    <a:lvl9pPr marL="3657600" algn="l" defTabSz="914400" rtl="0" eaLnBrk="1" latinLnBrk="0" hangingPunct="1">
      <a:defRPr kern="1200" baseline="-250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FF3300"/>
    <a:srgbClr val="0000CC"/>
    <a:srgbClr val="0066FF"/>
    <a:srgbClr val="3333FF"/>
    <a:srgbClr val="8000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aseline="0" smtClean="0"/>
            </a:lvl1pPr>
          </a:lstStyle>
          <a:p>
            <a:pPr>
              <a:defRPr/>
            </a:pPr>
            <a:endParaRPr lang="ru-RU" altLang="ru-RU"/>
          </a:p>
        </p:txBody>
      </p:sp>
      <p:sp>
        <p:nvSpPr>
          <p:cNvPr id="4198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aseline="0" smtClean="0"/>
            </a:lvl1pPr>
          </a:lstStyle>
          <a:p>
            <a:pPr>
              <a:defRPr/>
            </a:pPr>
            <a:endParaRPr lang="ru-RU" altLang="ru-RU"/>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noProof="0" smtClean="0"/>
              <a:t>Образец текста</a:t>
            </a:r>
          </a:p>
          <a:p>
            <a:pPr lvl="1"/>
            <a:r>
              <a:rPr lang="ru-RU" altLang="ru-RU" noProof="0" smtClean="0"/>
              <a:t>Второй уровень</a:t>
            </a:r>
          </a:p>
          <a:p>
            <a:pPr lvl="2"/>
            <a:r>
              <a:rPr lang="ru-RU" altLang="ru-RU" noProof="0" smtClean="0"/>
              <a:t>Третий уровень</a:t>
            </a:r>
          </a:p>
          <a:p>
            <a:pPr lvl="3"/>
            <a:r>
              <a:rPr lang="ru-RU" altLang="ru-RU" noProof="0" smtClean="0"/>
              <a:t>Четвертый уровень</a:t>
            </a:r>
          </a:p>
          <a:p>
            <a:pPr lvl="4"/>
            <a:r>
              <a:rPr lang="ru-RU" altLang="ru-RU" noProof="0" smtClean="0"/>
              <a:t>Пятый уровень</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aseline="0" smtClean="0"/>
            </a:lvl1pPr>
          </a:lstStyle>
          <a:p>
            <a:pPr>
              <a:defRPr/>
            </a:pPr>
            <a:endParaRPr lang="ru-RU" altLang="ru-RU"/>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aseline="0" smtClean="0"/>
            </a:lvl1pPr>
          </a:lstStyle>
          <a:p>
            <a:pPr>
              <a:defRPr/>
            </a:pPr>
            <a:fld id="{41AFE81B-F8DC-4FF5-A6C3-17107A09C107}" type="slidenum">
              <a:rPr lang="ru-RU" altLang="ru-RU"/>
              <a:pPr>
                <a:defRPr/>
              </a:pPr>
              <a:t>‹#›</a:t>
            </a:fld>
            <a:endParaRPr lang="ru-RU" altLang="ru-RU"/>
          </a:p>
        </p:txBody>
      </p:sp>
    </p:spTree>
    <p:extLst>
      <p:ext uri="{BB962C8B-B14F-4D97-AF65-F5344CB8AC3E}">
        <p14:creationId xmlns:p14="http://schemas.microsoft.com/office/powerpoint/2010/main" val="20818213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a:t>
            </a:fld>
            <a:endParaRPr lang="ru-RU" altLang="ru-RU"/>
          </a:p>
        </p:txBody>
      </p:sp>
    </p:spTree>
    <p:extLst>
      <p:ext uri="{BB962C8B-B14F-4D97-AF65-F5344CB8AC3E}">
        <p14:creationId xmlns:p14="http://schemas.microsoft.com/office/powerpoint/2010/main" val="954595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10</a:t>
            </a:fld>
            <a:endParaRPr lang="ru-RU" altLang="ru-RU"/>
          </a:p>
        </p:txBody>
      </p:sp>
    </p:spTree>
    <p:extLst>
      <p:ext uri="{BB962C8B-B14F-4D97-AF65-F5344CB8AC3E}">
        <p14:creationId xmlns:p14="http://schemas.microsoft.com/office/powerpoint/2010/main" val="1687364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11</a:t>
            </a:fld>
            <a:endParaRPr lang="ru-RU" altLang="ru-RU"/>
          </a:p>
        </p:txBody>
      </p:sp>
    </p:spTree>
    <p:extLst>
      <p:ext uri="{BB962C8B-B14F-4D97-AF65-F5344CB8AC3E}">
        <p14:creationId xmlns:p14="http://schemas.microsoft.com/office/powerpoint/2010/main" val="670055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12</a:t>
            </a:fld>
            <a:endParaRPr lang="ru-RU" altLang="ru-RU"/>
          </a:p>
        </p:txBody>
      </p:sp>
    </p:spTree>
    <p:extLst>
      <p:ext uri="{BB962C8B-B14F-4D97-AF65-F5344CB8AC3E}">
        <p14:creationId xmlns:p14="http://schemas.microsoft.com/office/powerpoint/2010/main" val="1354625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13</a:t>
            </a:fld>
            <a:endParaRPr lang="ru-RU" altLang="ru-RU"/>
          </a:p>
        </p:txBody>
      </p:sp>
    </p:spTree>
    <p:extLst>
      <p:ext uri="{BB962C8B-B14F-4D97-AF65-F5344CB8AC3E}">
        <p14:creationId xmlns:p14="http://schemas.microsoft.com/office/powerpoint/2010/main" val="30197834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14</a:t>
            </a:fld>
            <a:endParaRPr lang="ru-RU" altLang="ru-RU"/>
          </a:p>
        </p:txBody>
      </p:sp>
    </p:spTree>
    <p:extLst>
      <p:ext uri="{BB962C8B-B14F-4D97-AF65-F5344CB8AC3E}">
        <p14:creationId xmlns:p14="http://schemas.microsoft.com/office/powerpoint/2010/main" val="2415885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15</a:t>
            </a:fld>
            <a:endParaRPr lang="ru-RU" altLang="ru-RU"/>
          </a:p>
        </p:txBody>
      </p:sp>
    </p:spTree>
    <p:extLst>
      <p:ext uri="{BB962C8B-B14F-4D97-AF65-F5344CB8AC3E}">
        <p14:creationId xmlns:p14="http://schemas.microsoft.com/office/powerpoint/2010/main" val="12275923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16</a:t>
            </a:fld>
            <a:endParaRPr lang="ru-RU" altLang="ru-RU"/>
          </a:p>
        </p:txBody>
      </p:sp>
    </p:spTree>
    <p:extLst>
      <p:ext uri="{BB962C8B-B14F-4D97-AF65-F5344CB8AC3E}">
        <p14:creationId xmlns:p14="http://schemas.microsoft.com/office/powerpoint/2010/main" val="2036127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17</a:t>
            </a:fld>
            <a:endParaRPr lang="ru-RU" altLang="ru-RU"/>
          </a:p>
        </p:txBody>
      </p:sp>
    </p:spTree>
    <p:extLst>
      <p:ext uri="{BB962C8B-B14F-4D97-AF65-F5344CB8AC3E}">
        <p14:creationId xmlns:p14="http://schemas.microsoft.com/office/powerpoint/2010/main" val="29331031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18</a:t>
            </a:fld>
            <a:endParaRPr lang="ru-RU" altLang="ru-RU"/>
          </a:p>
        </p:txBody>
      </p:sp>
    </p:spTree>
    <p:extLst>
      <p:ext uri="{BB962C8B-B14F-4D97-AF65-F5344CB8AC3E}">
        <p14:creationId xmlns:p14="http://schemas.microsoft.com/office/powerpoint/2010/main" val="9765686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19</a:t>
            </a:fld>
            <a:endParaRPr lang="ru-RU" altLang="ru-RU"/>
          </a:p>
        </p:txBody>
      </p:sp>
    </p:spTree>
    <p:extLst>
      <p:ext uri="{BB962C8B-B14F-4D97-AF65-F5344CB8AC3E}">
        <p14:creationId xmlns:p14="http://schemas.microsoft.com/office/powerpoint/2010/main" val="2058005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2</a:t>
            </a:fld>
            <a:endParaRPr lang="ru-RU" altLang="ru-RU"/>
          </a:p>
        </p:txBody>
      </p:sp>
    </p:spTree>
    <p:extLst>
      <p:ext uri="{BB962C8B-B14F-4D97-AF65-F5344CB8AC3E}">
        <p14:creationId xmlns:p14="http://schemas.microsoft.com/office/powerpoint/2010/main" val="2786339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20</a:t>
            </a:fld>
            <a:endParaRPr lang="ru-RU" altLang="ru-RU"/>
          </a:p>
        </p:txBody>
      </p:sp>
    </p:spTree>
    <p:extLst>
      <p:ext uri="{BB962C8B-B14F-4D97-AF65-F5344CB8AC3E}">
        <p14:creationId xmlns:p14="http://schemas.microsoft.com/office/powerpoint/2010/main" val="9168653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21</a:t>
            </a:fld>
            <a:endParaRPr lang="ru-RU" altLang="ru-RU"/>
          </a:p>
        </p:txBody>
      </p:sp>
    </p:spTree>
    <p:extLst>
      <p:ext uri="{BB962C8B-B14F-4D97-AF65-F5344CB8AC3E}">
        <p14:creationId xmlns:p14="http://schemas.microsoft.com/office/powerpoint/2010/main" val="27418785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22</a:t>
            </a:fld>
            <a:endParaRPr lang="ru-RU" altLang="ru-RU"/>
          </a:p>
        </p:txBody>
      </p:sp>
    </p:spTree>
    <p:extLst>
      <p:ext uri="{BB962C8B-B14F-4D97-AF65-F5344CB8AC3E}">
        <p14:creationId xmlns:p14="http://schemas.microsoft.com/office/powerpoint/2010/main" val="41120244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23</a:t>
            </a:fld>
            <a:endParaRPr lang="ru-RU" altLang="ru-RU"/>
          </a:p>
        </p:txBody>
      </p:sp>
    </p:spTree>
    <p:extLst>
      <p:ext uri="{BB962C8B-B14F-4D97-AF65-F5344CB8AC3E}">
        <p14:creationId xmlns:p14="http://schemas.microsoft.com/office/powerpoint/2010/main" val="1797812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3</a:t>
            </a:fld>
            <a:endParaRPr lang="ru-RU" altLang="ru-RU"/>
          </a:p>
        </p:txBody>
      </p:sp>
    </p:spTree>
    <p:extLst>
      <p:ext uri="{BB962C8B-B14F-4D97-AF65-F5344CB8AC3E}">
        <p14:creationId xmlns:p14="http://schemas.microsoft.com/office/powerpoint/2010/main" val="3942016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4</a:t>
            </a:fld>
            <a:endParaRPr lang="ru-RU" altLang="ru-RU"/>
          </a:p>
        </p:txBody>
      </p:sp>
    </p:spTree>
    <p:extLst>
      <p:ext uri="{BB962C8B-B14F-4D97-AF65-F5344CB8AC3E}">
        <p14:creationId xmlns:p14="http://schemas.microsoft.com/office/powerpoint/2010/main" val="127674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5</a:t>
            </a:fld>
            <a:endParaRPr lang="ru-RU" altLang="ru-RU"/>
          </a:p>
        </p:txBody>
      </p:sp>
    </p:spTree>
    <p:extLst>
      <p:ext uri="{BB962C8B-B14F-4D97-AF65-F5344CB8AC3E}">
        <p14:creationId xmlns:p14="http://schemas.microsoft.com/office/powerpoint/2010/main" val="149561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6</a:t>
            </a:fld>
            <a:endParaRPr lang="ru-RU" altLang="ru-RU"/>
          </a:p>
        </p:txBody>
      </p:sp>
    </p:spTree>
    <p:extLst>
      <p:ext uri="{BB962C8B-B14F-4D97-AF65-F5344CB8AC3E}">
        <p14:creationId xmlns:p14="http://schemas.microsoft.com/office/powerpoint/2010/main" val="34331261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7</a:t>
            </a:fld>
            <a:endParaRPr lang="ru-RU" altLang="ru-RU"/>
          </a:p>
        </p:txBody>
      </p:sp>
    </p:spTree>
    <p:extLst>
      <p:ext uri="{BB962C8B-B14F-4D97-AF65-F5344CB8AC3E}">
        <p14:creationId xmlns:p14="http://schemas.microsoft.com/office/powerpoint/2010/main" val="2393826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8</a:t>
            </a:fld>
            <a:endParaRPr lang="ru-RU" altLang="ru-RU"/>
          </a:p>
        </p:txBody>
      </p:sp>
    </p:spTree>
    <p:extLst>
      <p:ext uri="{BB962C8B-B14F-4D97-AF65-F5344CB8AC3E}">
        <p14:creationId xmlns:p14="http://schemas.microsoft.com/office/powerpoint/2010/main" val="1149928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41AFE81B-F8DC-4FF5-A6C3-17107A09C107}" type="slidenum">
              <a:rPr lang="ru-RU" altLang="ru-RU" smtClean="0"/>
              <a:pPr>
                <a:defRPr/>
              </a:pPr>
              <a:t>9</a:t>
            </a:fld>
            <a:endParaRPr lang="ru-RU" altLang="ru-RU"/>
          </a:p>
        </p:txBody>
      </p:sp>
    </p:spTree>
    <p:extLst>
      <p:ext uri="{BB962C8B-B14F-4D97-AF65-F5344CB8AC3E}">
        <p14:creationId xmlns:p14="http://schemas.microsoft.com/office/powerpoint/2010/main" val="1742568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B1CD7AF0-A588-44AE-A725-482FFF70054A}" type="slidenum">
              <a:rPr lang="ru-RU" altLang="ru-RU"/>
              <a:pPr>
                <a:defRPr/>
              </a:pPr>
              <a:t>‹#›</a:t>
            </a:fld>
            <a:endParaRPr lang="ru-RU" altLang="ru-RU"/>
          </a:p>
        </p:txBody>
      </p:sp>
    </p:spTree>
    <p:extLst>
      <p:ext uri="{BB962C8B-B14F-4D97-AF65-F5344CB8AC3E}">
        <p14:creationId xmlns:p14="http://schemas.microsoft.com/office/powerpoint/2010/main" val="3635020104"/>
      </p:ext>
    </p:extLst>
  </p:cSld>
  <p:clrMapOvr>
    <a:masterClrMapping/>
  </p:clrMapOvr>
  <p:transition>
    <p:blind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71A9A716-3097-4499-B61C-2077F8A974DF}" type="slidenum">
              <a:rPr lang="ru-RU" altLang="ru-RU"/>
              <a:pPr>
                <a:defRPr/>
              </a:pPr>
              <a:t>‹#›</a:t>
            </a:fld>
            <a:endParaRPr lang="ru-RU" altLang="ru-RU"/>
          </a:p>
        </p:txBody>
      </p:sp>
    </p:spTree>
    <p:extLst>
      <p:ext uri="{BB962C8B-B14F-4D97-AF65-F5344CB8AC3E}">
        <p14:creationId xmlns:p14="http://schemas.microsoft.com/office/powerpoint/2010/main" val="2719671648"/>
      </p:ext>
    </p:extLst>
  </p:cSld>
  <p:clrMapOvr>
    <a:masterClrMapping/>
  </p:clrMapOvr>
  <p:transition>
    <p:blind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EF1246C9-AC36-4983-AAE4-306DB337CC31}" type="slidenum">
              <a:rPr lang="ru-RU" altLang="ru-RU"/>
              <a:pPr>
                <a:defRPr/>
              </a:pPr>
              <a:t>‹#›</a:t>
            </a:fld>
            <a:endParaRPr lang="ru-RU" altLang="ru-RU"/>
          </a:p>
        </p:txBody>
      </p:sp>
    </p:spTree>
    <p:extLst>
      <p:ext uri="{BB962C8B-B14F-4D97-AF65-F5344CB8AC3E}">
        <p14:creationId xmlns:p14="http://schemas.microsoft.com/office/powerpoint/2010/main" val="1066506523"/>
      </p:ext>
    </p:extLst>
  </p:cSld>
  <p:clrMapOvr>
    <a:masterClrMapping/>
  </p:clrMapOvr>
  <p:transition>
    <p:blinds/>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Obj" preserve="1">
  <p:cSld name="Заголовок, 2 маленьких объекта и 1 большой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Объект 2"/>
          <p:cNvSpPr>
            <a:spLocks noGrp="1"/>
          </p:cNvSpPr>
          <p:nvPr>
            <p:ph sz="quarter" idx="1"/>
          </p:nvPr>
        </p:nvSpPr>
        <p:spPr>
          <a:xfrm>
            <a:off x="457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57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half" idx="3"/>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7"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8" name="Rectangle 6"/>
          <p:cNvSpPr>
            <a:spLocks noGrp="1" noChangeArrowheads="1"/>
          </p:cNvSpPr>
          <p:nvPr>
            <p:ph type="sldNum" sz="quarter" idx="12"/>
          </p:nvPr>
        </p:nvSpPr>
        <p:spPr>
          <a:ln/>
        </p:spPr>
        <p:txBody>
          <a:bodyPr/>
          <a:lstStyle>
            <a:lvl1pPr>
              <a:defRPr/>
            </a:lvl1pPr>
          </a:lstStyle>
          <a:p>
            <a:pPr>
              <a:defRPr/>
            </a:pPr>
            <a:fld id="{7A9FF53B-DEC4-4909-A99C-C448EED05468}" type="slidenum">
              <a:rPr lang="ru-RU" altLang="ru-RU"/>
              <a:pPr>
                <a:defRPr/>
              </a:pPr>
              <a:t>‹#›</a:t>
            </a:fld>
            <a:endParaRPr lang="ru-RU" altLang="ru-RU"/>
          </a:p>
        </p:txBody>
      </p:sp>
    </p:spTree>
    <p:extLst>
      <p:ext uri="{BB962C8B-B14F-4D97-AF65-F5344CB8AC3E}">
        <p14:creationId xmlns:p14="http://schemas.microsoft.com/office/powerpoint/2010/main" val="382634181"/>
      </p:ext>
    </p:extLst>
  </p:cSld>
  <p:clrMapOvr>
    <a:masterClrMapping/>
  </p:clrMapOvr>
  <p:transition>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91B61E08-B7BD-4BD5-B4EB-76176D232AA2}" type="slidenum">
              <a:rPr lang="ru-RU" altLang="ru-RU"/>
              <a:pPr>
                <a:defRPr/>
              </a:pPr>
              <a:t>‹#›</a:t>
            </a:fld>
            <a:endParaRPr lang="ru-RU" altLang="ru-RU"/>
          </a:p>
        </p:txBody>
      </p:sp>
    </p:spTree>
    <p:extLst>
      <p:ext uri="{BB962C8B-B14F-4D97-AF65-F5344CB8AC3E}">
        <p14:creationId xmlns:p14="http://schemas.microsoft.com/office/powerpoint/2010/main" val="2051321381"/>
      </p:ext>
    </p:extLst>
  </p:cSld>
  <p:clrMapOvr>
    <a:masterClrMapping/>
  </p:clrMapOvr>
  <p:transition>
    <p:blind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ABA69F3E-FAD0-45A8-91E2-F105EBECD2FB}" type="slidenum">
              <a:rPr lang="ru-RU" altLang="ru-RU"/>
              <a:pPr>
                <a:defRPr/>
              </a:pPr>
              <a:t>‹#›</a:t>
            </a:fld>
            <a:endParaRPr lang="ru-RU" altLang="ru-RU"/>
          </a:p>
        </p:txBody>
      </p:sp>
    </p:spTree>
    <p:extLst>
      <p:ext uri="{BB962C8B-B14F-4D97-AF65-F5344CB8AC3E}">
        <p14:creationId xmlns:p14="http://schemas.microsoft.com/office/powerpoint/2010/main" val="1294967626"/>
      </p:ext>
    </p:extLst>
  </p:cSld>
  <p:clrMapOvr>
    <a:masterClrMapping/>
  </p:clrMapOvr>
  <p:transition>
    <p:blind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716FFE6C-066F-4889-AE81-9AB2FB5483E7}" type="slidenum">
              <a:rPr lang="ru-RU" altLang="ru-RU"/>
              <a:pPr>
                <a:defRPr/>
              </a:pPr>
              <a:t>‹#›</a:t>
            </a:fld>
            <a:endParaRPr lang="ru-RU" altLang="ru-RU"/>
          </a:p>
        </p:txBody>
      </p:sp>
    </p:spTree>
    <p:extLst>
      <p:ext uri="{BB962C8B-B14F-4D97-AF65-F5344CB8AC3E}">
        <p14:creationId xmlns:p14="http://schemas.microsoft.com/office/powerpoint/2010/main" val="977005098"/>
      </p:ext>
    </p:extLst>
  </p:cSld>
  <p:clrMapOvr>
    <a:masterClrMapping/>
  </p:clrMapOvr>
  <p:transition>
    <p:blind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9" name="Rectangle 6"/>
          <p:cNvSpPr>
            <a:spLocks noGrp="1" noChangeArrowheads="1"/>
          </p:cNvSpPr>
          <p:nvPr>
            <p:ph type="sldNum" sz="quarter" idx="12"/>
          </p:nvPr>
        </p:nvSpPr>
        <p:spPr>
          <a:ln/>
        </p:spPr>
        <p:txBody>
          <a:bodyPr/>
          <a:lstStyle>
            <a:lvl1pPr>
              <a:defRPr/>
            </a:lvl1pPr>
          </a:lstStyle>
          <a:p>
            <a:pPr>
              <a:defRPr/>
            </a:pPr>
            <a:fld id="{02DD03F4-E07A-4CFF-AA0B-FEC2CD45ABEC}" type="slidenum">
              <a:rPr lang="ru-RU" altLang="ru-RU"/>
              <a:pPr>
                <a:defRPr/>
              </a:pPr>
              <a:t>‹#›</a:t>
            </a:fld>
            <a:endParaRPr lang="ru-RU" altLang="ru-RU"/>
          </a:p>
        </p:txBody>
      </p:sp>
    </p:spTree>
    <p:extLst>
      <p:ext uri="{BB962C8B-B14F-4D97-AF65-F5344CB8AC3E}">
        <p14:creationId xmlns:p14="http://schemas.microsoft.com/office/powerpoint/2010/main" val="662216519"/>
      </p:ext>
    </p:extLst>
  </p:cSld>
  <p:clrMapOvr>
    <a:masterClrMapping/>
  </p:clrMapOvr>
  <p:transition>
    <p:blind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5" name="Rectangle 6"/>
          <p:cNvSpPr>
            <a:spLocks noGrp="1" noChangeArrowheads="1"/>
          </p:cNvSpPr>
          <p:nvPr>
            <p:ph type="sldNum" sz="quarter" idx="12"/>
          </p:nvPr>
        </p:nvSpPr>
        <p:spPr>
          <a:ln/>
        </p:spPr>
        <p:txBody>
          <a:bodyPr/>
          <a:lstStyle>
            <a:lvl1pPr>
              <a:defRPr/>
            </a:lvl1pPr>
          </a:lstStyle>
          <a:p>
            <a:pPr>
              <a:defRPr/>
            </a:pPr>
            <a:fld id="{A1443D84-2D72-4DF6-8579-F7D330BD3757}" type="slidenum">
              <a:rPr lang="ru-RU" altLang="ru-RU"/>
              <a:pPr>
                <a:defRPr/>
              </a:pPr>
              <a:t>‹#›</a:t>
            </a:fld>
            <a:endParaRPr lang="ru-RU" altLang="ru-RU"/>
          </a:p>
        </p:txBody>
      </p:sp>
    </p:spTree>
    <p:extLst>
      <p:ext uri="{BB962C8B-B14F-4D97-AF65-F5344CB8AC3E}">
        <p14:creationId xmlns:p14="http://schemas.microsoft.com/office/powerpoint/2010/main" val="3900600783"/>
      </p:ext>
    </p:extLst>
  </p:cSld>
  <p:clrMapOvr>
    <a:masterClrMapping/>
  </p:clrMapOvr>
  <p:transition>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4" name="Rectangle 6"/>
          <p:cNvSpPr>
            <a:spLocks noGrp="1" noChangeArrowheads="1"/>
          </p:cNvSpPr>
          <p:nvPr>
            <p:ph type="sldNum" sz="quarter" idx="12"/>
          </p:nvPr>
        </p:nvSpPr>
        <p:spPr>
          <a:ln/>
        </p:spPr>
        <p:txBody>
          <a:bodyPr/>
          <a:lstStyle>
            <a:lvl1pPr>
              <a:defRPr/>
            </a:lvl1pPr>
          </a:lstStyle>
          <a:p>
            <a:pPr>
              <a:defRPr/>
            </a:pPr>
            <a:fld id="{4A448FFB-4418-4CA2-AEB4-48E2B27C0018}" type="slidenum">
              <a:rPr lang="ru-RU" altLang="ru-RU"/>
              <a:pPr>
                <a:defRPr/>
              </a:pPr>
              <a:t>‹#›</a:t>
            </a:fld>
            <a:endParaRPr lang="ru-RU" altLang="ru-RU"/>
          </a:p>
        </p:txBody>
      </p:sp>
    </p:spTree>
    <p:extLst>
      <p:ext uri="{BB962C8B-B14F-4D97-AF65-F5344CB8AC3E}">
        <p14:creationId xmlns:p14="http://schemas.microsoft.com/office/powerpoint/2010/main" val="1680484373"/>
      </p:ext>
    </p:extLst>
  </p:cSld>
  <p:clrMapOvr>
    <a:masterClrMapping/>
  </p:clrMapOvr>
  <p:transition>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9F051DBF-1E64-4855-ADBC-7CC92DDF8A64}" type="slidenum">
              <a:rPr lang="ru-RU" altLang="ru-RU"/>
              <a:pPr>
                <a:defRPr/>
              </a:pPr>
              <a:t>‹#›</a:t>
            </a:fld>
            <a:endParaRPr lang="ru-RU" altLang="ru-RU"/>
          </a:p>
        </p:txBody>
      </p:sp>
    </p:spTree>
    <p:extLst>
      <p:ext uri="{BB962C8B-B14F-4D97-AF65-F5344CB8AC3E}">
        <p14:creationId xmlns:p14="http://schemas.microsoft.com/office/powerpoint/2010/main" val="3965658670"/>
      </p:ext>
    </p:extLst>
  </p:cSld>
  <p:clrMapOvr>
    <a:masterClrMapping/>
  </p:clrMapOvr>
  <p:transition>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02C7C27C-ECD9-4F61-9B2F-C03EA1AB0372}" type="slidenum">
              <a:rPr lang="ru-RU" altLang="ru-RU"/>
              <a:pPr>
                <a:defRPr/>
              </a:pPr>
              <a:t>‹#›</a:t>
            </a:fld>
            <a:endParaRPr lang="ru-RU" altLang="ru-RU"/>
          </a:p>
        </p:txBody>
      </p:sp>
    </p:spTree>
    <p:extLst>
      <p:ext uri="{BB962C8B-B14F-4D97-AF65-F5344CB8AC3E}">
        <p14:creationId xmlns:p14="http://schemas.microsoft.com/office/powerpoint/2010/main" val="3160332717"/>
      </p:ext>
    </p:extLst>
  </p:cSld>
  <p:clrMapOvr>
    <a:masterClrMapping/>
  </p:clrMapOvr>
  <p:transition>
    <p:blind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aseline="0" smtClean="0"/>
            </a:lvl1pPr>
          </a:lstStyle>
          <a:p>
            <a:pPr>
              <a:defRPr/>
            </a:pPr>
            <a:endParaRPr lang="ru-RU" alt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aseline="0" smtClean="0"/>
            </a:lvl1pPr>
          </a:lstStyle>
          <a:p>
            <a:pPr>
              <a:defRPr/>
            </a:pPr>
            <a:endParaRPr lang="ru-RU" alt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aseline="0" smtClean="0"/>
            </a:lvl1pPr>
          </a:lstStyle>
          <a:p>
            <a:pPr>
              <a:defRPr/>
            </a:pPr>
            <a:fld id="{ACD186AF-8BEA-464A-8986-26514FDEDF3B}"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blind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fltVal val="0"/>
                                          </p:val>
                                        </p:tav>
                                        <p:tav tm="100000">
                                          <p:val>
                                            <p:strVal val="#ppt_w"/>
                                          </p:val>
                                        </p:tav>
                                      </p:tavLst>
                                    </p:anim>
                                    <p:anim calcmode="lin" valueType="num">
                                      <p:cBhvr>
                                        <p:cTn id="8" dur="500" fill="hold"/>
                                        <p:tgtEl>
                                          <p:spTgt spid="102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027">
                                            <p:txEl>
                                              <p:pRg st="0" end="0"/>
                                            </p:txEl>
                                          </p:spTgt>
                                        </p:tgtEl>
                                        <p:attrNameLst>
                                          <p:attrName>style.visibility</p:attrName>
                                        </p:attrNameLst>
                                      </p:cBhvr>
                                      <p:to>
                                        <p:strVal val="visible"/>
                                      </p:to>
                                    </p:set>
                                    <p:anim calcmode="lin" valueType="num">
                                      <p:cBhvr>
                                        <p:cTn id="13" dur="500" fill="hold"/>
                                        <p:tgtEl>
                                          <p:spTgt spid="102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027">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1027">
                                            <p:txEl>
                                              <p:pRg st="1" end="1"/>
                                            </p:txEl>
                                          </p:spTgt>
                                        </p:tgtEl>
                                        <p:attrNameLst>
                                          <p:attrName>style.visibility</p:attrName>
                                        </p:attrNameLst>
                                      </p:cBhvr>
                                      <p:to>
                                        <p:strVal val="visible"/>
                                      </p:to>
                                    </p:set>
                                    <p:anim calcmode="lin" valueType="num">
                                      <p:cBhvr>
                                        <p:cTn id="17" dur="500" fill="hold"/>
                                        <p:tgtEl>
                                          <p:spTgt spid="1027">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1027">
                                            <p:txEl>
                                              <p:pRg st="1" end="1"/>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1027">
                                            <p:txEl>
                                              <p:pRg st="2" end="2"/>
                                            </p:txEl>
                                          </p:spTgt>
                                        </p:tgtEl>
                                        <p:attrNameLst>
                                          <p:attrName>style.visibility</p:attrName>
                                        </p:attrNameLst>
                                      </p:cBhvr>
                                      <p:to>
                                        <p:strVal val="visible"/>
                                      </p:to>
                                    </p:set>
                                    <p:anim calcmode="lin" valueType="num">
                                      <p:cBhvr>
                                        <p:cTn id="21" dur="500" fill="hold"/>
                                        <p:tgtEl>
                                          <p:spTgt spid="102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027">
                                            <p:txEl>
                                              <p:pRg st="2" end="2"/>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p:cTn id="25" dur="500" fill="hold"/>
                                        <p:tgtEl>
                                          <p:spTgt spid="1027">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027">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1027">
                                            <p:txEl>
                                              <p:pRg st="4" end="4"/>
                                            </p:txEl>
                                          </p:spTgt>
                                        </p:tgtEl>
                                        <p:attrNameLst>
                                          <p:attrName>style.visibility</p:attrName>
                                        </p:attrNameLst>
                                      </p:cBhvr>
                                      <p:to>
                                        <p:strVal val="visible"/>
                                      </p:to>
                                    </p:set>
                                    <p:anim calcmode="lin" valueType="num">
                                      <p:cBhvr>
                                        <p:cTn id="29" dur="500" fill="hold"/>
                                        <p:tgtEl>
                                          <p:spTgt spid="1027">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1027">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build="p">
        <p:tmplLst>
          <p:tmpl lvl="1">
            <p:tnLst>
              <p:par>
                <p:cTn presetID="23" presetClass="entr" presetSubtype="16"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childTnLst>
                </p:cTn>
              </p:par>
            </p:tnLst>
          </p:tmpl>
          <p:tmpl lvl="2">
            <p:tnLst>
              <p:par>
                <p:cTn presetID="23" presetClass="entr" presetSubtype="16"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childTnLst>
                </p:cTn>
              </p:par>
            </p:tnLst>
          </p:tmpl>
          <p:tmpl lvl="3">
            <p:tnLst>
              <p:par>
                <p:cTn presetID="23" presetClass="entr" presetSubtype="16"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childTnLst>
                </p:cTn>
              </p:par>
            </p:tnLst>
          </p:tmpl>
          <p:tmpl lvl="4">
            <p:tnLst>
              <p:par>
                <p:cTn presetID="23" presetClass="entr" presetSubtype="16"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childTnLst>
                </p:cTn>
              </p:par>
            </p:tnLst>
          </p:tmpl>
          <p:tmpl lvl="5">
            <p:tnLst>
              <p:par>
                <p:cTn presetID="23" presetClass="entr" presetSubtype="16"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childTnLst>
                </p:cTn>
              </p:par>
            </p:tnLst>
          </p:tmpl>
        </p:tmplLst>
      </p:bldP>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vgermakov@gmail.co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830762"/>
          </a:xfrm>
        </p:spPr>
        <p:txBody>
          <a:bodyPr/>
          <a:lstStyle/>
          <a:p>
            <a:r>
              <a:rPr lang="ru-RU" altLang="ru-RU" sz="3200" dirty="0" smtClean="0">
                <a:solidFill>
                  <a:srgbClr val="0000CC"/>
                </a:solidFill>
              </a:rPr>
              <a:t>Ермаков</a:t>
            </a:r>
            <a:br>
              <a:rPr lang="ru-RU" altLang="ru-RU" sz="3200" dirty="0" smtClean="0">
                <a:solidFill>
                  <a:srgbClr val="0000CC"/>
                </a:solidFill>
              </a:rPr>
            </a:br>
            <a:r>
              <a:rPr lang="ru-RU" altLang="ru-RU" sz="3200" dirty="0" smtClean="0">
                <a:solidFill>
                  <a:srgbClr val="0000CC"/>
                </a:solidFill>
              </a:rPr>
              <a:t>Владимир Григорьевич</a:t>
            </a:r>
            <a:br>
              <a:rPr lang="ru-RU" altLang="ru-RU" sz="3200" dirty="0" smtClean="0">
                <a:solidFill>
                  <a:srgbClr val="0000CC"/>
                </a:solidFill>
              </a:rPr>
            </a:br>
            <a:r>
              <a:rPr lang="en-US" altLang="ru-RU" sz="2400" dirty="0" smtClean="0">
                <a:solidFill>
                  <a:srgbClr val="0000CC"/>
                </a:solidFill>
                <a:hlinkClick r:id="rId3"/>
              </a:rPr>
              <a:t>vgermakov@gmail.com</a:t>
            </a:r>
            <a:r>
              <a:rPr lang="ru-RU" altLang="ru-RU" sz="2400" dirty="0" smtClean="0">
                <a:solidFill>
                  <a:srgbClr val="0000CC"/>
                </a:solidFill>
              </a:rPr>
              <a:t/>
            </a:r>
            <a:br>
              <a:rPr lang="ru-RU" altLang="ru-RU" sz="2400" dirty="0" smtClean="0">
                <a:solidFill>
                  <a:srgbClr val="0000CC"/>
                </a:solidFill>
              </a:rPr>
            </a:br>
            <a:r>
              <a:rPr lang="ru-RU" altLang="ru-RU" sz="2400" dirty="0" smtClean="0">
                <a:solidFill>
                  <a:srgbClr val="0000CC"/>
                </a:solidFill>
              </a:rPr>
              <a:t/>
            </a:r>
            <a:br>
              <a:rPr lang="ru-RU" altLang="ru-RU" sz="2400" dirty="0" smtClean="0">
                <a:solidFill>
                  <a:srgbClr val="0000CC"/>
                </a:solidFill>
              </a:rPr>
            </a:br>
            <a:r>
              <a:rPr lang="ru-RU" altLang="ru-RU" sz="3200" dirty="0">
                <a:solidFill>
                  <a:srgbClr val="0000CC"/>
                </a:solidFill>
              </a:rPr>
              <a:t>Нужна ли синергетика как методологический ориентир для дальнейшей разработки теории и практики современного высшего образования?</a:t>
            </a:r>
            <a:endParaRPr lang="ru-RU" sz="3600" dirty="0">
              <a:solidFill>
                <a:srgbClr val="00B050"/>
              </a:solidFill>
            </a:endParaRPr>
          </a:p>
        </p:txBody>
      </p:sp>
    </p:spTree>
    <p:extLst>
      <p:ext uri="{BB962C8B-B14F-4D97-AF65-F5344CB8AC3E}">
        <p14:creationId xmlns:p14="http://schemas.microsoft.com/office/powerpoint/2010/main" val="3419338690"/>
      </p:ext>
    </p:extLst>
  </p:cSld>
  <p:clrMapOvr>
    <a:masterClrMapping/>
  </p:clrMapOvr>
  <p:transition>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05800" cy="6354762"/>
          </a:xfrm>
        </p:spPr>
        <p:txBody>
          <a:bodyPr/>
          <a:lstStyle/>
          <a:p>
            <a:pPr algn="l"/>
            <a:r>
              <a:rPr lang="ru-RU" sz="3000" dirty="0">
                <a:solidFill>
                  <a:srgbClr val="0000CC"/>
                </a:solidFill>
              </a:rPr>
              <a:t>Это проявляется как в утверждении ребенка о том, что </a:t>
            </a:r>
            <a:r>
              <a:rPr lang="ru-RU" sz="3000" dirty="0" smtClean="0">
                <a:solidFill>
                  <a:srgbClr val="0000CC"/>
                </a:solidFill>
              </a:rPr>
              <a:t>облака </a:t>
            </a:r>
            <a:r>
              <a:rPr lang="ru-RU" sz="3000" dirty="0">
                <a:solidFill>
                  <a:srgbClr val="0000CC"/>
                </a:solidFill>
              </a:rPr>
              <a:t>делаются паровозами, ветер – деревьями, так и в </a:t>
            </a:r>
            <a:r>
              <a:rPr lang="ru-RU" sz="3000" dirty="0" smtClean="0">
                <a:solidFill>
                  <a:srgbClr val="0000CC"/>
                </a:solidFill>
              </a:rPr>
              <a:t>заполнении </a:t>
            </a:r>
            <a:r>
              <a:rPr lang="ru-RU" sz="3000" dirty="0">
                <a:solidFill>
                  <a:srgbClr val="0000CC"/>
                </a:solidFill>
              </a:rPr>
              <a:t>взрослыми белых пятен в познании причинных </a:t>
            </a:r>
            <a:r>
              <a:rPr lang="ru-RU" sz="3000" dirty="0" smtClean="0">
                <a:solidFill>
                  <a:srgbClr val="0000CC"/>
                </a:solidFill>
              </a:rPr>
              <a:t>отношений </a:t>
            </a:r>
            <a:r>
              <a:rPr lang="ru-RU" sz="3000" dirty="0">
                <a:solidFill>
                  <a:srgbClr val="0000CC"/>
                </a:solidFill>
              </a:rPr>
              <a:t>такими объяснительными конструктами, как судьба, колдовство, космические явления и т.п. </a:t>
            </a:r>
            <a:r>
              <a:rPr lang="ru-RU" sz="3000" dirty="0">
                <a:solidFill>
                  <a:srgbClr val="FF3300"/>
                </a:solidFill>
              </a:rPr>
              <a:t>Процессы отражения в условиях наличия упорядоченных представлений об </a:t>
            </a:r>
            <a:r>
              <a:rPr lang="ru-RU" sz="3000" dirty="0" smtClean="0">
                <a:solidFill>
                  <a:srgbClr val="FF3300"/>
                </a:solidFill>
              </a:rPr>
              <a:t>окружающей </a:t>
            </a:r>
            <a:r>
              <a:rPr lang="ru-RU" sz="3000" dirty="0">
                <a:solidFill>
                  <a:srgbClr val="FF3300"/>
                </a:solidFill>
              </a:rPr>
              <a:t>действительности и своем месте в ней приобретают особенность человеческого сознания, представляющего </a:t>
            </a:r>
            <a:r>
              <a:rPr lang="ru-RU" sz="3000" dirty="0" smtClean="0">
                <a:solidFill>
                  <a:srgbClr val="FF3300"/>
                </a:solidFill>
              </a:rPr>
              <a:t>собой </a:t>
            </a:r>
            <a:r>
              <a:rPr lang="ru-RU" sz="3000" dirty="0">
                <a:solidFill>
                  <a:srgbClr val="FF3300"/>
                </a:solidFill>
              </a:rPr>
              <a:t>высшую форму отражения</a:t>
            </a:r>
            <a:r>
              <a:rPr lang="ru-RU" sz="3000" dirty="0">
                <a:solidFill>
                  <a:srgbClr val="0000CC"/>
                </a:solidFill>
              </a:rPr>
              <a:t>» </a:t>
            </a:r>
          </a:p>
        </p:txBody>
      </p:sp>
    </p:spTree>
    <p:extLst>
      <p:ext uri="{BB962C8B-B14F-4D97-AF65-F5344CB8AC3E}">
        <p14:creationId xmlns:p14="http://schemas.microsoft.com/office/powerpoint/2010/main" val="1722606236"/>
      </p:ext>
    </p:extLst>
  </p:cSld>
  <p:clrMapOvr>
    <a:masterClrMapping/>
  </p:clrMapOvr>
  <p:transition>
    <p:blind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592762"/>
          </a:xfrm>
        </p:spPr>
        <p:txBody>
          <a:bodyPr/>
          <a:lstStyle/>
          <a:p>
            <a:pPr algn="l" eaLnBrk="1" hangingPunct="1"/>
            <a:r>
              <a:rPr lang="ru-RU" altLang="ru-RU" sz="3200" dirty="0">
                <a:solidFill>
                  <a:srgbClr val="0000CC"/>
                </a:solidFill>
              </a:rPr>
              <a:t>Но </a:t>
            </a:r>
            <a:r>
              <a:rPr lang="ru-RU" altLang="ru-RU" sz="3200" dirty="0" smtClean="0">
                <a:solidFill>
                  <a:srgbClr val="0000CC"/>
                </a:solidFill>
              </a:rPr>
              <a:t>на </a:t>
            </a:r>
            <a:r>
              <a:rPr lang="ru-RU" altLang="ru-RU" sz="3200" dirty="0">
                <a:solidFill>
                  <a:srgbClr val="0000CC"/>
                </a:solidFill>
              </a:rPr>
              <a:t>формирование и укрепление этой </a:t>
            </a:r>
            <a:r>
              <a:rPr lang="ru-RU" altLang="ru-RU" sz="3200" dirty="0" smtClean="0">
                <a:solidFill>
                  <a:srgbClr val="0000CC"/>
                </a:solidFill>
              </a:rPr>
              <a:t>важнейшей особенности </a:t>
            </a:r>
            <a:r>
              <a:rPr lang="ru-RU" altLang="ru-RU" sz="3200" dirty="0">
                <a:solidFill>
                  <a:srgbClr val="0000CC"/>
                </a:solidFill>
              </a:rPr>
              <a:t>человеческого сознания времени </a:t>
            </a:r>
            <a:r>
              <a:rPr lang="ru-RU" altLang="ru-RU" sz="3200" dirty="0" smtClean="0">
                <a:solidFill>
                  <a:srgbClr val="0000CC"/>
                </a:solidFill>
              </a:rPr>
              <a:t>как раз и </a:t>
            </a:r>
            <a:r>
              <a:rPr lang="ru-RU" altLang="ru-RU" sz="3200" dirty="0">
                <a:solidFill>
                  <a:srgbClr val="0000CC"/>
                </a:solidFill>
              </a:rPr>
              <a:t>не хватает!</a:t>
            </a:r>
            <a:br>
              <a:rPr lang="ru-RU" altLang="ru-RU" sz="3200" dirty="0">
                <a:solidFill>
                  <a:srgbClr val="0000CC"/>
                </a:solidFill>
              </a:rPr>
            </a:br>
            <a:r>
              <a:rPr lang="ru-RU" altLang="ru-RU" sz="3200" dirty="0">
                <a:solidFill>
                  <a:srgbClr val="0000CC"/>
                </a:solidFill>
              </a:rPr>
              <a:t>При этом понятия высокого уровня абстракции, такие, например, как начала аксиоматических теорий, вообще «останавливают мысль». </a:t>
            </a:r>
            <a:br>
              <a:rPr lang="ru-RU" altLang="ru-RU" sz="3200" dirty="0">
                <a:solidFill>
                  <a:srgbClr val="0000CC"/>
                </a:solidFill>
              </a:rPr>
            </a:br>
            <a:r>
              <a:rPr lang="ru-RU" altLang="ru-RU" sz="3200" dirty="0">
                <a:solidFill>
                  <a:srgbClr val="0000CC"/>
                </a:solidFill>
              </a:rPr>
              <a:t>Это </a:t>
            </a:r>
            <a:r>
              <a:rPr lang="ru-RU" altLang="ru-RU" sz="3200" dirty="0" smtClean="0">
                <a:solidFill>
                  <a:srgbClr val="0000CC"/>
                </a:solidFill>
              </a:rPr>
              <a:t>жесткое проявление и конкретизация </a:t>
            </a:r>
            <a:r>
              <a:rPr lang="ru-RU" altLang="ru-RU" sz="3200" dirty="0">
                <a:solidFill>
                  <a:srgbClr val="0000CC"/>
                </a:solidFill>
              </a:rPr>
              <a:t>общего противоречия между личностью и </a:t>
            </a:r>
            <a:r>
              <a:rPr lang="ru-RU" altLang="ru-RU" sz="3200" dirty="0" smtClean="0">
                <a:solidFill>
                  <a:srgbClr val="0000CC"/>
                </a:solidFill>
              </a:rPr>
              <a:t>культурой</a:t>
            </a:r>
            <a:r>
              <a:rPr lang="ru-RU" altLang="ru-RU" sz="3200" dirty="0">
                <a:solidFill>
                  <a:srgbClr val="0000CC"/>
                </a:solidFill>
              </a:rPr>
              <a:t>, которое стремительно </a:t>
            </a:r>
            <a:r>
              <a:rPr lang="ru-RU" altLang="ru-RU" sz="3200" dirty="0" smtClean="0">
                <a:solidFill>
                  <a:srgbClr val="0000CC"/>
                </a:solidFill>
              </a:rPr>
              <a:t>обостряется</a:t>
            </a:r>
            <a:endParaRPr lang="ru-RU" altLang="ru-RU" sz="3200" dirty="0">
              <a:solidFill>
                <a:srgbClr val="0000CC"/>
              </a:solidFill>
            </a:endParaRPr>
          </a:p>
        </p:txBody>
      </p:sp>
    </p:spTree>
    <p:extLst>
      <p:ext uri="{BB962C8B-B14F-4D97-AF65-F5344CB8AC3E}">
        <p14:creationId xmlns:p14="http://schemas.microsoft.com/office/powerpoint/2010/main" val="2560214264"/>
      </p:ext>
    </p:extLst>
  </p:cSld>
  <p:clrMapOvr>
    <a:masterClrMapping/>
  </p:clrMapOvr>
  <p:transition>
    <p:blind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78562"/>
          </a:xfrm>
        </p:spPr>
        <p:txBody>
          <a:bodyPr/>
          <a:lstStyle/>
          <a:p>
            <a:pPr algn="l" eaLnBrk="1" hangingPunct="1"/>
            <a:r>
              <a:rPr lang="ru-RU" altLang="ru-RU" sz="3200" dirty="0">
                <a:solidFill>
                  <a:srgbClr val="FF3300"/>
                </a:solidFill>
              </a:rPr>
              <a:t>О возвратно-поступательных моделях</a:t>
            </a:r>
            <a:r>
              <a:rPr lang="ru-RU" altLang="ru-RU" sz="3200" dirty="0">
                <a:solidFill>
                  <a:srgbClr val="0000CC"/>
                </a:solidFill>
              </a:rPr>
              <a:t/>
            </a:r>
            <a:br>
              <a:rPr lang="ru-RU" altLang="ru-RU" sz="3200" dirty="0">
                <a:solidFill>
                  <a:srgbClr val="0000CC"/>
                </a:solidFill>
              </a:rPr>
            </a:br>
            <a:r>
              <a:rPr lang="ru-RU" altLang="ru-RU" sz="3200" dirty="0" smtClean="0">
                <a:solidFill>
                  <a:srgbClr val="0000CC"/>
                </a:solidFill>
              </a:rPr>
              <a:t>Если в </a:t>
            </a:r>
            <a:r>
              <a:rPr lang="ru-RU" altLang="ru-RU" sz="3200" dirty="0">
                <a:solidFill>
                  <a:srgbClr val="0000CC"/>
                </a:solidFill>
              </a:rPr>
              <a:t>курсе педагогической психологии </a:t>
            </a:r>
            <a:r>
              <a:rPr lang="ru-RU" altLang="ru-RU" sz="3200" dirty="0" smtClean="0">
                <a:solidFill>
                  <a:srgbClr val="0000CC"/>
                </a:solidFill>
              </a:rPr>
              <a:t>пытаться </a:t>
            </a:r>
            <a:r>
              <a:rPr lang="ru-RU" altLang="ru-RU" sz="3200" dirty="0">
                <a:solidFill>
                  <a:srgbClr val="0000CC"/>
                </a:solidFill>
              </a:rPr>
              <a:t>что-либо объяснить студентам, навести порядок в их представлениях, </a:t>
            </a:r>
            <a:r>
              <a:rPr lang="ru-RU" altLang="ru-RU" sz="3200" dirty="0" smtClean="0">
                <a:solidFill>
                  <a:srgbClr val="0000CC"/>
                </a:solidFill>
              </a:rPr>
              <a:t>описать </a:t>
            </a:r>
            <a:r>
              <a:rPr lang="ru-RU" altLang="ru-RU" sz="3200" dirty="0">
                <a:solidFill>
                  <a:srgbClr val="0000CC"/>
                </a:solidFill>
              </a:rPr>
              <a:t>важные, опорные для теории и практики примеры, </a:t>
            </a:r>
            <a:r>
              <a:rPr lang="ru-RU" altLang="ru-RU" sz="3200" dirty="0" smtClean="0">
                <a:solidFill>
                  <a:srgbClr val="0000CC"/>
                </a:solidFill>
              </a:rPr>
              <a:t>то движение </a:t>
            </a:r>
            <a:r>
              <a:rPr lang="ru-RU" altLang="ru-RU" sz="3200" dirty="0">
                <a:solidFill>
                  <a:srgbClr val="0000CC"/>
                </a:solidFill>
              </a:rPr>
              <a:t>по программе резко </a:t>
            </a:r>
            <a:r>
              <a:rPr lang="ru-RU" altLang="ru-RU" sz="3200" dirty="0" smtClean="0">
                <a:solidFill>
                  <a:srgbClr val="0000CC"/>
                </a:solidFill>
              </a:rPr>
              <a:t>останавливается</a:t>
            </a:r>
            <a:r>
              <a:rPr lang="ru-RU" altLang="ru-RU" sz="3200" dirty="0">
                <a:solidFill>
                  <a:srgbClr val="0000CC"/>
                </a:solidFill>
              </a:rPr>
              <a:t>. А если </a:t>
            </a:r>
            <a:r>
              <a:rPr lang="ru-RU" altLang="ru-RU" sz="3200" dirty="0" smtClean="0">
                <a:solidFill>
                  <a:srgbClr val="0000CC"/>
                </a:solidFill>
              </a:rPr>
              <a:t>идти </a:t>
            </a:r>
            <a:r>
              <a:rPr lang="ru-RU" altLang="ru-RU" sz="3200" dirty="0">
                <a:solidFill>
                  <a:srgbClr val="0000CC"/>
                </a:solidFill>
              </a:rPr>
              <a:t>по </a:t>
            </a:r>
            <a:r>
              <a:rPr lang="ru-RU" altLang="ru-RU" sz="3200" dirty="0" smtClean="0">
                <a:solidFill>
                  <a:srgbClr val="0000CC"/>
                </a:solidFill>
              </a:rPr>
              <a:t>программе строго, </a:t>
            </a:r>
            <a:r>
              <a:rPr lang="ru-RU" altLang="ru-RU" sz="3200" dirty="0">
                <a:solidFill>
                  <a:srgbClr val="0000CC"/>
                </a:solidFill>
              </a:rPr>
              <a:t>то </a:t>
            </a:r>
            <a:r>
              <a:rPr lang="ru-RU" altLang="ru-RU" sz="3200" dirty="0" smtClean="0">
                <a:solidFill>
                  <a:srgbClr val="0000CC"/>
                </a:solidFill>
              </a:rPr>
              <a:t>из-за высокой скорости движения, заданной программой</a:t>
            </a:r>
            <a:r>
              <a:rPr lang="ru-RU" altLang="ru-RU" sz="3200" dirty="0">
                <a:solidFill>
                  <a:srgbClr val="0000CC"/>
                </a:solidFill>
              </a:rPr>
              <a:t>, необходимого слома укоренившихся </a:t>
            </a:r>
            <a:r>
              <a:rPr lang="ru-RU" altLang="ru-RU" sz="3200" dirty="0" smtClean="0">
                <a:solidFill>
                  <a:srgbClr val="0000CC"/>
                </a:solidFill>
              </a:rPr>
              <a:t>на бытовом уровне представлений </a:t>
            </a:r>
            <a:r>
              <a:rPr lang="ru-RU" altLang="ru-RU" sz="3200" dirty="0">
                <a:solidFill>
                  <a:srgbClr val="0000CC"/>
                </a:solidFill>
              </a:rPr>
              <a:t>не происходит. В </a:t>
            </a:r>
            <a:r>
              <a:rPr lang="ru-RU" altLang="ru-RU" sz="3200" dirty="0" smtClean="0">
                <a:solidFill>
                  <a:srgbClr val="0000CC"/>
                </a:solidFill>
              </a:rPr>
              <a:t>этой дилемме и </a:t>
            </a:r>
            <a:r>
              <a:rPr lang="ru-RU" altLang="ru-RU" sz="3200" dirty="0">
                <a:solidFill>
                  <a:srgbClr val="0000CC"/>
                </a:solidFill>
              </a:rPr>
              <a:t>состоит «нерв» </a:t>
            </a:r>
            <a:r>
              <a:rPr lang="ru-RU" altLang="ru-RU" sz="3200" dirty="0" smtClean="0">
                <a:solidFill>
                  <a:srgbClr val="0000CC"/>
                </a:solidFill>
              </a:rPr>
              <a:t>образования </a:t>
            </a:r>
            <a:endParaRPr lang="ru-RU" altLang="ru-RU" sz="3200" dirty="0">
              <a:solidFill>
                <a:srgbClr val="0000CC"/>
              </a:solidFill>
            </a:endParaRPr>
          </a:p>
        </p:txBody>
      </p:sp>
    </p:spTree>
    <p:extLst>
      <p:ext uri="{BB962C8B-B14F-4D97-AF65-F5344CB8AC3E}">
        <p14:creationId xmlns:p14="http://schemas.microsoft.com/office/powerpoint/2010/main" val="3279080425"/>
      </p:ext>
    </p:extLst>
  </p:cSld>
  <p:clrMapOvr>
    <a:masterClrMapping/>
  </p:clrMapOvr>
  <p:transition>
    <p:blind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78562"/>
          </a:xfrm>
        </p:spPr>
        <p:txBody>
          <a:bodyPr/>
          <a:lstStyle/>
          <a:p>
            <a:pPr algn="l" eaLnBrk="1" hangingPunct="1"/>
            <a:r>
              <a:rPr lang="ru-RU" altLang="ru-RU" sz="3000" dirty="0" smtClean="0">
                <a:solidFill>
                  <a:srgbClr val="FF3300"/>
                </a:solidFill>
              </a:rPr>
              <a:t>Что же делать?</a:t>
            </a:r>
            <a:br>
              <a:rPr lang="ru-RU" altLang="ru-RU" sz="3000" dirty="0" smtClean="0">
                <a:solidFill>
                  <a:srgbClr val="FF3300"/>
                </a:solidFill>
              </a:rPr>
            </a:br>
            <a:r>
              <a:rPr lang="ru-RU" altLang="ru-RU" sz="3000" dirty="0" smtClean="0">
                <a:solidFill>
                  <a:srgbClr val="0000CC"/>
                </a:solidFill>
              </a:rPr>
              <a:t>Понятия высокого уровня абстракции отчетливо показывают, что выбора уже нет. Идти нужно </a:t>
            </a:r>
            <a:r>
              <a:rPr lang="ru-RU" altLang="ru-RU" sz="3000" dirty="0">
                <a:solidFill>
                  <a:srgbClr val="0000CC"/>
                </a:solidFill>
              </a:rPr>
              <a:t>по </a:t>
            </a:r>
            <a:r>
              <a:rPr lang="ru-RU" altLang="ru-RU" sz="3000" dirty="0" smtClean="0">
                <a:solidFill>
                  <a:srgbClr val="0000CC"/>
                </a:solidFill>
              </a:rPr>
              <a:t>первому пути, хотя это и равносильно движению в противоположном направлении. Возвращениям ради развития индивида нет </a:t>
            </a:r>
            <a:r>
              <a:rPr lang="ru-RU" altLang="ru-RU" sz="3000" dirty="0">
                <a:solidFill>
                  <a:srgbClr val="0000CC"/>
                </a:solidFill>
              </a:rPr>
              <a:t>альтернативы, иначе все </a:t>
            </a:r>
            <a:r>
              <a:rPr lang="ru-RU" altLang="ru-RU" sz="3000" dirty="0" smtClean="0">
                <a:solidFill>
                  <a:srgbClr val="0000CC"/>
                </a:solidFill>
              </a:rPr>
              <a:t>останавливается </a:t>
            </a:r>
            <a:r>
              <a:rPr lang="ru-RU" altLang="ru-RU" sz="3000" dirty="0">
                <a:solidFill>
                  <a:srgbClr val="0000CC"/>
                </a:solidFill>
              </a:rPr>
              <a:t>или </a:t>
            </a:r>
            <a:r>
              <a:rPr lang="ru-RU" altLang="ru-RU" sz="3000" dirty="0" smtClean="0">
                <a:solidFill>
                  <a:srgbClr val="0000CC"/>
                </a:solidFill>
              </a:rPr>
              <a:t>деградирует. Они нужны </a:t>
            </a:r>
            <a:r>
              <a:rPr lang="ru-RU" altLang="ru-RU" sz="3000" dirty="0">
                <a:solidFill>
                  <a:srgbClr val="0000CC"/>
                </a:solidFill>
              </a:rPr>
              <a:t>и для развития мышления, и для создания базы для продвижения вперед, и для сжатия информации на основе логических связей, </a:t>
            </a:r>
            <a:r>
              <a:rPr lang="ru-RU" altLang="ru-RU" sz="3000" dirty="0" smtClean="0">
                <a:solidFill>
                  <a:srgbClr val="0000CC"/>
                </a:solidFill>
              </a:rPr>
              <a:t>актуального не только для </a:t>
            </a:r>
            <a:r>
              <a:rPr lang="ru-RU" altLang="ru-RU" sz="3000" dirty="0">
                <a:solidFill>
                  <a:srgbClr val="0000CC"/>
                </a:solidFill>
              </a:rPr>
              <a:t>индивида, </a:t>
            </a:r>
            <a:r>
              <a:rPr lang="ru-RU" altLang="ru-RU" sz="3000" dirty="0" smtClean="0">
                <a:solidFill>
                  <a:srgbClr val="0000CC"/>
                </a:solidFill>
              </a:rPr>
              <a:t>но и </a:t>
            </a:r>
            <a:r>
              <a:rPr lang="ru-RU" altLang="ru-RU" sz="3000" dirty="0">
                <a:solidFill>
                  <a:srgbClr val="0000CC"/>
                </a:solidFill>
              </a:rPr>
              <a:t>для всего человеческого </a:t>
            </a:r>
            <a:r>
              <a:rPr lang="ru-RU" altLang="ru-RU" sz="3000" dirty="0" smtClean="0">
                <a:solidFill>
                  <a:srgbClr val="0000CC"/>
                </a:solidFill>
              </a:rPr>
              <a:t>сообщества</a:t>
            </a:r>
            <a:endParaRPr lang="ru-RU" altLang="ru-RU" sz="3000" dirty="0">
              <a:solidFill>
                <a:srgbClr val="0000CC"/>
              </a:solidFill>
            </a:endParaRPr>
          </a:p>
        </p:txBody>
      </p:sp>
    </p:spTree>
    <p:extLst>
      <p:ext uri="{BB962C8B-B14F-4D97-AF65-F5344CB8AC3E}">
        <p14:creationId xmlns:p14="http://schemas.microsoft.com/office/powerpoint/2010/main" val="2715833457"/>
      </p:ext>
    </p:extLst>
  </p:cSld>
  <p:clrMapOvr>
    <a:masterClrMapping/>
  </p:clrMapOvr>
  <p:transition>
    <p:blind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78562"/>
          </a:xfrm>
        </p:spPr>
        <p:txBody>
          <a:bodyPr/>
          <a:lstStyle/>
          <a:p>
            <a:pPr algn="l" eaLnBrk="1" hangingPunct="1"/>
            <a:r>
              <a:rPr lang="ru-RU" altLang="ru-RU" sz="3000" dirty="0" smtClean="0">
                <a:solidFill>
                  <a:srgbClr val="0000CC"/>
                </a:solidFill>
              </a:rPr>
              <a:t>Однако </a:t>
            </a:r>
            <a:r>
              <a:rPr lang="ru-RU" altLang="ru-RU" sz="3000" dirty="0">
                <a:solidFill>
                  <a:srgbClr val="0000CC"/>
                </a:solidFill>
              </a:rPr>
              <a:t>сложившаяся система образования этому решительно </a:t>
            </a:r>
            <a:r>
              <a:rPr lang="ru-RU" altLang="ru-RU" sz="3000" dirty="0" smtClean="0">
                <a:solidFill>
                  <a:srgbClr val="0000CC"/>
                </a:solidFill>
              </a:rPr>
              <a:t>сопротивляется</a:t>
            </a:r>
            <a:r>
              <a:rPr lang="ru-RU" altLang="ru-RU" sz="3000" dirty="0">
                <a:solidFill>
                  <a:srgbClr val="0000CC"/>
                </a:solidFill>
              </a:rPr>
              <a:t>. </a:t>
            </a:r>
            <a:br>
              <a:rPr lang="ru-RU" altLang="ru-RU" sz="3000" dirty="0">
                <a:solidFill>
                  <a:srgbClr val="0000CC"/>
                </a:solidFill>
              </a:rPr>
            </a:br>
            <a:r>
              <a:rPr lang="ru-RU" altLang="ru-RU" sz="3000" dirty="0" smtClean="0">
                <a:solidFill>
                  <a:srgbClr val="0000CC"/>
                </a:solidFill>
              </a:rPr>
              <a:t>В </a:t>
            </a:r>
            <a:r>
              <a:rPr lang="ru-RU" altLang="ru-RU" sz="3000" dirty="0">
                <a:solidFill>
                  <a:srgbClr val="0000CC"/>
                </a:solidFill>
              </a:rPr>
              <a:t>50-е годы XX столетия </a:t>
            </a:r>
            <a:r>
              <a:rPr lang="ru-RU" altLang="ru-RU" sz="3000" dirty="0" smtClean="0">
                <a:solidFill>
                  <a:srgbClr val="0000CC"/>
                </a:solidFill>
              </a:rPr>
              <a:t>на вопрос </a:t>
            </a:r>
            <a:r>
              <a:rPr lang="ru-RU" altLang="ru-RU" sz="3000" dirty="0">
                <a:solidFill>
                  <a:srgbClr val="0000CC"/>
                </a:solidFill>
              </a:rPr>
              <a:t>студента пединститута «Как излагать новый материал в случае, если учащийся предыдущего </a:t>
            </a:r>
            <a:r>
              <a:rPr lang="ru-RU" altLang="ru-RU" sz="3000" dirty="0" smtClean="0">
                <a:solidFill>
                  <a:srgbClr val="0000CC"/>
                </a:solidFill>
              </a:rPr>
              <a:t>материала </a:t>
            </a:r>
            <a:r>
              <a:rPr lang="ru-RU" altLang="ru-RU" sz="3000" dirty="0">
                <a:solidFill>
                  <a:srgbClr val="0000CC"/>
                </a:solidFill>
              </a:rPr>
              <a:t>не знает?» лектор, читавший курс методики преподавания математики, ответил: «</a:t>
            </a:r>
            <a:r>
              <a:rPr lang="ru-RU" altLang="ru-RU" sz="3000" dirty="0">
                <a:solidFill>
                  <a:srgbClr val="FF3300"/>
                </a:solidFill>
              </a:rPr>
              <a:t>Как это не знает, он обязан знать!</a:t>
            </a:r>
            <a:r>
              <a:rPr lang="ru-RU" altLang="ru-RU" sz="3000" dirty="0">
                <a:solidFill>
                  <a:srgbClr val="0000CC"/>
                </a:solidFill>
              </a:rPr>
              <a:t>» Столь резкий ответ при </a:t>
            </a:r>
            <a:r>
              <a:rPr lang="ru-RU" altLang="ru-RU" sz="3000" dirty="0" smtClean="0">
                <a:solidFill>
                  <a:srgbClr val="0000CC"/>
                </a:solidFill>
              </a:rPr>
              <a:t>наличии второгодников означает полную </a:t>
            </a:r>
            <a:r>
              <a:rPr lang="ru-RU" altLang="ru-RU" sz="3000" dirty="0">
                <a:solidFill>
                  <a:srgbClr val="0000CC"/>
                </a:solidFill>
              </a:rPr>
              <a:t>неготовность принять саму постановку вопроса о </a:t>
            </a:r>
            <a:r>
              <a:rPr lang="ru-RU" altLang="ru-RU" sz="3000" dirty="0" smtClean="0">
                <a:solidFill>
                  <a:srgbClr val="0000CC"/>
                </a:solidFill>
              </a:rPr>
              <a:t>необходимости </a:t>
            </a:r>
            <a:r>
              <a:rPr lang="ru-RU" altLang="ru-RU" sz="3000" dirty="0">
                <a:solidFill>
                  <a:srgbClr val="0000CC"/>
                </a:solidFill>
              </a:rPr>
              <a:t>отклонений от утверждённого учебного плана и заданного графика его </a:t>
            </a:r>
            <a:r>
              <a:rPr lang="ru-RU" altLang="ru-RU" sz="3000" dirty="0" smtClean="0">
                <a:solidFill>
                  <a:srgbClr val="0000CC"/>
                </a:solidFill>
              </a:rPr>
              <a:t>прохождения</a:t>
            </a:r>
            <a:endParaRPr lang="ru-RU" altLang="ru-RU" sz="3000" dirty="0">
              <a:solidFill>
                <a:srgbClr val="0000CC"/>
              </a:solidFill>
            </a:endParaRPr>
          </a:p>
        </p:txBody>
      </p:sp>
    </p:spTree>
    <p:extLst>
      <p:ext uri="{BB962C8B-B14F-4D97-AF65-F5344CB8AC3E}">
        <p14:creationId xmlns:p14="http://schemas.microsoft.com/office/powerpoint/2010/main" val="858619757"/>
      </p:ext>
    </p:extLst>
  </p:cSld>
  <p:clrMapOvr>
    <a:masterClrMapping/>
  </p:clrMapOvr>
  <p:transition>
    <p:blind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lstStyle/>
          <a:p>
            <a:pPr algn="l" eaLnBrk="1" hangingPunct="1"/>
            <a:r>
              <a:rPr lang="ru-RU" altLang="ru-RU" sz="3000" dirty="0" smtClean="0">
                <a:solidFill>
                  <a:srgbClr val="0000CC"/>
                </a:solidFill>
              </a:rPr>
              <a:t>«Времени нет» – вот неявно выраженная суть стандартного отклика </a:t>
            </a:r>
            <a:r>
              <a:rPr lang="ru-RU" altLang="ru-RU" sz="3000" dirty="0">
                <a:solidFill>
                  <a:srgbClr val="0000CC"/>
                </a:solidFill>
              </a:rPr>
              <a:t>системы образования на эту острейшую </a:t>
            </a:r>
            <a:r>
              <a:rPr lang="ru-RU" altLang="ru-RU" sz="3000" dirty="0" smtClean="0">
                <a:solidFill>
                  <a:srgbClr val="0000CC"/>
                </a:solidFill>
              </a:rPr>
              <a:t>необходимость. Отсюда следует, что </a:t>
            </a:r>
            <a:r>
              <a:rPr lang="ru-RU" altLang="ru-RU" sz="3000" dirty="0">
                <a:solidFill>
                  <a:srgbClr val="0000CC"/>
                </a:solidFill>
              </a:rPr>
              <a:t>возвращаться </a:t>
            </a:r>
            <a:r>
              <a:rPr lang="ru-RU" altLang="ru-RU" sz="3000" dirty="0" smtClean="0">
                <a:solidFill>
                  <a:srgbClr val="0000CC"/>
                </a:solidFill>
              </a:rPr>
              <a:t>к предыдущему материалу и обращать внимание на качество наличных, накопленных ранее знаний учащегося нужно </a:t>
            </a:r>
            <a:r>
              <a:rPr lang="ru-RU" altLang="ru-RU" sz="3000" dirty="0">
                <a:solidFill>
                  <a:srgbClr val="0000CC"/>
                </a:solidFill>
              </a:rPr>
              <a:t>не просто так, а </a:t>
            </a:r>
            <a:r>
              <a:rPr lang="ru-RU" altLang="ru-RU" sz="3000" dirty="0" smtClean="0">
                <a:solidFill>
                  <a:srgbClr val="0000CC"/>
                </a:solidFill>
              </a:rPr>
              <a:t>ради такого существенного </a:t>
            </a:r>
            <a:r>
              <a:rPr lang="ru-RU" altLang="ru-RU" sz="3000" dirty="0">
                <a:solidFill>
                  <a:srgbClr val="0000CC"/>
                </a:solidFill>
              </a:rPr>
              <a:t>изменения </a:t>
            </a:r>
            <a:r>
              <a:rPr lang="ru-RU" altLang="ru-RU" sz="3000" dirty="0" smtClean="0">
                <a:solidFill>
                  <a:srgbClr val="0000CC"/>
                </a:solidFill>
              </a:rPr>
              <a:t>состояния </a:t>
            </a:r>
            <a:r>
              <a:rPr lang="ru-RU" altLang="ru-RU" sz="3000" dirty="0">
                <a:solidFill>
                  <a:srgbClr val="0000CC"/>
                </a:solidFill>
              </a:rPr>
              <a:t>учащегося, которое </a:t>
            </a:r>
            <a:r>
              <a:rPr lang="ru-RU" altLang="ru-RU" sz="3000" dirty="0" smtClean="0">
                <a:solidFill>
                  <a:srgbClr val="0000CC"/>
                </a:solidFill>
              </a:rPr>
              <a:t>ускорит </a:t>
            </a:r>
            <a:r>
              <a:rPr lang="ru-RU" altLang="ru-RU" sz="3000" dirty="0">
                <a:solidFill>
                  <a:srgbClr val="0000CC"/>
                </a:solidFill>
              </a:rPr>
              <a:t>учебный </a:t>
            </a:r>
            <a:r>
              <a:rPr lang="ru-RU" altLang="ru-RU" sz="3000" dirty="0" smtClean="0">
                <a:solidFill>
                  <a:srgbClr val="0000CC"/>
                </a:solidFill>
              </a:rPr>
              <a:t>процесс, </a:t>
            </a:r>
            <a:r>
              <a:rPr lang="ru-RU" altLang="ru-RU" sz="3000" dirty="0">
                <a:solidFill>
                  <a:srgbClr val="0000CC"/>
                </a:solidFill>
              </a:rPr>
              <a:t>позволит наверстать упущенное время и выведет ситуацию из </a:t>
            </a:r>
            <a:r>
              <a:rPr lang="ru-RU" altLang="ru-RU" sz="3000" dirty="0" smtClean="0">
                <a:solidFill>
                  <a:srgbClr val="0000CC"/>
                </a:solidFill>
              </a:rPr>
              <a:t>тупика – и в настоящий момент, и на перспективу</a:t>
            </a:r>
            <a:endParaRPr lang="ru-RU" altLang="ru-RU" sz="3000" dirty="0">
              <a:solidFill>
                <a:srgbClr val="0000CC"/>
              </a:solidFill>
            </a:endParaRPr>
          </a:p>
        </p:txBody>
      </p:sp>
    </p:spTree>
    <p:extLst>
      <p:ext uri="{BB962C8B-B14F-4D97-AF65-F5344CB8AC3E}">
        <p14:creationId xmlns:p14="http://schemas.microsoft.com/office/powerpoint/2010/main" val="2002635679"/>
      </p:ext>
    </p:extLst>
  </p:cSld>
  <p:clrMapOvr>
    <a:masterClrMapping/>
  </p:clrMapOvr>
  <p:transition>
    <p:blind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230562"/>
          </a:xfrm>
        </p:spPr>
        <p:txBody>
          <a:bodyPr/>
          <a:lstStyle/>
          <a:p>
            <a:pPr algn="l" eaLnBrk="1" hangingPunct="1"/>
            <a:r>
              <a:rPr lang="ru-RU" altLang="ru-RU" sz="3200" dirty="0" smtClean="0">
                <a:solidFill>
                  <a:srgbClr val="0000CC"/>
                </a:solidFill>
              </a:rPr>
              <a:t>Что ждет педагога, если он отважится наводить порядок в предшествующих знаниях и представлениях учащегося? – Очевидно, жесткое столкновение с неописуемым хаосом и неизбежность поражения в этой попытке!</a:t>
            </a:r>
            <a:endParaRPr lang="ru-RU" altLang="ru-RU" sz="3200" dirty="0">
              <a:solidFill>
                <a:srgbClr val="0000CC"/>
              </a:solidFill>
            </a:endParaRPr>
          </a:p>
        </p:txBody>
      </p:sp>
    </p:spTree>
    <p:extLst>
      <p:ext uri="{BB962C8B-B14F-4D97-AF65-F5344CB8AC3E}">
        <p14:creationId xmlns:p14="http://schemas.microsoft.com/office/powerpoint/2010/main" val="2643586512"/>
      </p:ext>
    </p:extLst>
  </p:cSld>
  <p:clrMapOvr>
    <a:masterClrMapping/>
  </p:clrMapOvr>
  <p:transition>
    <p:blind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lstStyle/>
          <a:p>
            <a:pPr algn="l" eaLnBrk="1" hangingPunct="1"/>
            <a:r>
              <a:rPr lang="ru-RU" altLang="ru-RU" sz="3200" dirty="0" smtClean="0">
                <a:solidFill>
                  <a:srgbClr val="0000CC"/>
                </a:solidFill>
              </a:rPr>
              <a:t>Чтобы оценить эти трудности, имеющие и объективные причины, </a:t>
            </a:r>
            <a:r>
              <a:rPr lang="ru-RU" altLang="ru-RU" sz="3200" dirty="0">
                <a:solidFill>
                  <a:srgbClr val="0000CC"/>
                </a:solidFill>
              </a:rPr>
              <a:t>вспомним </a:t>
            </a:r>
            <a:r>
              <a:rPr lang="ru-RU" altLang="ru-RU" sz="3200" dirty="0" smtClean="0">
                <a:solidFill>
                  <a:srgbClr val="0000CC"/>
                </a:solidFill>
              </a:rPr>
              <a:t>об </a:t>
            </a:r>
            <a:r>
              <a:rPr lang="ru-RU" altLang="ru-RU" sz="3200" dirty="0" smtClean="0">
                <a:solidFill>
                  <a:srgbClr val="FF3300"/>
                </a:solidFill>
              </a:rPr>
              <a:t>ИНТЕРТЕКСТУАЛЬНОСТИ</a:t>
            </a:r>
            <a:r>
              <a:rPr lang="ru-RU" altLang="ru-RU" sz="3200" dirty="0" smtClean="0">
                <a:solidFill>
                  <a:srgbClr val="0000CC"/>
                </a:solidFill>
              </a:rPr>
              <a:t>. </a:t>
            </a:r>
            <a:r>
              <a:rPr lang="ru-RU" altLang="ru-RU" sz="3200" dirty="0">
                <a:solidFill>
                  <a:srgbClr val="0000CC"/>
                </a:solidFill>
              </a:rPr>
              <a:t/>
            </a:r>
            <a:br>
              <a:rPr lang="ru-RU" altLang="ru-RU" sz="3200" dirty="0">
                <a:solidFill>
                  <a:srgbClr val="0000CC"/>
                </a:solidFill>
              </a:rPr>
            </a:br>
            <a:r>
              <a:rPr lang="ru-RU" altLang="ru-RU" sz="3200" dirty="0">
                <a:solidFill>
                  <a:srgbClr val="0000CC"/>
                </a:solidFill>
              </a:rPr>
              <a:t>По оценке Р</a:t>
            </a:r>
            <a:r>
              <a:rPr lang="ru-RU" altLang="ru-RU" sz="3200" dirty="0" smtClean="0">
                <a:solidFill>
                  <a:srgbClr val="0000CC"/>
                </a:solidFill>
              </a:rPr>
              <a:t>. Барта</a:t>
            </a:r>
            <a:r>
              <a:rPr lang="ru-RU" altLang="ru-RU" sz="3200" dirty="0">
                <a:solidFill>
                  <a:srgbClr val="0000CC"/>
                </a:solidFill>
              </a:rPr>
              <a:t>, </a:t>
            </a:r>
            <a:r>
              <a:rPr lang="ru-RU" altLang="ru-RU" sz="3200" dirty="0" smtClean="0">
                <a:solidFill>
                  <a:srgbClr val="0000CC"/>
                </a:solidFill>
              </a:rPr>
              <a:t>«основу </a:t>
            </a:r>
            <a:r>
              <a:rPr lang="ru-RU" altLang="ru-RU" sz="3200" dirty="0">
                <a:solidFill>
                  <a:srgbClr val="0000CC"/>
                </a:solidFill>
              </a:rPr>
              <a:t>текста составляет... его выход в другие </a:t>
            </a:r>
            <a:r>
              <a:rPr lang="ru-RU" altLang="ru-RU" sz="3200" dirty="0" smtClean="0">
                <a:solidFill>
                  <a:srgbClr val="0000CC"/>
                </a:solidFill>
              </a:rPr>
              <a:t>тексты</a:t>
            </a:r>
            <a:r>
              <a:rPr lang="ru-RU" altLang="ru-RU" sz="3200" dirty="0">
                <a:solidFill>
                  <a:srgbClr val="0000CC"/>
                </a:solidFill>
              </a:rPr>
              <a:t>, другие коды, другие </a:t>
            </a:r>
            <a:r>
              <a:rPr lang="ru-RU" altLang="ru-RU" sz="3200" dirty="0" smtClean="0">
                <a:solidFill>
                  <a:srgbClr val="0000CC"/>
                </a:solidFill>
              </a:rPr>
              <a:t>знаки», </a:t>
            </a:r>
            <a:r>
              <a:rPr lang="ru-RU" altLang="ru-RU" sz="3200" dirty="0">
                <a:solidFill>
                  <a:srgbClr val="0000CC"/>
                </a:solidFill>
              </a:rPr>
              <a:t>и, собственно, текст </a:t>
            </a:r>
            <a:r>
              <a:rPr lang="ru-RU" altLang="ru-RU" sz="3200" dirty="0" smtClean="0">
                <a:solidFill>
                  <a:srgbClr val="0000CC"/>
                </a:solidFill>
              </a:rPr>
              <a:t>– </a:t>
            </a:r>
            <a:r>
              <a:rPr lang="ru-RU" altLang="ru-RU" sz="3200" dirty="0">
                <a:solidFill>
                  <a:srgbClr val="0000CC"/>
                </a:solidFill>
              </a:rPr>
              <a:t>как в процессе письма, так и в процессе чтения </a:t>
            </a:r>
            <a:r>
              <a:rPr lang="ru-RU" altLang="ru-RU" sz="3200" dirty="0" smtClean="0">
                <a:solidFill>
                  <a:srgbClr val="0000CC"/>
                </a:solidFill>
              </a:rPr>
              <a:t>– «есть </a:t>
            </a:r>
            <a:r>
              <a:rPr lang="ru-RU" altLang="ru-RU" sz="3200" dirty="0">
                <a:solidFill>
                  <a:srgbClr val="0000CC"/>
                </a:solidFill>
              </a:rPr>
              <a:t>воплощение множества других текстов, бесконечных или, точнее, утраченных (утративших следы собственного происхождения) </a:t>
            </a:r>
            <a:r>
              <a:rPr lang="ru-RU" altLang="ru-RU" sz="3200" dirty="0" smtClean="0">
                <a:solidFill>
                  <a:srgbClr val="0000CC"/>
                </a:solidFill>
              </a:rPr>
              <a:t>кодов».</a:t>
            </a:r>
            <a:endParaRPr lang="ru-RU" altLang="ru-RU" sz="3200" dirty="0">
              <a:solidFill>
                <a:srgbClr val="0000CC"/>
              </a:solidFill>
            </a:endParaRPr>
          </a:p>
        </p:txBody>
      </p:sp>
    </p:spTree>
    <p:extLst>
      <p:ext uri="{BB962C8B-B14F-4D97-AF65-F5344CB8AC3E}">
        <p14:creationId xmlns:p14="http://schemas.microsoft.com/office/powerpoint/2010/main" val="1086943664"/>
      </p:ext>
    </p:extLst>
  </p:cSld>
  <p:clrMapOvr>
    <a:masterClrMapping/>
  </p:clrMapOvr>
  <p:transition>
    <p:blinds/>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54762"/>
          </a:xfrm>
        </p:spPr>
        <p:txBody>
          <a:bodyPr/>
          <a:lstStyle/>
          <a:p>
            <a:pPr algn="l" eaLnBrk="1" hangingPunct="1"/>
            <a:r>
              <a:rPr lang="ru-RU" altLang="ru-RU" sz="3000" dirty="0">
                <a:solidFill>
                  <a:srgbClr val="0000CC"/>
                </a:solidFill>
              </a:rPr>
              <a:t>Таким образом, </a:t>
            </a:r>
            <a:r>
              <a:rPr lang="ru-RU" altLang="ru-RU" sz="3000" dirty="0" smtClean="0">
                <a:solidFill>
                  <a:srgbClr val="0000CC"/>
                </a:solidFill>
              </a:rPr>
              <a:t>«каждый </a:t>
            </a:r>
            <a:r>
              <a:rPr lang="ru-RU" altLang="ru-RU" sz="3000" dirty="0">
                <a:solidFill>
                  <a:srgbClr val="0000CC"/>
                </a:solidFill>
              </a:rPr>
              <a:t>текст является </a:t>
            </a:r>
            <a:r>
              <a:rPr lang="ru-RU" altLang="ru-RU" sz="3000" dirty="0" err="1">
                <a:solidFill>
                  <a:srgbClr val="0000CC"/>
                </a:solidFill>
              </a:rPr>
              <a:t>интертекстом</a:t>
            </a:r>
            <a:r>
              <a:rPr lang="ru-RU" altLang="ru-RU" sz="3000" dirty="0">
                <a:solidFill>
                  <a:srgbClr val="0000CC"/>
                </a:solidFill>
              </a:rPr>
              <a:t>; другие тексты присутствуют в нем на различных уровнях в более или менее </a:t>
            </a:r>
            <a:r>
              <a:rPr lang="ru-RU" altLang="ru-RU" sz="3000" dirty="0" smtClean="0">
                <a:solidFill>
                  <a:srgbClr val="0000CC"/>
                </a:solidFill>
              </a:rPr>
              <a:t>узнаваемых </a:t>
            </a:r>
            <a:r>
              <a:rPr lang="ru-RU" altLang="ru-RU" sz="3000" dirty="0">
                <a:solidFill>
                  <a:srgbClr val="0000CC"/>
                </a:solidFill>
              </a:rPr>
              <a:t>формах: тексты предшествующей культуры и тексты </a:t>
            </a:r>
            <a:r>
              <a:rPr lang="ru-RU" altLang="ru-RU" sz="3000" dirty="0" smtClean="0">
                <a:solidFill>
                  <a:srgbClr val="0000CC"/>
                </a:solidFill>
              </a:rPr>
              <a:t>окружающей </a:t>
            </a:r>
            <a:r>
              <a:rPr lang="ru-RU" altLang="ru-RU" sz="3000" dirty="0">
                <a:solidFill>
                  <a:srgbClr val="0000CC"/>
                </a:solidFill>
              </a:rPr>
              <a:t>культуры. Каждый текст представляет собою новую ткань, сотканную из старых цитат. Обрывки старых культурных кодов, формул, ритмических структур, фрагменты социальных идиом и т.д. </a:t>
            </a:r>
            <a:r>
              <a:rPr lang="ru-RU" altLang="ru-RU" sz="3000" dirty="0" smtClean="0">
                <a:solidFill>
                  <a:srgbClr val="0000CC"/>
                </a:solidFill>
              </a:rPr>
              <a:t>– </a:t>
            </a:r>
            <a:r>
              <a:rPr lang="ru-RU" altLang="ru-RU" sz="3000" dirty="0">
                <a:solidFill>
                  <a:srgbClr val="0000CC"/>
                </a:solidFill>
              </a:rPr>
              <a:t>все они поглощены текстом и перемешаны в нем, поскольку всегда до текста и вокруг него существует </a:t>
            </a:r>
            <a:r>
              <a:rPr lang="ru-RU" altLang="ru-RU" sz="3000" dirty="0" smtClean="0">
                <a:solidFill>
                  <a:srgbClr val="0000CC"/>
                </a:solidFill>
              </a:rPr>
              <a:t>язык» (</a:t>
            </a:r>
            <a:r>
              <a:rPr lang="ru-RU" altLang="ru-RU" sz="3000" dirty="0" err="1" smtClean="0">
                <a:solidFill>
                  <a:srgbClr val="0000CC"/>
                </a:solidFill>
              </a:rPr>
              <a:t>Р.Барт</a:t>
            </a:r>
            <a:r>
              <a:rPr lang="ru-RU" altLang="ru-RU" sz="3000" dirty="0" smtClean="0">
                <a:solidFill>
                  <a:srgbClr val="0000CC"/>
                </a:solidFill>
              </a:rPr>
              <a:t>). </a:t>
            </a:r>
            <a:endParaRPr lang="ru-RU" altLang="ru-RU" sz="3000" dirty="0">
              <a:solidFill>
                <a:srgbClr val="0000CC"/>
              </a:solidFill>
            </a:endParaRPr>
          </a:p>
        </p:txBody>
      </p:sp>
    </p:spTree>
    <p:extLst>
      <p:ext uri="{BB962C8B-B14F-4D97-AF65-F5344CB8AC3E}">
        <p14:creationId xmlns:p14="http://schemas.microsoft.com/office/powerpoint/2010/main" val="2516117084"/>
      </p:ext>
    </p:extLst>
  </p:cSld>
  <p:clrMapOvr>
    <a:masterClrMapping/>
  </p:clrMapOvr>
  <p:transition>
    <p:blind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54762"/>
          </a:xfrm>
        </p:spPr>
        <p:txBody>
          <a:bodyPr/>
          <a:lstStyle/>
          <a:p>
            <a:pPr algn="l" eaLnBrk="1" hangingPunct="1"/>
            <a:r>
              <a:rPr lang="ru-RU" altLang="ru-RU" sz="3000" dirty="0">
                <a:solidFill>
                  <a:srgbClr val="0000CC"/>
                </a:solidFill>
              </a:rPr>
              <a:t>Синергетика как новое мировоззрение </a:t>
            </a:r>
            <a:r>
              <a:rPr lang="ru-RU" altLang="ru-RU" sz="3000" dirty="0" smtClean="0">
                <a:solidFill>
                  <a:srgbClr val="0000CC"/>
                </a:solidFill>
              </a:rPr>
              <a:t>нужна именно тут. Если мы </a:t>
            </a:r>
            <a:r>
              <a:rPr lang="ru-RU" altLang="ru-RU" sz="3000" dirty="0">
                <a:solidFill>
                  <a:srgbClr val="0000CC"/>
                </a:solidFill>
              </a:rPr>
              <a:t>не хотим участвовать в похоронах системы образования и цивилизации, </a:t>
            </a:r>
            <a:r>
              <a:rPr lang="ru-RU" altLang="ru-RU" sz="3000" dirty="0" smtClean="0">
                <a:solidFill>
                  <a:srgbClr val="0000CC"/>
                </a:solidFill>
              </a:rPr>
              <a:t>то дело придется иметь и с хаосом в содержании накопленного массива знаний, и с хаосом в головах – у студентов и у себя. Понадобится учитывать, что новые структуры возникают как раз на границе хаоса, </a:t>
            </a:r>
            <a:r>
              <a:rPr lang="ru-RU" altLang="ru-RU" sz="3000" dirty="0">
                <a:solidFill>
                  <a:srgbClr val="0000CC"/>
                </a:solidFill>
              </a:rPr>
              <a:t>вспомнить об </a:t>
            </a:r>
            <a:r>
              <a:rPr lang="ru-RU" altLang="ru-RU" sz="3000" dirty="0" smtClean="0">
                <a:solidFill>
                  <a:srgbClr val="0000CC"/>
                </a:solidFill>
              </a:rPr>
              <a:t>узком коридоре в сложное, задуматься о  механизмах запуска процессов самоорганизации, а также о том, как их направить в нужное русло. Полезным станет и понятие аттрактора (</a:t>
            </a:r>
            <a:r>
              <a:rPr lang="ru-RU" altLang="ru-RU" sz="3000" dirty="0" err="1" smtClean="0">
                <a:solidFill>
                  <a:srgbClr val="0000CC"/>
                </a:solidFill>
              </a:rPr>
              <a:t>притягивателя</a:t>
            </a:r>
            <a:r>
              <a:rPr lang="ru-RU" altLang="ru-RU" sz="3000" dirty="0" smtClean="0">
                <a:solidFill>
                  <a:srgbClr val="0000CC"/>
                </a:solidFill>
              </a:rPr>
              <a:t>)</a:t>
            </a:r>
            <a:endParaRPr lang="ru-RU" altLang="ru-RU" sz="3000" dirty="0">
              <a:solidFill>
                <a:srgbClr val="0000CC"/>
              </a:solidFill>
            </a:endParaRPr>
          </a:p>
        </p:txBody>
      </p:sp>
    </p:spTree>
    <p:extLst>
      <p:ext uri="{BB962C8B-B14F-4D97-AF65-F5344CB8AC3E}">
        <p14:creationId xmlns:p14="http://schemas.microsoft.com/office/powerpoint/2010/main" val="1097492057"/>
      </p:ext>
    </p:extLst>
  </p:cSld>
  <p:clrMapOvr>
    <a:masterClrMapping/>
  </p:clrMapOvr>
  <p:transition>
    <p:blind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lstStyle/>
          <a:p>
            <a:pPr algn="l"/>
            <a:r>
              <a:rPr lang="ru-RU" sz="3200" dirty="0" smtClean="0">
                <a:solidFill>
                  <a:srgbClr val="0000CC"/>
                </a:solidFill>
              </a:rPr>
              <a:t>Перед обсуждением статьи Князевой и </a:t>
            </a:r>
            <a:r>
              <a:rPr lang="ru-RU" sz="3200" dirty="0" err="1" smtClean="0">
                <a:solidFill>
                  <a:srgbClr val="0000CC"/>
                </a:solidFill>
              </a:rPr>
              <a:t>Курдюмова</a:t>
            </a:r>
            <a:r>
              <a:rPr lang="ru-RU" sz="3200" dirty="0" smtClean="0">
                <a:solidFill>
                  <a:srgbClr val="0000CC"/>
                </a:solidFill>
              </a:rPr>
              <a:t> </a:t>
            </a:r>
            <a:r>
              <a:rPr lang="en-US" sz="3200" dirty="0" smtClean="0">
                <a:solidFill>
                  <a:srgbClr val="0000CC"/>
                </a:solidFill>
              </a:rPr>
              <a:t>[</a:t>
            </a:r>
            <a:r>
              <a:rPr lang="ru-RU" sz="3200" dirty="0" smtClean="0">
                <a:solidFill>
                  <a:srgbClr val="008080"/>
                </a:solidFill>
              </a:rPr>
              <a:t>1</a:t>
            </a:r>
            <a:r>
              <a:rPr lang="en-US" sz="3200" dirty="0" smtClean="0">
                <a:solidFill>
                  <a:srgbClr val="0000CC"/>
                </a:solidFill>
              </a:rPr>
              <a:t>]</a:t>
            </a:r>
            <a:r>
              <a:rPr lang="ru-RU" sz="3200" dirty="0" smtClean="0">
                <a:solidFill>
                  <a:srgbClr val="0000CC"/>
                </a:solidFill>
              </a:rPr>
              <a:t>, по-видимому, необходим разговор о том, а нужна ли она (и данная статья, и синергетика в целом) для понимания процессов, происходящих в высшей школе.</a:t>
            </a:r>
            <a:br>
              <a:rPr lang="ru-RU" sz="3200" dirty="0" smtClean="0">
                <a:solidFill>
                  <a:srgbClr val="0000CC"/>
                </a:solidFill>
              </a:rPr>
            </a:br>
            <a:r>
              <a:rPr lang="ru-RU" sz="3200" dirty="0" smtClean="0">
                <a:solidFill>
                  <a:srgbClr val="0000CC"/>
                </a:solidFill>
              </a:rPr>
              <a:t>Попробую указать то место, ту развилку на пути развития современного высшего образования, где идеи синергетики как нового мировидения крайне важны.</a:t>
            </a:r>
            <a:r>
              <a:rPr lang="en-US" sz="3200" dirty="0" smtClean="0">
                <a:solidFill>
                  <a:srgbClr val="0000CC"/>
                </a:solidFill>
              </a:rPr>
              <a:t/>
            </a:r>
            <a:br>
              <a:rPr lang="en-US" sz="3200" dirty="0" smtClean="0">
                <a:solidFill>
                  <a:srgbClr val="0000CC"/>
                </a:solidFill>
              </a:rPr>
            </a:br>
            <a:r>
              <a:rPr lang="ru-RU" sz="2400" i="1" dirty="0" smtClean="0">
                <a:solidFill>
                  <a:srgbClr val="008080"/>
                </a:solidFill>
              </a:rPr>
              <a:t>1. Князева </a:t>
            </a:r>
            <a:r>
              <a:rPr lang="ru-RU" sz="2400" i="1" dirty="0">
                <a:solidFill>
                  <a:srgbClr val="008080"/>
                </a:solidFill>
              </a:rPr>
              <a:t>Е.Н., </a:t>
            </a:r>
            <a:r>
              <a:rPr lang="ru-RU" sz="2400" i="1" dirty="0" err="1">
                <a:solidFill>
                  <a:srgbClr val="008080"/>
                </a:solidFill>
              </a:rPr>
              <a:t>Курдюмов</a:t>
            </a:r>
            <a:r>
              <a:rPr lang="ru-RU" sz="2400" i="1" dirty="0">
                <a:solidFill>
                  <a:srgbClr val="008080"/>
                </a:solidFill>
              </a:rPr>
              <a:t> С.П. Синергетика как новое мировидение: Диалог с И</a:t>
            </a:r>
            <a:r>
              <a:rPr lang="ru-RU" sz="2400" i="1" dirty="0" smtClean="0">
                <a:solidFill>
                  <a:srgbClr val="008080"/>
                </a:solidFill>
              </a:rPr>
              <a:t>. Пригожиным </a:t>
            </a:r>
            <a:r>
              <a:rPr lang="ru-RU" sz="2400" i="1" dirty="0">
                <a:solidFill>
                  <a:srgbClr val="008080"/>
                </a:solidFill>
              </a:rPr>
              <a:t>// Вопросы философии. </a:t>
            </a:r>
            <a:r>
              <a:rPr lang="ru-RU" sz="2400" i="1" dirty="0" smtClean="0">
                <a:solidFill>
                  <a:srgbClr val="008080"/>
                </a:solidFill>
              </a:rPr>
              <a:t>– 1992. – </a:t>
            </a:r>
            <a:r>
              <a:rPr lang="ru-RU" sz="2400" i="1" dirty="0">
                <a:solidFill>
                  <a:srgbClr val="008080"/>
                </a:solidFill>
              </a:rPr>
              <a:t>№ 12. – С. 3–20.</a:t>
            </a:r>
          </a:p>
        </p:txBody>
      </p:sp>
    </p:spTree>
    <p:extLst>
      <p:ext uri="{BB962C8B-B14F-4D97-AF65-F5344CB8AC3E}">
        <p14:creationId xmlns:p14="http://schemas.microsoft.com/office/powerpoint/2010/main" val="4201072694"/>
      </p:ext>
    </p:extLst>
  </p:cSld>
  <p:clrMapOvr>
    <a:masterClrMapping/>
  </p:clrMapOvr>
  <p:transition>
    <p:blinds/>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364162"/>
          </a:xfrm>
        </p:spPr>
        <p:txBody>
          <a:bodyPr/>
          <a:lstStyle/>
          <a:p>
            <a:pPr algn="l" eaLnBrk="1" hangingPunct="1"/>
            <a:r>
              <a:rPr lang="ru-RU" altLang="ru-RU" sz="3000" dirty="0" smtClean="0">
                <a:solidFill>
                  <a:srgbClr val="0000CC"/>
                </a:solidFill>
              </a:rPr>
              <a:t>Важно подчеркнуть, что развилка, в которой придется принимать ответственное решение, имеет цивилизационное значение.</a:t>
            </a:r>
            <a:br>
              <a:rPr lang="ru-RU" altLang="ru-RU" sz="3000" dirty="0" smtClean="0">
                <a:solidFill>
                  <a:srgbClr val="0000CC"/>
                </a:solidFill>
              </a:rPr>
            </a:br>
            <a:r>
              <a:rPr lang="ru-RU" altLang="ru-RU" sz="3000" dirty="0" smtClean="0">
                <a:solidFill>
                  <a:srgbClr val="0000CC"/>
                </a:solidFill>
              </a:rPr>
              <a:t>Например, Освальд Шпенглер начал книгу «Закат Европы» с главы «О смысле числа» </a:t>
            </a:r>
            <a:r>
              <a:rPr lang="ru-RU" altLang="ru-RU" sz="3000" dirty="0">
                <a:solidFill>
                  <a:srgbClr val="0000CC"/>
                </a:solidFill>
              </a:rPr>
              <a:t>и объяснил соединение столь разновеликих проблем </a:t>
            </a:r>
            <a:r>
              <a:rPr lang="ru-RU" altLang="ru-RU" sz="3000" dirty="0" smtClean="0">
                <a:solidFill>
                  <a:srgbClr val="0000CC"/>
                </a:solidFill>
              </a:rPr>
              <a:t>необходимостью </a:t>
            </a:r>
            <a:r>
              <a:rPr lang="ru-RU" altLang="ru-RU" sz="3000" dirty="0">
                <a:solidFill>
                  <a:srgbClr val="0000CC"/>
                </a:solidFill>
              </a:rPr>
              <a:t>«различать становление и ставшее». </a:t>
            </a:r>
            <a:r>
              <a:rPr lang="ru-RU" altLang="ru-RU" sz="3000" dirty="0" smtClean="0">
                <a:solidFill>
                  <a:srgbClr val="0000CC"/>
                </a:solidFill>
              </a:rPr>
              <a:t>В обобщенном виде эти аспекты отражены в теории Гегеля, а затем К. Маркса об </a:t>
            </a:r>
            <a:r>
              <a:rPr lang="ru-RU" altLang="ru-RU" sz="3000" dirty="0">
                <a:solidFill>
                  <a:srgbClr val="0000CC"/>
                </a:solidFill>
              </a:rPr>
              <a:t>«</a:t>
            </a:r>
            <a:r>
              <a:rPr lang="ru-RU" altLang="ru-RU" sz="3000" dirty="0" err="1">
                <a:solidFill>
                  <a:srgbClr val="0000CC"/>
                </a:solidFill>
              </a:rPr>
              <a:t>опредмечивании</a:t>
            </a:r>
            <a:r>
              <a:rPr lang="ru-RU" altLang="ru-RU" sz="3000" dirty="0">
                <a:solidFill>
                  <a:srgbClr val="0000CC"/>
                </a:solidFill>
              </a:rPr>
              <a:t>» и «</a:t>
            </a:r>
            <a:r>
              <a:rPr lang="ru-RU" altLang="ru-RU" sz="3000" dirty="0" err="1">
                <a:solidFill>
                  <a:srgbClr val="0000CC"/>
                </a:solidFill>
              </a:rPr>
              <a:t>распредмечивании</a:t>
            </a:r>
            <a:r>
              <a:rPr lang="ru-RU" altLang="ru-RU" sz="3000" dirty="0" smtClean="0">
                <a:solidFill>
                  <a:srgbClr val="0000CC"/>
                </a:solidFill>
              </a:rPr>
              <a:t>»... </a:t>
            </a:r>
            <a:endParaRPr lang="ru-RU" altLang="ru-RU" sz="3200" dirty="0">
              <a:solidFill>
                <a:srgbClr val="0000CC"/>
              </a:solidFill>
            </a:endParaRPr>
          </a:p>
        </p:txBody>
      </p:sp>
    </p:spTree>
    <p:extLst>
      <p:ext uri="{BB962C8B-B14F-4D97-AF65-F5344CB8AC3E}">
        <p14:creationId xmlns:p14="http://schemas.microsoft.com/office/powerpoint/2010/main" val="337483971"/>
      </p:ext>
    </p:extLst>
  </p:cSld>
  <p:clrMapOvr>
    <a:masterClrMapping/>
  </p:clrMapOvr>
  <p:transition>
    <p:blinds/>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78562"/>
          </a:xfrm>
        </p:spPr>
        <p:txBody>
          <a:bodyPr/>
          <a:lstStyle/>
          <a:p>
            <a:pPr algn="l" eaLnBrk="1" hangingPunct="1"/>
            <a:r>
              <a:rPr lang="ru-RU" altLang="ru-RU" sz="3200" dirty="0" smtClean="0">
                <a:solidFill>
                  <a:srgbClr val="0000CC"/>
                </a:solidFill>
              </a:rPr>
              <a:t>Удивительно, но немало людей (педагогов) идут навстречу этим трудностям с бесстрашием и достигают феноменальных результатов. </a:t>
            </a:r>
            <a:br>
              <a:rPr lang="ru-RU" altLang="ru-RU" sz="3200" dirty="0" smtClean="0">
                <a:solidFill>
                  <a:srgbClr val="0000CC"/>
                </a:solidFill>
              </a:rPr>
            </a:br>
            <a:r>
              <a:rPr lang="ru-RU" altLang="ru-RU" sz="3200" dirty="0" smtClean="0">
                <a:solidFill>
                  <a:srgbClr val="0000CC"/>
                </a:solidFill>
              </a:rPr>
              <a:t>Пример из фильма «Общество мертвых поэтов» (видео).</a:t>
            </a:r>
            <a:br>
              <a:rPr lang="ru-RU" altLang="ru-RU" sz="3200" dirty="0" smtClean="0">
                <a:solidFill>
                  <a:srgbClr val="0000CC"/>
                </a:solidFill>
              </a:rPr>
            </a:br>
            <a:r>
              <a:rPr lang="ru-RU" altLang="ru-RU" sz="3200" dirty="0" smtClean="0">
                <a:solidFill>
                  <a:srgbClr val="0000CC"/>
                </a:solidFill>
              </a:rPr>
              <a:t>Разумеется, мягкое, резонансное воздействие на систему, находящуюся в неравновесном состоянии, – не единственный способ управления ее перестройкой. Возможен </a:t>
            </a:r>
            <a:r>
              <a:rPr lang="ru-RU" altLang="ru-RU" sz="3200" dirty="0">
                <a:solidFill>
                  <a:srgbClr val="0000CC"/>
                </a:solidFill>
              </a:rPr>
              <a:t>также силовой </a:t>
            </a:r>
            <a:r>
              <a:rPr lang="ru-RU" altLang="ru-RU" sz="3200" dirty="0" smtClean="0">
                <a:solidFill>
                  <a:srgbClr val="0000CC"/>
                </a:solidFill>
              </a:rPr>
              <a:t>и прямолинейный вариант, но он требует очень больших трудозатрат</a:t>
            </a:r>
            <a:endParaRPr lang="ru-RU" altLang="ru-RU" sz="3200" dirty="0">
              <a:solidFill>
                <a:srgbClr val="0000CC"/>
              </a:solidFill>
            </a:endParaRPr>
          </a:p>
        </p:txBody>
      </p:sp>
    </p:spTree>
    <p:extLst>
      <p:ext uri="{BB962C8B-B14F-4D97-AF65-F5344CB8AC3E}">
        <p14:creationId xmlns:p14="http://schemas.microsoft.com/office/powerpoint/2010/main" val="1353462855"/>
      </p:ext>
    </p:extLst>
  </p:cSld>
  <p:clrMapOvr>
    <a:masterClrMapping/>
  </p:clrMapOvr>
  <p:transition>
    <p:blind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54762"/>
          </a:xfrm>
        </p:spPr>
        <p:txBody>
          <a:bodyPr/>
          <a:lstStyle/>
          <a:p>
            <a:pPr algn="l" eaLnBrk="1" hangingPunct="1"/>
            <a:r>
              <a:rPr lang="ru-RU" altLang="ru-RU" sz="2800" dirty="0">
                <a:solidFill>
                  <a:srgbClr val="0000CC"/>
                </a:solidFill>
              </a:rPr>
              <a:t>Особенно значительными управляющие воздействия должны быть на этапе перестройки социальных процессов. </a:t>
            </a:r>
            <a:r>
              <a:rPr lang="ru-RU" altLang="ru-RU" sz="2800" dirty="0" err="1" smtClean="0">
                <a:solidFill>
                  <a:srgbClr val="0000CC"/>
                </a:solidFill>
              </a:rPr>
              <a:t>В.Д.Иванов</a:t>
            </a:r>
            <a:r>
              <a:rPr lang="ru-RU" altLang="ru-RU" sz="2800" dirty="0" smtClean="0">
                <a:solidFill>
                  <a:srgbClr val="0000CC"/>
                </a:solidFill>
              </a:rPr>
              <a:t> </a:t>
            </a:r>
            <a:r>
              <a:rPr lang="ru-RU" altLang="ru-RU" sz="2800" dirty="0">
                <a:solidFill>
                  <a:srgbClr val="0000CC"/>
                </a:solidFill>
              </a:rPr>
              <a:t>так описывает </a:t>
            </a:r>
            <a:r>
              <a:rPr lang="ru-RU" altLang="ru-RU" sz="2800" dirty="0" smtClean="0">
                <a:solidFill>
                  <a:srgbClr val="0000CC"/>
                </a:solidFill>
              </a:rPr>
              <a:t>преобразование </a:t>
            </a:r>
            <a:r>
              <a:rPr lang="ru-RU" altLang="ru-RU" sz="2800" dirty="0">
                <a:solidFill>
                  <a:srgbClr val="0000CC"/>
                </a:solidFill>
              </a:rPr>
              <a:t>старой Византии во Второй Рим: «Производились необходимые переделки статуй, срезались атрибуты богов, все эти нечестивые гроздья </a:t>
            </a:r>
            <a:r>
              <a:rPr lang="ru-RU" altLang="ru-RU" sz="2800" dirty="0" smtClean="0">
                <a:solidFill>
                  <a:srgbClr val="0000CC"/>
                </a:solidFill>
              </a:rPr>
              <a:t>винограда</a:t>
            </a:r>
            <a:r>
              <a:rPr lang="ru-RU" altLang="ru-RU" sz="2800" dirty="0">
                <a:solidFill>
                  <a:srgbClr val="0000CC"/>
                </a:solidFill>
              </a:rPr>
              <a:t>, лиры, дубины. Попорченные места на мраморе, как и старые </a:t>
            </a:r>
            <a:r>
              <a:rPr lang="ru-RU" altLang="ru-RU" sz="2800" dirty="0" smtClean="0">
                <a:solidFill>
                  <a:srgbClr val="0000CC"/>
                </a:solidFill>
              </a:rPr>
              <a:t>легенды</a:t>
            </a:r>
            <a:r>
              <a:rPr lang="ru-RU" altLang="ru-RU" sz="2800" dirty="0">
                <a:solidFill>
                  <a:srgbClr val="0000CC"/>
                </a:solidFill>
              </a:rPr>
              <a:t>, отшлифовывались по-новому. Кое-что приделывали на железных креплениях. И когда штифты, распухнув от ржавчины, сбрасывали добавки, привычка была уже создана</a:t>
            </a:r>
            <a:r>
              <a:rPr lang="ru-RU" altLang="ru-RU" sz="2800" dirty="0" smtClean="0">
                <a:solidFill>
                  <a:srgbClr val="0000CC"/>
                </a:solidFill>
              </a:rPr>
              <a:t>». В </a:t>
            </a:r>
            <a:r>
              <a:rPr lang="ru-RU" altLang="ru-RU" sz="2800" dirty="0">
                <a:solidFill>
                  <a:srgbClr val="0000CC"/>
                </a:solidFill>
              </a:rPr>
              <a:t>данном </a:t>
            </a:r>
            <a:r>
              <a:rPr lang="ru-RU" altLang="ru-RU" sz="2800" dirty="0" smtClean="0">
                <a:solidFill>
                  <a:srgbClr val="0000CC"/>
                </a:solidFill>
              </a:rPr>
              <a:t>случае </a:t>
            </a:r>
            <a:r>
              <a:rPr lang="ru-RU" altLang="ru-RU" sz="2800" dirty="0">
                <a:solidFill>
                  <a:srgbClr val="0000CC"/>
                </a:solidFill>
              </a:rPr>
              <a:t>управление доходило до каждого элемента, до каждой детали системы.</a:t>
            </a:r>
          </a:p>
        </p:txBody>
      </p:sp>
    </p:spTree>
    <p:extLst>
      <p:ext uri="{BB962C8B-B14F-4D97-AF65-F5344CB8AC3E}">
        <p14:creationId xmlns:p14="http://schemas.microsoft.com/office/powerpoint/2010/main" val="356496908"/>
      </p:ext>
    </p:extLst>
  </p:cSld>
  <p:clrMapOvr>
    <a:masterClrMapping/>
  </p:clrMapOvr>
  <p:transition>
    <p:blind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992562"/>
          </a:xfrm>
        </p:spPr>
        <p:txBody>
          <a:bodyPr/>
          <a:lstStyle/>
          <a:p>
            <a:pPr algn="l" eaLnBrk="1" hangingPunct="1"/>
            <a:r>
              <a:rPr lang="ru-RU" altLang="ru-RU" sz="3200" dirty="0" smtClean="0">
                <a:solidFill>
                  <a:srgbClr val="0000CC"/>
                </a:solidFill>
              </a:rPr>
              <a:t>Сказанное позволяет сформулировать следующий (промежуточный) вывод:</a:t>
            </a:r>
            <a:br>
              <a:rPr lang="ru-RU" altLang="ru-RU" sz="3200" dirty="0" smtClean="0">
                <a:solidFill>
                  <a:srgbClr val="0000CC"/>
                </a:solidFill>
              </a:rPr>
            </a:br>
            <a:r>
              <a:rPr lang="ru-RU" altLang="ru-RU" sz="3200" dirty="0" smtClean="0">
                <a:solidFill>
                  <a:srgbClr val="0000CC"/>
                </a:solidFill>
              </a:rPr>
              <a:t>использовать синергетику как методологический ориентир </a:t>
            </a:r>
            <a:r>
              <a:rPr lang="ru-RU" altLang="ru-RU" sz="3200" dirty="0">
                <a:solidFill>
                  <a:srgbClr val="0000CC"/>
                </a:solidFill>
              </a:rPr>
              <a:t>для </a:t>
            </a:r>
            <a:r>
              <a:rPr lang="ru-RU" altLang="ru-RU" sz="3200" dirty="0" smtClean="0">
                <a:solidFill>
                  <a:srgbClr val="0000CC"/>
                </a:solidFill>
              </a:rPr>
              <a:t>дальнейшей разработки </a:t>
            </a:r>
            <a:r>
              <a:rPr lang="ru-RU" altLang="ru-RU" sz="3200" dirty="0">
                <a:solidFill>
                  <a:srgbClr val="0000CC"/>
                </a:solidFill>
              </a:rPr>
              <a:t>теории и практики </a:t>
            </a:r>
            <a:r>
              <a:rPr lang="ru-RU" altLang="ru-RU" sz="3200" dirty="0" smtClean="0">
                <a:solidFill>
                  <a:srgbClr val="0000CC"/>
                </a:solidFill>
              </a:rPr>
              <a:t>современного высшего образования вполне уместно.</a:t>
            </a:r>
            <a:endParaRPr lang="ru-RU" altLang="ru-RU" sz="3200" dirty="0">
              <a:solidFill>
                <a:srgbClr val="0000CC"/>
              </a:solidFill>
            </a:endParaRPr>
          </a:p>
        </p:txBody>
      </p:sp>
    </p:spTree>
    <p:extLst>
      <p:ext uri="{BB962C8B-B14F-4D97-AF65-F5344CB8AC3E}">
        <p14:creationId xmlns:p14="http://schemas.microsoft.com/office/powerpoint/2010/main" val="2855653836"/>
      </p:ext>
    </p:extLst>
  </p:cSld>
  <p:clrMapOvr>
    <a:masterClrMapping/>
  </p:clrMapOvr>
  <p:transition>
    <p:blind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lstStyle/>
          <a:p>
            <a:pPr algn="l"/>
            <a:r>
              <a:rPr lang="ru-RU" sz="3000" dirty="0" smtClean="0">
                <a:solidFill>
                  <a:srgbClr val="0000CC"/>
                </a:solidFill>
              </a:rPr>
              <a:t>Сначала отметим аргументы «</a:t>
            </a:r>
            <a:r>
              <a:rPr lang="ru-RU" sz="3000" dirty="0" smtClean="0">
                <a:solidFill>
                  <a:srgbClr val="FF3300"/>
                </a:solidFill>
              </a:rPr>
              <a:t>ПРОТИВ</a:t>
            </a:r>
            <a:r>
              <a:rPr lang="ru-RU" sz="3000" dirty="0" smtClean="0">
                <a:solidFill>
                  <a:srgbClr val="0000CC"/>
                </a:solidFill>
              </a:rPr>
              <a:t>»</a:t>
            </a:r>
            <a:br>
              <a:rPr lang="ru-RU" sz="3000" dirty="0" smtClean="0">
                <a:solidFill>
                  <a:srgbClr val="0000CC"/>
                </a:solidFill>
              </a:rPr>
            </a:br>
            <a:r>
              <a:rPr lang="ru-RU" sz="3000" dirty="0" smtClean="0">
                <a:solidFill>
                  <a:srgbClr val="0000CC"/>
                </a:solidFill>
              </a:rPr>
              <a:t>а</a:t>
            </a:r>
            <a:r>
              <a:rPr lang="ru-RU" sz="3000" dirty="0">
                <a:solidFill>
                  <a:srgbClr val="0000CC"/>
                </a:solidFill>
              </a:rPr>
              <a:t>) Бритва </a:t>
            </a:r>
            <a:r>
              <a:rPr lang="ru-RU" sz="3000" dirty="0" err="1">
                <a:solidFill>
                  <a:srgbClr val="0000CC"/>
                </a:solidFill>
              </a:rPr>
              <a:t>О́ккама</a:t>
            </a:r>
            <a:r>
              <a:rPr lang="ru-RU" sz="3000" dirty="0">
                <a:solidFill>
                  <a:srgbClr val="0000CC"/>
                </a:solidFill>
              </a:rPr>
              <a:t> </a:t>
            </a:r>
            <a:r>
              <a:rPr lang="ru-RU" sz="3000" dirty="0" smtClean="0">
                <a:solidFill>
                  <a:srgbClr val="0000CC"/>
                </a:solidFill>
              </a:rPr>
              <a:t>– </a:t>
            </a:r>
            <a:r>
              <a:rPr lang="ru-RU" sz="3000" dirty="0">
                <a:solidFill>
                  <a:srgbClr val="0000CC"/>
                </a:solidFill>
              </a:rPr>
              <a:t>методологический принцип, получивший название от имени английского </a:t>
            </a:r>
            <a:r>
              <a:rPr lang="ru-RU" sz="3000" dirty="0" smtClean="0">
                <a:solidFill>
                  <a:srgbClr val="0000CC"/>
                </a:solidFill>
              </a:rPr>
              <a:t>монаха-францисканца Уильяма </a:t>
            </a:r>
            <a:r>
              <a:rPr lang="ru-RU" sz="3000" dirty="0">
                <a:solidFill>
                  <a:srgbClr val="0000CC"/>
                </a:solidFill>
              </a:rPr>
              <a:t>из Оккама </a:t>
            </a:r>
            <a:r>
              <a:rPr lang="ru-RU" sz="3000" dirty="0" smtClean="0">
                <a:solidFill>
                  <a:srgbClr val="0000CC"/>
                </a:solidFill>
              </a:rPr>
              <a:t>(</a:t>
            </a:r>
            <a:r>
              <a:rPr lang="ru-RU" sz="3000" dirty="0" err="1" smtClean="0">
                <a:solidFill>
                  <a:srgbClr val="0000CC"/>
                </a:solidFill>
              </a:rPr>
              <a:t>ок</a:t>
            </a:r>
            <a:r>
              <a:rPr lang="ru-RU" sz="3000" dirty="0">
                <a:solidFill>
                  <a:srgbClr val="0000CC"/>
                </a:solidFill>
              </a:rPr>
              <a:t>. 1285—1349). </a:t>
            </a:r>
            <a:r>
              <a:rPr lang="ru-RU" sz="3000" dirty="0" smtClean="0">
                <a:solidFill>
                  <a:srgbClr val="0000CC"/>
                </a:solidFill>
              </a:rPr>
              <a:t>Он </a:t>
            </a:r>
            <a:r>
              <a:rPr lang="ru-RU" sz="3000" dirty="0">
                <a:solidFill>
                  <a:srgbClr val="0000CC"/>
                </a:solidFill>
              </a:rPr>
              <a:t>гласит: </a:t>
            </a:r>
            <a:r>
              <a:rPr lang="ru-RU" sz="3000" dirty="0">
                <a:solidFill>
                  <a:srgbClr val="FF0000"/>
                </a:solidFill>
              </a:rPr>
              <a:t>«Не следует множить сущее без </a:t>
            </a:r>
            <a:r>
              <a:rPr lang="ru-RU" sz="3000" dirty="0" smtClean="0">
                <a:solidFill>
                  <a:srgbClr val="FF0000"/>
                </a:solidFill>
              </a:rPr>
              <a:t>необходимости»</a:t>
            </a:r>
            <a:r>
              <a:rPr lang="ru-RU" sz="3000" dirty="0" smtClean="0">
                <a:solidFill>
                  <a:srgbClr val="0000CC"/>
                </a:solidFill>
              </a:rPr>
              <a:t>. Оккама писал: </a:t>
            </a:r>
            <a:r>
              <a:rPr lang="ru-RU" sz="3000" dirty="0">
                <a:solidFill>
                  <a:srgbClr val="0000CC"/>
                </a:solidFill>
              </a:rPr>
              <a:t>«Что может быть сделано на основе меньшего числа [предположений], не следует делать, исходя из большего</a:t>
            </a:r>
            <a:r>
              <a:rPr lang="ru-RU" sz="3000" dirty="0" smtClean="0">
                <a:solidFill>
                  <a:srgbClr val="0000CC"/>
                </a:solidFill>
              </a:rPr>
              <a:t>».</a:t>
            </a:r>
            <a:br>
              <a:rPr lang="ru-RU" sz="3000" dirty="0" smtClean="0">
                <a:solidFill>
                  <a:srgbClr val="0000CC"/>
                </a:solidFill>
              </a:rPr>
            </a:br>
            <a:r>
              <a:rPr lang="ru-RU" sz="3000" dirty="0" smtClean="0">
                <a:solidFill>
                  <a:srgbClr val="0000CC"/>
                </a:solidFill>
              </a:rPr>
              <a:t>б) Мнение академика РАО доктора психол. наук Н.Н. Нечаева по поводу синергетики в психологии аналогично этому принципу</a:t>
            </a:r>
            <a:endParaRPr lang="ru-RU" sz="3000" dirty="0">
              <a:solidFill>
                <a:srgbClr val="008080"/>
              </a:solidFill>
            </a:endParaRPr>
          </a:p>
        </p:txBody>
      </p:sp>
    </p:spTree>
    <p:extLst>
      <p:ext uri="{BB962C8B-B14F-4D97-AF65-F5344CB8AC3E}">
        <p14:creationId xmlns:p14="http://schemas.microsoft.com/office/powerpoint/2010/main" val="1275374194"/>
      </p:ext>
    </p:extLst>
  </p:cSld>
  <p:clrMapOvr>
    <a:masterClrMapping/>
  </p:clrMapOvr>
  <p:transition>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02362"/>
          </a:xfrm>
        </p:spPr>
        <p:txBody>
          <a:bodyPr/>
          <a:lstStyle/>
          <a:p>
            <a:pPr algn="l"/>
            <a:r>
              <a:rPr lang="ru-RU" sz="3000" dirty="0" smtClean="0">
                <a:solidFill>
                  <a:srgbClr val="FF3300"/>
                </a:solidFill>
              </a:rPr>
              <a:t>Идеи и история становления синергетики</a:t>
            </a:r>
            <a:br>
              <a:rPr lang="ru-RU" sz="3000" dirty="0" smtClean="0">
                <a:solidFill>
                  <a:srgbClr val="FF3300"/>
                </a:solidFill>
              </a:rPr>
            </a:br>
            <a:r>
              <a:rPr lang="ru-RU" sz="3000" dirty="0" smtClean="0">
                <a:solidFill>
                  <a:srgbClr val="0000CC"/>
                </a:solidFill>
              </a:rPr>
              <a:t>изложены в статье «Синергетике </a:t>
            </a:r>
            <a:r>
              <a:rPr lang="ru-RU" sz="3000" dirty="0">
                <a:solidFill>
                  <a:srgbClr val="0000CC"/>
                </a:solidFill>
              </a:rPr>
              <a:t>30 лет. Интервью с профессором Г. </a:t>
            </a:r>
            <a:r>
              <a:rPr lang="ru-RU" sz="3000" dirty="0" err="1" smtClean="0">
                <a:solidFill>
                  <a:srgbClr val="0000CC"/>
                </a:solidFill>
              </a:rPr>
              <a:t>Хакеном</a:t>
            </a:r>
            <a:r>
              <a:rPr lang="ru-RU" sz="3000" dirty="0" smtClean="0">
                <a:solidFill>
                  <a:srgbClr val="0000CC"/>
                </a:solidFill>
              </a:rPr>
              <a:t>» (</a:t>
            </a:r>
            <a:r>
              <a:rPr lang="ru-RU" sz="3000" dirty="0" smtClean="0">
                <a:solidFill>
                  <a:srgbClr val="008080"/>
                </a:solidFill>
              </a:rPr>
              <a:t>Вопросы </a:t>
            </a:r>
            <a:r>
              <a:rPr lang="ru-RU" sz="3000" dirty="0">
                <a:solidFill>
                  <a:srgbClr val="008080"/>
                </a:solidFill>
              </a:rPr>
              <a:t>философии. </a:t>
            </a:r>
            <a:r>
              <a:rPr lang="ru-RU" sz="3000" dirty="0" smtClean="0">
                <a:solidFill>
                  <a:srgbClr val="008080"/>
                </a:solidFill>
              </a:rPr>
              <a:t>2000-3</a:t>
            </a:r>
            <a:r>
              <a:rPr lang="ru-RU" sz="3000" dirty="0" smtClean="0">
                <a:solidFill>
                  <a:srgbClr val="0000CC"/>
                </a:solidFill>
              </a:rPr>
              <a:t>). </a:t>
            </a:r>
            <a:br>
              <a:rPr lang="ru-RU" sz="3000" dirty="0" smtClean="0">
                <a:solidFill>
                  <a:srgbClr val="0000CC"/>
                </a:solidFill>
              </a:rPr>
            </a:br>
            <a:r>
              <a:rPr lang="ru-RU" sz="3000" dirty="0" smtClean="0">
                <a:solidFill>
                  <a:srgbClr val="0000CC"/>
                </a:solidFill>
              </a:rPr>
              <a:t>В частности, синергетический подход развивается в школе </a:t>
            </a:r>
            <a:r>
              <a:rPr lang="ru-RU" sz="3000" dirty="0">
                <a:solidFill>
                  <a:srgbClr val="0000CC"/>
                </a:solidFill>
              </a:rPr>
              <a:t>нелинейной оптики, квантовой механики и статистической физики Германа </a:t>
            </a:r>
            <a:r>
              <a:rPr lang="ru-RU" sz="3000" dirty="0" err="1" smtClean="0">
                <a:solidFill>
                  <a:srgbClr val="0000CC"/>
                </a:solidFill>
              </a:rPr>
              <a:t>Хакена</a:t>
            </a:r>
            <a:r>
              <a:rPr lang="ru-RU" sz="3000" dirty="0" smtClean="0">
                <a:solidFill>
                  <a:srgbClr val="0000CC"/>
                </a:solidFill>
              </a:rPr>
              <a:t>. </a:t>
            </a:r>
            <a:r>
              <a:rPr lang="ru-RU" sz="3000" dirty="0">
                <a:solidFill>
                  <a:srgbClr val="0000CC"/>
                </a:solidFill>
              </a:rPr>
              <a:t>В 1973 году он объединил большую группу учёных вокруг </a:t>
            </a:r>
            <a:r>
              <a:rPr lang="ru-RU" sz="3000" dirty="0" err="1">
                <a:solidFill>
                  <a:srgbClr val="0000CC"/>
                </a:solidFill>
              </a:rPr>
              <a:t>шпрингеровской</a:t>
            </a:r>
            <a:r>
              <a:rPr lang="ru-RU" sz="3000" dirty="0">
                <a:solidFill>
                  <a:srgbClr val="0000CC"/>
                </a:solidFill>
              </a:rPr>
              <a:t> серии книг по </a:t>
            </a:r>
            <a:r>
              <a:rPr lang="ru-RU" sz="3000" dirty="0" smtClean="0">
                <a:solidFill>
                  <a:srgbClr val="0000CC"/>
                </a:solidFill>
              </a:rPr>
              <a:t>синергетике (издано 69 </a:t>
            </a:r>
            <a:r>
              <a:rPr lang="ru-RU" sz="3000" dirty="0">
                <a:solidFill>
                  <a:srgbClr val="0000CC"/>
                </a:solidFill>
              </a:rPr>
              <a:t>томов с широким спектром теоретических, прикладных и научно-популярных </a:t>
            </a:r>
            <a:r>
              <a:rPr lang="ru-RU" sz="3000" dirty="0" smtClean="0">
                <a:solidFill>
                  <a:srgbClr val="0000CC"/>
                </a:solidFill>
              </a:rPr>
              <a:t>работ)</a:t>
            </a:r>
            <a:endParaRPr lang="ru-RU" sz="3000" dirty="0">
              <a:solidFill>
                <a:srgbClr val="0000CC"/>
              </a:solidFill>
            </a:endParaRPr>
          </a:p>
        </p:txBody>
      </p:sp>
    </p:spTree>
    <p:extLst>
      <p:ext uri="{BB962C8B-B14F-4D97-AF65-F5344CB8AC3E}">
        <p14:creationId xmlns:p14="http://schemas.microsoft.com/office/powerpoint/2010/main" val="1188841312"/>
      </p:ext>
    </p:extLst>
  </p:cSld>
  <p:clrMapOvr>
    <a:masterClrMapping/>
  </p:clrMapOvr>
  <p:transition>
    <p:blind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78562"/>
          </a:xfrm>
        </p:spPr>
        <p:txBody>
          <a:bodyPr/>
          <a:lstStyle/>
          <a:p>
            <a:pPr algn="l"/>
            <a:r>
              <a:rPr lang="ru-RU" sz="3000" dirty="0" smtClean="0">
                <a:solidFill>
                  <a:srgbClr val="0000CC"/>
                </a:solidFill>
              </a:rPr>
              <a:t>По </a:t>
            </a:r>
            <a:r>
              <a:rPr lang="ru-RU" sz="3000" dirty="0">
                <a:solidFill>
                  <a:srgbClr val="0000CC"/>
                </a:solidFill>
              </a:rPr>
              <a:t>мнению сторонников синергетики, </a:t>
            </a:r>
            <a:r>
              <a:rPr lang="ru-RU" sz="3000" dirty="0">
                <a:solidFill>
                  <a:srgbClr val="FF0000"/>
                </a:solidFill>
              </a:rPr>
              <a:t>источником развития является случайность, необратимость и неустойчивость</a:t>
            </a:r>
            <a:r>
              <a:rPr lang="ru-RU" sz="3000" dirty="0">
                <a:solidFill>
                  <a:srgbClr val="0000CC"/>
                </a:solidFill>
              </a:rPr>
              <a:t>. </a:t>
            </a:r>
            <a:r>
              <a:rPr lang="ru-RU" sz="3000" dirty="0">
                <a:solidFill>
                  <a:srgbClr val="008080"/>
                </a:solidFill>
              </a:rPr>
              <a:t>Фундаментальным принципом самоорганизации служит возникновение нового порядка и усложнение систем через флуктуации (случайные отклонения) состояний их элементов и подсистем</a:t>
            </a:r>
            <a:r>
              <a:rPr lang="ru-RU" sz="3000" dirty="0">
                <a:solidFill>
                  <a:srgbClr val="0000CC"/>
                </a:solidFill>
              </a:rPr>
              <a:t>. Такие флуктуации обычно нейтрализуются во всех равновесных системах за счёт отрицательных обратных связей, обеспечивающих сохранение структуры и близкого к равновесию состояния системы. </a:t>
            </a:r>
          </a:p>
        </p:txBody>
      </p:sp>
    </p:spTree>
    <p:extLst>
      <p:ext uri="{BB962C8B-B14F-4D97-AF65-F5344CB8AC3E}">
        <p14:creationId xmlns:p14="http://schemas.microsoft.com/office/powerpoint/2010/main" val="3234855997"/>
      </p:ext>
    </p:extLst>
  </p:cSld>
  <p:clrMapOvr>
    <a:masterClrMapping/>
  </p:clrMapOvr>
  <p:transition>
    <p:blind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78562"/>
          </a:xfrm>
        </p:spPr>
        <p:txBody>
          <a:bodyPr/>
          <a:lstStyle/>
          <a:p>
            <a:pPr algn="l"/>
            <a:r>
              <a:rPr lang="ru-RU" sz="3200" dirty="0">
                <a:solidFill>
                  <a:srgbClr val="0000CC"/>
                </a:solidFill>
              </a:rPr>
              <a:t>Но в более сложных открытых системах, благодаря притоку энергии извне и усилению неравновесности, отклонения со временем возрастают, накапливаются, вызывают эффект коллективного поведения элементов и подсистем и, в конце концов, приводят к «расшатыванию» прежнего порядка и через относительно кратковременное хаотическое состояние системы </a:t>
            </a:r>
            <a:r>
              <a:rPr lang="ru-RU" sz="3200" dirty="0">
                <a:solidFill>
                  <a:srgbClr val="FF3300"/>
                </a:solidFill>
              </a:rPr>
              <a:t>приводят либо к разрушению прежней структуры, либо к возникновению нового </a:t>
            </a:r>
            <a:r>
              <a:rPr lang="ru-RU" sz="3200" dirty="0" smtClean="0">
                <a:solidFill>
                  <a:srgbClr val="FF3300"/>
                </a:solidFill>
              </a:rPr>
              <a:t>порядка</a:t>
            </a:r>
            <a:endParaRPr lang="ru-RU" sz="3000" dirty="0">
              <a:solidFill>
                <a:srgbClr val="FF3300"/>
              </a:solidFill>
            </a:endParaRPr>
          </a:p>
        </p:txBody>
      </p:sp>
    </p:spTree>
    <p:extLst>
      <p:ext uri="{BB962C8B-B14F-4D97-AF65-F5344CB8AC3E}">
        <p14:creationId xmlns:p14="http://schemas.microsoft.com/office/powerpoint/2010/main" val="4266456200"/>
      </p:ext>
    </p:extLst>
  </p:cSld>
  <p:clrMapOvr>
    <a:masterClrMapping/>
  </p:clrMapOvr>
  <p:transition>
    <p:blind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525962"/>
          </a:xfrm>
        </p:spPr>
        <p:txBody>
          <a:bodyPr/>
          <a:lstStyle/>
          <a:p>
            <a:pPr algn="l"/>
            <a:r>
              <a:rPr lang="ru-RU" sz="3200" dirty="0" smtClean="0">
                <a:solidFill>
                  <a:srgbClr val="0000CC"/>
                </a:solidFill>
              </a:rPr>
              <a:t>На этапе насущного перехода в системе образования к новой образовательной парадигме эти моменты становятся крайне важными.</a:t>
            </a:r>
            <a:br>
              <a:rPr lang="ru-RU" sz="3200" dirty="0" smtClean="0">
                <a:solidFill>
                  <a:srgbClr val="0000CC"/>
                </a:solidFill>
              </a:rPr>
            </a:br>
            <a:r>
              <a:rPr lang="ru-RU" sz="3200" dirty="0" smtClean="0">
                <a:solidFill>
                  <a:srgbClr val="0000CC"/>
                </a:solidFill>
              </a:rPr>
              <a:t>Дело не в синергетике, а в новом мировидении, которое может помочь осуществить этот переход, в том числе, – в головах участников образовательного процесса</a:t>
            </a:r>
            <a:endParaRPr lang="ru-RU" sz="3000" dirty="0">
              <a:solidFill>
                <a:srgbClr val="FF3300"/>
              </a:solidFill>
            </a:endParaRPr>
          </a:p>
        </p:txBody>
      </p:sp>
    </p:spTree>
    <p:extLst>
      <p:ext uri="{BB962C8B-B14F-4D97-AF65-F5344CB8AC3E}">
        <p14:creationId xmlns:p14="http://schemas.microsoft.com/office/powerpoint/2010/main" val="3135715335"/>
      </p:ext>
    </p:extLst>
  </p:cSld>
  <p:clrMapOvr>
    <a:masterClrMapping/>
  </p:clrMapOvr>
  <p:transition>
    <p:blind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458200" cy="6354762"/>
          </a:xfrm>
        </p:spPr>
        <p:txBody>
          <a:bodyPr/>
          <a:lstStyle/>
          <a:p>
            <a:pPr algn="l"/>
            <a:r>
              <a:rPr lang="ru-RU" sz="3200" dirty="0" smtClean="0">
                <a:solidFill>
                  <a:srgbClr val="FF3300"/>
                </a:solidFill>
              </a:rPr>
              <a:t>Опорные </a:t>
            </a:r>
            <a:r>
              <a:rPr lang="ru-RU" sz="3200" dirty="0">
                <a:solidFill>
                  <a:srgbClr val="FF3300"/>
                </a:solidFill>
              </a:rPr>
              <a:t>идеи и </a:t>
            </a:r>
            <a:r>
              <a:rPr lang="ru-RU" sz="3200" dirty="0" smtClean="0">
                <a:solidFill>
                  <a:srgbClr val="FF3300"/>
                </a:solidFill>
              </a:rPr>
              <a:t>цитаты нашего анализа</a:t>
            </a:r>
            <a:r>
              <a:rPr lang="ru-RU" sz="3200" dirty="0">
                <a:solidFill>
                  <a:srgbClr val="0000CC"/>
                </a:solidFill>
              </a:rPr>
              <a:t/>
            </a:r>
            <a:br>
              <a:rPr lang="ru-RU" sz="3200" dirty="0">
                <a:solidFill>
                  <a:srgbClr val="0000CC"/>
                </a:solidFill>
              </a:rPr>
            </a:br>
            <a:r>
              <a:rPr lang="ru-RU" sz="3000" dirty="0" smtClean="0">
                <a:solidFill>
                  <a:srgbClr val="0000CC"/>
                </a:solidFill>
              </a:rPr>
              <a:t>1) Бердяев </a:t>
            </a:r>
            <a:r>
              <a:rPr lang="ru-RU" sz="3000" dirty="0">
                <a:solidFill>
                  <a:srgbClr val="0000CC"/>
                </a:solidFill>
              </a:rPr>
              <a:t>Н.А. </a:t>
            </a:r>
            <a:r>
              <a:rPr lang="ru-RU" sz="3000" dirty="0" smtClean="0">
                <a:solidFill>
                  <a:srgbClr val="0000CC"/>
                </a:solidFill>
              </a:rPr>
              <a:t>говорил о </a:t>
            </a:r>
            <a:r>
              <a:rPr lang="ru-RU" sz="3000" dirty="0">
                <a:solidFill>
                  <a:srgbClr val="0000CC"/>
                </a:solidFill>
              </a:rPr>
              <a:t>«страшном ускорении времени, за которым человек не может угнаться</a:t>
            </a:r>
            <a:r>
              <a:rPr lang="ru-RU" sz="3000" dirty="0" smtClean="0">
                <a:solidFill>
                  <a:srgbClr val="0000CC"/>
                </a:solidFill>
              </a:rPr>
              <a:t>».</a:t>
            </a:r>
            <a:br>
              <a:rPr lang="ru-RU" sz="3000" dirty="0" smtClean="0">
                <a:solidFill>
                  <a:srgbClr val="0000CC"/>
                </a:solidFill>
              </a:rPr>
            </a:br>
            <a:r>
              <a:rPr lang="ru-RU" sz="3000" dirty="0" smtClean="0">
                <a:solidFill>
                  <a:srgbClr val="0000CC"/>
                </a:solidFill>
              </a:rPr>
              <a:t>2) Фрагмент из фильма </a:t>
            </a:r>
            <a:r>
              <a:rPr lang="ru-RU" sz="3000" dirty="0">
                <a:solidFill>
                  <a:srgbClr val="0000CC"/>
                </a:solidFill>
              </a:rPr>
              <a:t>«Общество мертвых поэтов</a:t>
            </a:r>
            <a:r>
              <a:rPr lang="ru-RU" sz="3000" dirty="0" smtClean="0">
                <a:solidFill>
                  <a:srgbClr val="0000CC"/>
                </a:solidFill>
              </a:rPr>
              <a:t>». («Одеяла </a:t>
            </a:r>
            <a:r>
              <a:rPr lang="ru-RU" sz="3000" dirty="0">
                <a:solidFill>
                  <a:srgbClr val="0000CC"/>
                </a:solidFill>
              </a:rPr>
              <a:t>никогда не </a:t>
            </a:r>
            <a:r>
              <a:rPr lang="ru-RU" sz="3000" dirty="0" smtClean="0">
                <a:solidFill>
                  <a:srgbClr val="0000CC"/>
                </a:solidFill>
              </a:rPr>
              <a:t>хватает»).</a:t>
            </a:r>
            <a:br>
              <a:rPr lang="ru-RU" sz="3000" dirty="0" smtClean="0">
                <a:solidFill>
                  <a:srgbClr val="0000CC"/>
                </a:solidFill>
              </a:rPr>
            </a:br>
            <a:r>
              <a:rPr lang="ru-RU" sz="3000" dirty="0" smtClean="0">
                <a:solidFill>
                  <a:srgbClr val="0000CC"/>
                </a:solidFill>
              </a:rPr>
              <a:t>3) Выходом для людей (то есть «одеялом», которым можно укрыться от беспредельной многоаспектности окружающего мира и порождаемого ею хаоса) является антиэнтропийная </a:t>
            </a:r>
            <a:r>
              <a:rPr lang="ru-RU" sz="3000" dirty="0">
                <a:solidFill>
                  <a:srgbClr val="0000CC"/>
                </a:solidFill>
              </a:rPr>
              <a:t>направленностью </a:t>
            </a:r>
            <a:r>
              <a:rPr lang="ru-RU" sz="3000" dirty="0" smtClean="0">
                <a:solidFill>
                  <a:srgbClr val="0000CC"/>
                </a:solidFill>
              </a:rPr>
              <a:t>их интеллекта </a:t>
            </a:r>
            <a:r>
              <a:rPr lang="ru-RU" sz="2000" dirty="0">
                <a:solidFill>
                  <a:srgbClr val="0000CC"/>
                </a:solidFill>
              </a:rPr>
              <a:t>(</a:t>
            </a:r>
            <a:r>
              <a:rPr lang="ru-RU" sz="2000" dirty="0" err="1">
                <a:solidFill>
                  <a:srgbClr val="008080"/>
                </a:solidFill>
              </a:rPr>
              <a:t>Назаретян</a:t>
            </a:r>
            <a:r>
              <a:rPr lang="ru-RU" sz="2000" dirty="0">
                <a:solidFill>
                  <a:srgbClr val="008080"/>
                </a:solidFill>
              </a:rPr>
              <a:t> А.П. Интеллект во Вселенной: истоки, становление, </a:t>
            </a:r>
            <a:r>
              <a:rPr lang="ru-RU" sz="2000" dirty="0" smtClean="0">
                <a:solidFill>
                  <a:srgbClr val="008080"/>
                </a:solidFill>
              </a:rPr>
              <a:t>перспективы</a:t>
            </a:r>
            <a:r>
              <a:rPr lang="ru-RU" sz="2000" dirty="0">
                <a:solidFill>
                  <a:srgbClr val="008080"/>
                </a:solidFill>
              </a:rPr>
              <a:t>. Очерки междисциплинарной теории </a:t>
            </a:r>
            <a:r>
              <a:rPr lang="ru-RU" sz="2000" dirty="0" smtClean="0">
                <a:solidFill>
                  <a:srgbClr val="008080"/>
                </a:solidFill>
              </a:rPr>
              <a:t>прогресса. </a:t>
            </a:r>
            <a:r>
              <a:rPr lang="ru-RU" sz="2000" dirty="0">
                <a:solidFill>
                  <a:srgbClr val="008080"/>
                </a:solidFill>
              </a:rPr>
              <a:t>– М.: Недра, 1991. – 222 с</a:t>
            </a:r>
            <a:r>
              <a:rPr lang="ru-RU" sz="2000" dirty="0" smtClean="0">
                <a:solidFill>
                  <a:srgbClr val="008080"/>
                </a:solidFill>
              </a:rPr>
              <a:t>.</a:t>
            </a:r>
            <a:r>
              <a:rPr lang="ru-RU" sz="2000" dirty="0" smtClean="0">
                <a:solidFill>
                  <a:srgbClr val="0000CC"/>
                </a:solidFill>
              </a:rPr>
              <a:t>)</a:t>
            </a:r>
            <a:endParaRPr lang="ru-RU" sz="2000" dirty="0">
              <a:solidFill>
                <a:srgbClr val="0000CC"/>
              </a:solidFill>
            </a:endParaRPr>
          </a:p>
        </p:txBody>
      </p:sp>
    </p:spTree>
    <p:extLst>
      <p:ext uri="{BB962C8B-B14F-4D97-AF65-F5344CB8AC3E}">
        <p14:creationId xmlns:p14="http://schemas.microsoft.com/office/powerpoint/2010/main" val="232926393"/>
      </p:ext>
    </p:extLst>
  </p:cSld>
  <p:clrMapOvr>
    <a:masterClrMapping/>
  </p:clrMapOvr>
  <p:transition>
    <p:blind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05800" cy="6430962"/>
          </a:xfrm>
        </p:spPr>
        <p:txBody>
          <a:bodyPr/>
          <a:lstStyle/>
          <a:p>
            <a:pPr algn="l"/>
            <a:r>
              <a:rPr lang="ru-RU" sz="3000" dirty="0" err="1" smtClean="0">
                <a:solidFill>
                  <a:srgbClr val="0000CC"/>
                </a:solidFill>
              </a:rPr>
              <a:t>Вилюнас</a:t>
            </a:r>
            <a:r>
              <a:rPr lang="ru-RU" sz="3000" dirty="0" smtClean="0">
                <a:solidFill>
                  <a:srgbClr val="0000CC"/>
                </a:solidFill>
              </a:rPr>
              <a:t> </a:t>
            </a:r>
            <a:r>
              <a:rPr lang="ru-RU" sz="3000" dirty="0">
                <a:solidFill>
                  <a:srgbClr val="0000CC"/>
                </a:solidFill>
              </a:rPr>
              <a:t>В.К. </a:t>
            </a:r>
            <a:r>
              <a:rPr lang="ru-RU" sz="3000" dirty="0" smtClean="0">
                <a:solidFill>
                  <a:srgbClr val="0000CC"/>
                </a:solidFill>
              </a:rPr>
              <a:t>(</a:t>
            </a:r>
            <a:r>
              <a:rPr lang="ru-RU" sz="2400" dirty="0" smtClean="0">
                <a:solidFill>
                  <a:srgbClr val="008080"/>
                </a:solidFill>
              </a:rPr>
              <a:t>Психологические </a:t>
            </a:r>
            <a:r>
              <a:rPr lang="ru-RU" sz="2400" dirty="0">
                <a:solidFill>
                  <a:srgbClr val="008080"/>
                </a:solidFill>
              </a:rPr>
              <a:t>механизмы мотивации  человека. </a:t>
            </a:r>
            <a:r>
              <a:rPr lang="ru-RU" sz="2400" dirty="0" smtClean="0">
                <a:solidFill>
                  <a:srgbClr val="008080"/>
                </a:solidFill>
              </a:rPr>
              <a:t>– М</a:t>
            </a:r>
            <a:r>
              <a:rPr lang="ru-RU" sz="2400" dirty="0">
                <a:solidFill>
                  <a:srgbClr val="008080"/>
                </a:solidFill>
              </a:rPr>
              <a:t>.: Изд-во МГУ, 1990. </a:t>
            </a:r>
            <a:r>
              <a:rPr lang="ru-RU" sz="2400" dirty="0" smtClean="0">
                <a:solidFill>
                  <a:srgbClr val="008080"/>
                </a:solidFill>
              </a:rPr>
              <a:t>– 288 </a:t>
            </a:r>
            <a:r>
              <a:rPr lang="ru-RU" sz="2400" dirty="0">
                <a:solidFill>
                  <a:srgbClr val="008080"/>
                </a:solidFill>
              </a:rPr>
              <a:t>с</a:t>
            </a:r>
            <a:r>
              <a:rPr lang="ru-RU" sz="2400" dirty="0" smtClean="0">
                <a:solidFill>
                  <a:srgbClr val="008080"/>
                </a:solidFill>
              </a:rPr>
              <a:t>.</a:t>
            </a:r>
            <a:r>
              <a:rPr lang="ru-RU" sz="3000" dirty="0" smtClean="0">
                <a:solidFill>
                  <a:srgbClr val="0000CC"/>
                </a:solidFill>
              </a:rPr>
              <a:t>): </a:t>
            </a:r>
            <a:br>
              <a:rPr lang="ru-RU" sz="3000" dirty="0" smtClean="0">
                <a:solidFill>
                  <a:srgbClr val="0000CC"/>
                </a:solidFill>
              </a:rPr>
            </a:br>
            <a:r>
              <a:rPr lang="ru-RU" sz="3000" dirty="0" smtClean="0">
                <a:solidFill>
                  <a:srgbClr val="0000CC"/>
                </a:solidFill>
              </a:rPr>
              <a:t>«</a:t>
            </a:r>
            <a:r>
              <a:rPr lang="ru-RU" sz="3000" dirty="0">
                <a:solidFill>
                  <a:srgbClr val="0000CC"/>
                </a:solidFill>
              </a:rPr>
              <a:t>Стремление к выяснению причинной обусловленности </a:t>
            </a:r>
            <a:r>
              <a:rPr lang="ru-RU" sz="3000" dirty="0" smtClean="0">
                <a:solidFill>
                  <a:srgbClr val="0000CC"/>
                </a:solidFill>
              </a:rPr>
              <a:t>явлений </a:t>
            </a:r>
            <a:r>
              <a:rPr lang="ru-RU" sz="3000" dirty="0">
                <a:solidFill>
                  <a:srgbClr val="0000CC"/>
                </a:solidFill>
              </a:rPr>
              <a:t>настолько характерно человеку, что можно говорить о </a:t>
            </a:r>
            <a:r>
              <a:rPr lang="ru-RU" sz="3000" dirty="0">
                <a:solidFill>
                  <a:srgbClr val="FF3300"/>
                </a:solidFill>
              </a:rPr>
              <a:t>присущей ему склонности видеть всё в мире непременно </a:t>
            </a:r>
            <a:r>
              <a:rPr lang="ru-RU" sz="3000" dirty="0" smtClean="0">
                <a:solidFill>
                  <a:srgbClr val="FF3300"/>
                </a:solidFill>
              </a:rPr>
              <a:t>детерминированным</a:t>
            </a:r>
            <a:r>
              <a:rPr lang="ru-RU" sz="3000" dirty="0">
                <a:solidFill>
                  <a:srgbClr val="0000CC"/>
                </a:solidFill>
              </a:rPr>
              <a:t>. Как писал </a:t>
            </a:r>
            <a:r>
              <a:rPr lang="ru-RU" sz="3000" dirty="0" err="1" smtClean="0">
                <a:solidFill>
                  <a:srgbClr val="0000CC"/>
                </a:solidFill>
              </a:rPr>
              <a:t>А.И.Герцен</a:t>
            </a:r>
            <a:r>
              <a:rPr lang="ru-RU" sz="3000" dirty="0">
                <a:solidFill>
                  <a:srgbClr val="0000CC"/>
                </a:solidFill>
              </a:rPr>
              <a:t>, "людям так </a:t>
            </a:r>
            <a:r>
              <a:rPr lang="ru-RU" sz="3000" dirty="0" smtClean="0">
                <a:solidFill>
                  <a:srgbClr val="0000CC"/>
                </a:solidFill>
              </a:rPr>
              <a:t>свойственно </a:t>
            </a:r>
            <a:r>
              <a:rPr lang="ru-RU" sz="3000" dirty="0">
                <a:solidFill>
                  <a:srgbClr val="0000CC"/>
                </a:solidFill>
              </a:rPr>
              <a:t>добираться до причины всего, что делается около них, что они лучше любят выдумывать вздорную причину, когда настоящей не знают, чем оставить ее в покое и не </a:t>
            </a:r>
            <a:r>
              <a:rPr lang="ru-RU" sz="3000" dirty="0" smtClean="0">
                <a:solidFill>
                  <a:srgbClr val="0000CC"/>
                </a:solidFill>
              </a:rPr>
              <a:t>заниматься </a:t>
            </a:r>
            <a:r>
              <a:rPr lang="ru-RU" sz="3000" dirty="0">
                <a:solidFill>
                  <a:srgbClr val="0000CC"/>
                </a:solidFill>
              </a:rPr>
              <a:t>ею</a:t>
            </a:r>
            <a:r>
              <a:rPr lang="ru-RU" sz="3000" dirty="0" smtClean="0">
                <a:solidFill>
                  <a:srgbClr val="0000CC"/>
                </a:solidFill>
              </a:rPr>
              <a:t>".</a:t>
            </a:r>
            <a:endParaRPr lang="ru-RU" sz="2400" dirty="0">
              <a:solidFill>
                <a:srgbClr val="008080"/>
              </a:solidFill>
            </a:endParaRPr>
          </a:p>
        </p:txBody>
      </p:sp>
    </p:spTree>
    <p:extLst>
      <p:ext uri="{BB962C8B-B14F-4D97-AF65-F5344CB8AC3E}">
        <p14:creationId xmlns:p14="http://schemas.microsoft.com/office/powerpoint/2010/main" val="4233949901"/>
      </p:ext>
    </p:extLst>
  </p:cSld>
  <p:clrMapOvr>
    <a:masterClrMapping/>
  </p:clrMapOvr>
  <p:transition>
    <p:blinds/>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altLang="ru-RU" sz="1800" b="0" i="0" u="none" strike="noStrike" cap="none" normalizeH="0" baseline="-2500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altLang="ru-RU" sz="1800" b="0" i="0" u="none" strike="noStrike" cap="none" normalizeH="0" baseline="-25000" smtClean="0">
            <a:ln>
              <a:noFill/>
            </a:ln>
            <a:solidFill>
              <a:schemeClr val="tx1"/>
            </a:solidFill>
            <a:effectLst/>
            <a:latin typeface="Arial"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Satellite Dish</Template>
  <TotalTime>5432</TotalTime>
  <Words>770</Words>
  <Application>Microsoft Office PowerPoint</Application>
  <PresentationFormat>Экран (4:3)</PresentationFormat>
  <Paragraphs>46</Paragraphs>
  <Slides>23</Slides>
  <Notes>23</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Оформление по умолчанию</vt:lpstr>
      <vt:lpstr>Ермаков Владимир Григорьевич vgermakov@gmail.com  Нужна ли синергетика как методологический ориентир для дальнейшей разработки теории и практики современного высшего образования?</vt:lpstr>
      <vt:lpstr>Перед обсуждением статьи Князевой и Курдюмова [1], по-видимому, необходим разговор о том, а нужна ли она (и данная статья, и синергетика в целом) для понимания процессов, происходящих в высшей школе. Попробую указать то место, ту развилку на пути развития современного высшего образования, где идеи синергетики как нового мировидения крайне важны. 1. Князева Е.Н., Курдюмов С.П. Синергетика как новое мировидение: Диалог с И. Пригожиным // Вопросы философии. – 1992. – № 12. – С. 3–20.</vt:lpstr>
      <vt:lpstr>Сначала отметим аргументы «ПРОТИВ» а) Бритва О́ккама – методологический принцип, получивший название от имени английского монаха-францисканца Уильяма из Оккама (ок. 1285—1349). Он гласит: «Не следует множить сущее без необходимости». Оккама писал: «Что может быть сделано на основе меньшего числа [предположений], не следует делать, исходя из большего». б) Мнение академика РАО доктора психол. наук Н.Н. Нечаева по поводу синергетики в психологии аналогично этому принципу</vt:lpstr>
      <vt:lpstr>Идеи и история становления синергетики изложены в статье «Синергетике 30 лет. Интервью с профессором Г. Хакеном» (Вопросы философии. 2000-3).  В частности, синергетический подход развивается в школе нелинейной оптики, квантовой механики и статистической физики Германа Хакена. В 1973 году он объединил большую группу учёных вокруг шпрингеровской серии книг по синергетике (издано 69 томов с широким спектром теоретических, прикладных и научно-популярных работ)</vt:lpstr>
      <vt:lpstr>По мнению сторонников синергетики, источником развития является случайность, необратимость и неустойчивость. Фундаментальным принципом самоорганизации служит возникновение нового порядка и усложнение систем через флуктуации (случайные отклонения) состояний их элементов и подсистем. Такие флуктуации обычно нейтрализуются во всех равновесных системах за счёт отрицательных обратных связей, обеспечивающих сохранение структуры и близкого к равновесию состояния системы. </vt:lpstr>
      <vt:lpstr>Но в более сложных открытых системах, благодаря притоку энергии извне и усилению неравновесности, отклонения со временем возрастают, накапливаются, вызывают эффект коллективного поведения элементов и подсистем и, в конце концов, приводят к «расшатыванию» прежнего порядка и через относительно кратковременное хаотическое состояние системы приводят либо к разрушению прежней структуры, либо к возникновению нового порядка</vt:lpstr>
      <vt:lpstr>На этапе насущного перехода в системе образования к новой образовательной парадигме эти моменты становятся крайне важными. Дело не в синергетике, а в новом мировидении, которое может помочь осуществить этот переход, в том числе, – в головах участников образовательного процесса</vt:lpstr>
      <vt:lpstr>Опорные идеи и цитаты нашего анализа 1) Бердяев Н.А. говорил о «страшном ускорении времени, за которым человек не может угнаться». 2) Фрагмент из фильма «Общество мертвых поэтов». («Одеяла никогда не хватает»). 3) Выходом для людей (то есть «одеялом», которым можно укрыться от беспредельной многоаспектности окружающего мира и порождаемого ею хаоса) является антиэнтропийная направленностью их интеллекта (Назаретян А.П. Интеллект во Вселенной: истоки, становление, перспективы. Очерки междисциплинарной теории прогресса. – М.: Недра, 1991. – 222 с.)</vt:lpstr>
      <vt:lpstr>Вилюнас В.К. (Психологические механизмы мотивации  человека. – М.: Изд-во МГУ, 1990. – 288 с.):  «Стремление к выяснению причинной обусловленности явлений настолько характерно человеку, что можно говорить о присущей ему склонности видеть всё в мире непременно детерминированным. Как писал А.И.Герцен, "людям так свойственно добираться до причины всего, что делается около них, что они лучше любят выдумывать вздорную причину, когда настоящей не знают, чем оставить ее в покое и не заниматься ею".</vt:lpstr>
      <vt:lpstr>Это проявляется как в утверждении ребенка о том, что облака делаются паровозами, ветер – деревьями, так и в заполнении взрослыми белых пятен в познании причинных отношений такими объяснительными конструктами, как судьба, колдовство, космические явления и т.п. Процессы отражения в условиях наличия упорядоченных представлений об окружающей действительности и своем месте в ней приобретают особенность человеческого сознания, представляющего собой высшую форму отражения» </vt:lpstr>
      <vt:lpstr>Но на формирование и укрепление этой важнейшей особенности человеческого сознания времени как раз и не хватает! При этом понятия высокого уровня абстракции, такие, например, как начала аксиоматических теорий, вообще «останавливают мысль».  Это жесткое проявление и конкретизация общего противоречия между личностью и культурой, которое стремительно обостряется</vt:lpstr>
      <vt:lpstr>О возвратно-поступательных моделях Если в курсе педагогической психологии пытаться что-либо объяснить студентам, навести порядок в их представлениях, описать важные, опорные для теории и практики примеры, то движение по программе резко останавливается. А если идти по программе строго, то из-за высокой скорости движения, заданной программой, необходимого слома укоренившихся на бытовом уровне представлений не происходит. В этой дилемме и состоит «нерв» образования </vt:lpstr>
      <vt:lpstr>Что же делать? Понятия высокого уровня абстракции отчетливо показывают, что выбора уже нет. Идти нужно по первому пути, хотя это и равносильно движению в противоположном направлении. Возвращениям ради развития индивида нет альтернативы, иначе все останавливается или деградирует. Они нужны и для развития мышления, и для создания базы для продвижения вперед, и для сжатия информации на основе логических связей, актуального не только для индивида, но и для всего человеческого сообщества</vt:lpstr>
      <vt:lpstr>Однако сложившаяся система образования этому решительно сопротивляется.  В 50-е годы XX столетия на вопрос студента пединститута «Как излагать новый материал в случае, если учащийся предыдущего материала не знает?» лектор, читавший курс методики преподавания математики, ответил: «Как это не знает, он обязан знать!» Столь резкий ответ при наличии второгодников означает полную неготовность принять саму постановку вопроса о необходимости отклонений от утверждённого учебного плана и заданного графика его прохождения</vt:lpstr>
      <vt:lpstr>«Времени нет» – вот неявно выраженная суть стандартного отклика системы образования на эту острейшую необходимость. Отсюда следует, что возвращаться к предыдущему материалу и обращать внимание на качество наличных, накопленных ранее знаний учащегося нужно не просто так, а ради такого существенного изменения состояния учащегося, которое ускорит учебный процесс, позволит наверстать упущенное время и выведет ситуацию из тупика – и в настоящий момент, и на перспективу</vt:lpstr>
      <vt:lpstr>Что ждет педагога, если он отважится наводить порядок в предшествующих знаниях и представлениях учащегося? – Очевидно, жесткое столкновение с неописуемым хаосом и неизбежность поражения в этой попытке!</vt:lpstr>
      <vt:lpstr>Чтобы оценить эти трудности, имеющие и объективные причины, вспомним об ИНТЕРТЕКСТУАЛЬНОСТИ.  По оценке Р. Барта, «основу текста составляет... его выход в другие тексты, другие коды, другие знаки», и, собственно, текст – как в процессе письма, так и в процессе чтения – «есть воплощение множества других текстов, бесконечных или, точнее, утраченных (утративших следы собственного происхождения) кодов».</vt:lpstr>
      <vt:lpstr>Таким образом, «каждый текст является интертекстом; другие тексты присутствуют в нем на различных уровнях в более или менее узнаваемых формах: тексты предшествующей культуры и тексты окружающей культуры. Каждый текст представляет собою новую ткань, сотканную из старых цитат. Обрывки старых культурных кодов, формул, ритмических структур, фрагменты социальных идиом и т.д. – все они поглощены текстом и перемешаны в нем, поскольку всегда до текста и вокруг него существует язык» (Р.Барт). </vt:lpstr>
      <vt:lpstr>Синергетика как новое мировоззрение нужна именно тут. Если мы не хотим участвовать в похоронах системы образования и цивилизации, то дело придется иметь и с хаосом в содержании накопленного массива знаний, и с хаосом в головах – у студентов и у себя. Понадобится учитывать, что новые структуры возникают как раз на границе хаоса, вспомнить об узком коридоре в сложное, задуматься о  механизмах запуска процессов самоорганизации, а также о том, как их направить в нужное русло. Полезным станет и понятие аттрактора (притягивателя)</vt:lpstr>
      <vt:lpstr>Важно подчеркнуть, что развилка, в которой придется принимать ответственное решение, имеет цивилизационное значение. Например, Освальд Шпенглер начал книгу «Закат Европы» с главы «О смысле числа» и объяснил соединение столь разновеликих проблем необходимостью «различать становление и ставшее». В обобщенном виде эти аспекты отражены в теории Гегеля, а затем К. Маркса об «опредмечивании» и «распредмечивании»... </vt:lpstr>
      <vt:lpstr>Удивительно, но немало людей (педагогов) идут навстречу этим трудностям с бесстрашием и достигают феноменальных результатов.  Пример из фильма «Общество мертвых поэтов» (видео). Разумеется, мягкое, резонансное воздействие на систему, находящуюся в неравновесном состоянии, – не единственный способ управления ее перестройкой. Возможен также силовой и прямолинейный вариант, но он требует очень больших трудозатрат</vt:lpstr>
      <vt:lpstr>Особенно значительными управляющие воздействия должны быть на этапе перестройки социальных процессов. В.Д.Иванов так описывает преобразование старой Византии во Второй Рим: «Производились необходимые переделки статуй, срезались атрибуты богов, все эти нечестивые гроздья винограда, лиры, дубины. Попорченные места на мраморе, как и старые легенды, отшлифовывались по-новому. Кое-что приделывали на железных креплениях. И когда штифты, распухнув от ржавчины, сбрасывали добавки, привычка была уже создана». В данном случае управление доходило до каждого элемента, до каждой детали системы.</vt:lpstr>
      <vt:lpstr>Сказанное позволяет сформулировать следующий (промежуточный) вывод: использовать синергетику как методологический ориентир для дальнейшей разработки теории и практики современного высшего образования вполне уместно.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Владимир</dc:creator>
  <cp:lastModifiedBy>Elena I. Vorobyova (УМО)</cp:lastModifiedBy>
  <cp:revision>324</cp:revision>
  <cp:lastPrinted>1601-01-01T00:00:00Z</cp:lastPrinted>
  <dcterms:created xsi:type="dcterms:W3CDTF">1601-01-01T00:00:00Z</dcterms:created>
  <dcterms:modified xsi:type="dcterms:W3CDTF">2019-03-28T07:43:01Z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