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73" r:id="rId11"/>
    <p:sldId id="274" r:id="rId12"/>
    <p:sldId id="265" r:id="rId13"/>
    <p:sldId id="266" r:id="rId14"/>
    <p:sldId id="264" r:id="rId15"/>
    <p:sldId id="267" r:id="rId16"/>
    <p:sldId id="268" r:id="rId17"/>
    <p:sldId id="269" r:id="rId18"/>
    <p:sldId id="270" r:id="rId19"/>
    <p:sldId id="27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662" autoAdjust="0"/>
  </p:normalViewPr>
  <p:slideViewPr>
    <p:cSldViewPr>
      <p:cViewPr varScale="1">
        <p:scale>
          <a:sx n="81" d="100"/>
          <a:sy n="81" d="100"/>
        </p:scale>
        <p:origin x="10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A2BFE-366E-47F1-818B-DB14F7E232D3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29E76F-046D-41F4-89CA-73B16573928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9E76F-046D-41F4-89CA-73B16573928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7830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9E76F-046D-41F4-89CA-73B165739282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0230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9E76F-046D-41F4-89CA-73B165739282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7504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9E76F-046D-41F4-89CA-73B165739282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0237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9E76F-046D-41F4-89CA-73B165739282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9131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9E76F-046D-41F4-89CA-73B165739282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7897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9E76F-046D-41F4-89CA-73B165739282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7553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9E76F-046D-41F4-89CA-73B165739282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7081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9E76F-046D-41F4-89CA-73B165739282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8066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9E76F-046D-41F4-89CA-73B165739282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1950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9E76F-046D-41F4-89CA-73B165739282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550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9E76F-046D-41F4-89CA-73B16573928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0806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9E76F-046D-41F4-89CA-73B165739282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0938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9E76F-046D-41F4-89CA-73B165739282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2846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9E76F-046D-41F4-89CA-73B165739282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266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9E76F-046D-41F4-89CA-73B165739282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9E76F-046D-41F4-89CA-73B165739282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1377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9E76F-046D-41F4-89CA-73B165739282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6225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9E76F-046D-41F4-89CA-73B165739282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060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>
                <a:cs typeface="Times New Roman" pitchFamily="18" charset="0"/>
              </a:rPr>
              <a:t>Онтология естественного педагогического процесса: </a:t>
            </a:r>
            <a:r>
              <a:rPr lang="ru-RU" b="1" dirty="0" err="1" smtClean="0">
                <a:cs typeface="Times New Roman" pitchFamily="18" charset="0"/>
              </a:rPr>
              <a:t>деятельностный</a:t>
            </a:r>
            <a:r>
              <a:rPr lang="ru-RU" b="1" dirty="0" smtClean="0">
                <a:cs typeface="Times New Roman" pitchFamily="18" charset="0"/>
              </a:rPr>
              <a:t> подход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smtClean="0">
                <a:cs typeface="Times New Roman" pitchFamily="18" charset="0"/>
              </a:rPr>
              <a:t> </a:t>
            </a:r>
            <a:br>
              <a:rPr lang="ru-RU" sz="2700" dirty="0" smtClean="0">
                <a:cs typeface="Times New Roman" pitchFamily="18" charset="0"/>
              </a:rPr>
            </a:br>
            <a:r>
              <a:rPr lang="ru-RU" sz="2700" dirty="0" err="1" smtClean="0">
                <a:cs typeface="Times New Roman" pitchFamily="18" charset="0"/>
              </a:rPr>
              <a:t>Старченко</a:t>
            </a:r>
            <a:r>
              <a:rPr lang="ru-RU" sz="2700" dirty="0" smtClean="0">
                <a:cs typeface="Times New Roman" pitchFamily="18" charset="0"/>
              </a:rPr>
              <a:t> Владимир Николаевич, </a:t>
            </a:r>
            <a:br>
              <a:rPr lang="ru-RU" sz="2700" dirty="0" smtClean="0">
                <a:cs typeface="Times New Roman" pitchFamily="18" charset="0"/>
              </a:rPr>
            </a:br>
            <a:r>
              <a:rPr lang="ru-RU" sz="2700" dirty="0" smtClean="0">
                <a:cs typeface="Times New Roman" pitchFamily="18" charset="0"/>
              </a:rPr>
              <a:t>к.п.н., доцент</a:t>
            </a:r>
            <a:br>
              <a:rPr lang="ru-RU" sz="2700" dirty="0" smtClean="0">
                <a:cs typeface="Times New Roman" pitchFamily="18" charset="0"/>
              </a:rPr>
            </a:br>
            <a:r>
              <a:rPr lang="ru-RU" sz="2700" dirty="0" smtClean="0">
                <a:cs typeface="Times New Roman" pitchFamily="18" charset="0"/>
              </a:rPr>
              <a:t/>
            </a:r>
            <a:br>
              <a:rPr lang="ru-RU" sz="2700" dirty="0" smtClean="0">
                <a:cs typeface="Times New Roman" pitchFamily="18" charset="0"/>
              </a:rPr>
            </a:br>
            <a:r>
              <a:rPr lang="ru-RU" sz="2700" dirty="0" smtClean="0">
                <a:cs typeface="Times New Roman" pitchFamily="18" charset="0"/>
              </a:rPr>
              <a:t/>
            </a:r>
            <a:br>
              <a:rPr lang="ru-RU" sz="2700" dirty="0" smtClean="0">
                <a:cs typeface="Times New Roman" pitchFamily="18" charset="0"/>
              </a:rPr>
            </a:br>
            <a:r>
              <a:rPr lang="en-US" sz="2700" dirty="0" smtClean="0">
                <a:cs typeface="Times New Roman" pitchFamily="18" charset="0"/>
              </a:rPr>
              <a:t>1</a:t>
            </a:r>
            <a:r>
              <a:rPr lang="ru-RU" sz="2700" dirty="0" smtClean="0">
                <a:cs typeface="Times New Roman" pitchFamily="18" charset="0"/>
              </a:rPr>
              <a:t>6</a:t>
            </a:r>
            <a:r>
              <a:rPr lang="be-BY" sz="2700" dirty="0" smtClean="0">
                <a:cs typeface="Times New Roman" pitchFamily="18" charset="0"/>
              </a:rPr>
              <a:t>.</a:t>
            </a:r>
            <a:r>
              <a:rPr lang="ru-RU" sz="2700" dirty="0" smtClean="0">
                <a:cs typeface="Times New Roman" pitchFamily="18" charset="0"/>
              </a:rPr>
              <a:t>01.2019</a:t>
            </a:r>
            <a:endParaRPr lang="ru-RU" sz="27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/>
              <a:t>В механизме расширенного воспроизводства культуры педагог занимает важное место (рисунок). Являясь носителем общей культуры, педагог также должен обладать специфической педагогической культурой, посредством которой он и осуществляет трансляцию первой в социуме. </a:t>
            </a:r>
            <a:endParaRPr lang="ru-RU" sz="20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42910" y="1714488"/>
            <a:ext cx="7980219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42910" y="5023506"/>
            <a:ext cx="805419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 результате педагогической деятельности новое поколение подключается к </a:t>
            </a:r>
          </a:p>
          <a:p>
            <a:pPr algn="just"/>
            <a:r>
              <a:rPr lang="ru-RU" dirty="0" smtClean="0"/>
              <a:t>пространству человеческой культуры с помощью которой становится </a:t>
            </a:r>
          </a:p>
          <a:p>
            <a:pPr algn="just"/>
            <a:r>
              <a:rPr lang="ru-RU" dirty="0" smtClean="0"/>
              <a:t>способной осуществлять деятельность человеческую. Можно утверждать, </a:t>
            </a:r>
          </a:p>
          <a:p>
            <a:r>
              <a:rPr lang="ru-RU" dirty="0" smtClean="0"/>
              <a:t>что реальным (актуальным) человеком ребенок (человек потенциальный) </a:t>
            </a:r>
          </a:p>
          <a:p>
            <a:r>
              <a:rPr lang="ru-RU" dirty="0" smtClean="0"/>
              <a:t>становится не раньше, чем овладевает способами человеческой деятельности.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2286016"/>
          </a:xfrm>
        </p:spPr>
        <p:txBody>
          <a:bodyPr>
            <a:noAutofit/>
          </a:bodyPr>
          <a:lstStyle/>
          <a:p>
            <a:pPr algn="just"/>
            <a:r>
              <a:rPr lang="ru-RU" sz="1600" dirty="0" smtClean="0"/>
              <a:t>Модель становления человека можно представить следующим образом. Новорожденный пытается закрепиться на биологическом уровне жизни для чего осваивает способы жизнедеятельности. Параллельно и следом за этим он пытается закрепиться на социальном пространстве для чего осваивает способы, правила и нормы социальной жизни и актуализируется в нем как его член. Однако, даже освоившись на </a:t>
            </a:r>
            <a:r>
              <a:rPr lang="ru-RU" sz="1600" dirty="0" err="1" smtClean="0"/>
              <a:t>биосоциальном</a:t>
            </a:r>
            <a:r>
              <a:rPr lang="ru-RU" sz="1600" dirty="0" smtClean="0"/>
              <a:t> уровне жизни, потенциальный человек еще не становится человеком актуальным. Для инициации в качестве такового ему необходимо закрепится на уровне собственно человеческой деятельности, стать ее активным агентом. Говоря иначе, он должен освоить способы осуществления этой специфической человеческой деятельности.</a:t>
            </a:r>
            <a:br>
              <a:rPr lang="ru-RU" sz="1600" dirty="0" smtClean="0"/>
            </a:br>
            <a:endParaRPr lang="ru-RU" sz="16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28596" y="2357430"/>
            <a:ext cx="8286808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1438" y="5429264"/>
            <a:ext cx="88582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err="1" smtClean="0">
                <a:solidFill>
                  <a:srgbClr val="0070C0"/>
                </a:solidFill>
              </a:rPr>
              <a:t>Старченко</a:t>
            </a:r>
            <a:r>
              <a:rPr lang="ru-RU" sz="1400" dirty="0" smtClean="0">
                <a:solidFill>
                  <a:srgbClr val="0070C0"/>
                </a:solidFill>
              </a:rPr>
              <a:t>, В.Н. О расширенном воспроизводстве культуры, человека и проблемах при этом возникающих /</a:t>
            </a:r>
          </a:p>
          <a:p>
            <a:pPr algn="ctr"/>
            <a:r>
              <a:rPr lang="ru-RU" sz="1400" dirty="0" smtClean="0">
                <a:solidFill>
                  <a:srgbClr val="0070C0"/>
                </a:solidFill>
              </a:rPr>
              <a:t>В.Н. </a:t>
            </a:r>
            <a:r>
              <a:rPr lang="ru-RU" sz="1400" dirty="0" err="1" smtClean="0">
                <a:solidFill>
                  <a:srgbClr val="0070C0"/>
                </a:solidFill>
              </a:rPr>
              <a:t>Старченко</a:t>
            </a:r>
            <a:r>
              <a:rPr lang="ru-RU" sz="1400" dirty="0" smtClean="0">
                <a:solidFill>
                  <a:srgbClr val="0070C0"/>
                </a:solidFill>
              </a:rPr>
              <a:t> // Подготовка специалиста-профессионала в различных видах деятельности [Электронный ресурс]</a:t>
            </a:r>
          </a:p>
          <a:p>
            <a:pPr algn="ctr"/>
            <a:r>
              <a:rPr lang="ru-RU" sz="1400" dirty="0" smtClean="0">
                <a:solidFill>
                  <a:srgbClr val="0070C0"/>
                </a:solidFill>
              </a:rPr>
              <a:t> : материалы республиканской научно-практической конференции с международным участием, Гомель, 23-24 </a:t>
            </a:r>
          </a:p>
          <a:p>
            <a:pPr algn="ctr"/>
            <a:r>
              <a:rPr lang="ru-RU" sz="1400" dirty="0" smtClean="0">
                <a:solidFill>
                  <a:srgbClr val="0070C0"/>
                </a:solidFill>
              </a:rPr>
              <a:t>ноября 2017 г. / государственное учреждение образования «Гомельский областной институт развития образования»  ; ред. кол.: А. З. </a:t>
            </a:r>
            <a:r>
              <a:rPr lang="ru-RU" sz="1400" dirty="0" err="1" smtClean="0">
                <a:solidFill>
                  <a:srgbClr val="0070C0"/>
                </a:solidFill>
              </a:rPr>
              <a:t>Бежанишвили</a:t>
            </a:r>
            <a:r>
              <a:rPr lang="ru-RU" sz="1400" dirty="0" smtClean="0">
                <a:solidFill>
                  <a:srgbClr val="0070C0"/>
                </a:solidFill>
              </a:rPr>
              <a:t> (отв. ред.) [и др.]. – Гомель, 2017. – С. 264-268.</a:t>
            </a:r>
            <a:endParaRPr lang="ru-RU" sz="1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Эффективность деятельности системы образования зависит от понимания ее организаторами, управленцами и рядовыми участниками сущности педагогического процесса, как процесса, лежащего в основе ее деятельности. Однако системных представлений об онтологии и условиях возникновения педагогического процесса как процесса естественного (природного) у перечисленных выше фигурантов в настоящее время нет. </a:t>
            </a:r>
          </a:p>
          <a:p>
            <a:r>
              <a:rPr lang="ru-RU" dirty="0" smtClean="0"/>
              <a:t>Однако осмысленное реформирование системы образования без учета онтологических представлений о педагогическом процессе невозможно.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Педагогическая деятельность учителя и учебная деятельность учащегося представляют собой разные, но органически взаимосвязанные виды деятельности. Причем учебная деятельность является основной, а педагогическая – сервисной относительно нее деятельностью. В основе учебной деятельности лежит процесс копирования культурных форм (способов деятельности), а в основе педагогической деятельности лежит процесс демонстрации этих культурных форм.</a:t>
            </a:r>
          </a:p>
          <a:p>
            <a:r>
              <a:rPr lang="ru-RU" dirty="0" smtClean="0"/>
              <a:t>Педагог выступает посредником между культурой и учеником, своего рода ретранслятором культурных форм, а ученик – потенциальным носителем культуры. Культура в нашем контексте означает способ деятельности человека, необходимый ему для осуществления этой деятельности. Например, физическая культура необходима человеку для осуществления физкультурной деятельности и, в первую очередь, двигательной деятельности.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</p:spPr>
        <p:txBody>
          <a:bodyPr/>
          <a:lstStyle/>
          <a:p>
            <a:r>
              <a:rPr lang="ru-RU" dirty="0" smtClean="0"/>
              <a:t>Педагогическую и учебную деятельность объединяет педагогический процесс, являющийся процессом естественным (природным), возникающим там и тогда</a:t>
            </a:r>
            <a:r>
              <a:rPr lang="be-BY" dirty="0" smtClean="0"/>
              <a:t>,</a:t>
            </a:r>
            <a:r>
              <a:rPr lang="ru-RU" dirty="0" smtClean="0"/>
              <a:t> где и когда сходятся во времени и пространстве все необходимые для этого составляющие.</a:t>
            </a:r>
          </a:p>
          <a:p>
            <a:r>
              <a:rPr lang="ru-RU" b="1" dirty="0" smtClean="0"/>
              <a:t>Педагогический процесс - это процесс трансляции культуры в социуме.</a:t>
            </a:r>
          </a:p>
          <a:p>
            <a:r>
              <a:rPr lang="ru-RU" b="1" dirty="0" smtClean="0"/>
              <a:t>Педагогический процесс - это естественный (природный) процесс.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357981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Для возникновения естественного педагогического процесса необходимы составляющие:</a:t>
            </a:r>
          </a:p>
          <a:p>
            <a:r>
              <a:rPr lang="ru-RU" dirty="0" smtClean="0"/>
              <a:t>- образцы деятельности и их носитель;</a:t>
            </a:r>
          </a:p>
          <a:p>
            <a:r>
              <a:rPr lang="ru-RU" dirty="0" smtClean="0"/>
              <a:t>- мотивированный потенциальный носитель деятельности и культуры;</a:t>
            </a:r>
          </a:p>
          <a:p>
            <a:r>
              <a:rPr lang="ru-RU" dirty="0" smtClean="0"/>
              <a:t>- педагогическая ситуация, в которой во времени и пространстве совпадают образцы деятельности и их потенциальный носитель.</a:t>
            </a:r>
            <a:endParaRPr lang="en-US" dirty="0" smtClean="0"/>
          </a:p>
          <a:p>
            <a:endParaRPr lang="en-US" dirty="0" smtClean="0"/>
          </a:p>
          <a:p>
            <a:r>
              <a:rPr lang="ru-RU" sz="1800" dirty="0" err="1" smtClean="0">
                <a:solidFill>
                  <a:srgbClr val="0070C0"/>
                </a:solidFill>
              </a:rPr>
              <a:t>Старченко</a:t>
            </a:r>
            <a:r>
              <a:rPr lang="ru-RU" sz="1800" dirty="0" smtClean="0">
                <a:solidFill>
                  <a:srgbClr val="0070C0"/>
                </a:solidFill>
              </a:rPr>
              <a:t>, В. Н. Естественный педагогический процесс и его принципы как основа деятельности образовательной системы / В. Н. </a:t>
            </a:r>
            <a:r>
              <a:rPr lang="ru-RU" sz="1800" dirty="0" err="1" smtClean="0">
                <a:solidFill>
                  <a:srgbClr val="0070C0"/>
                </a:solidFill>
              </a:rPr>
              <a:t>Старченко</a:t>
            </a:r>
            <a:r>
              <a:rPr lang="ru-RU" sz="1800" dirty="0" smtClean="0">
                <a:solidFill>
                  <a:srgbClr val="0070C0"/>
                </a:solidFill>
              </a:rPr>
              <a:t> // Педагог</a:t>
            </a:r>
            <a:r>
              <a:rPr lang="be-BY" sz="1800" dirty="0" smtClean="0">
                <a:solidFill>
                  <a:srgbClr val="0070C0"/>
                </a:solidFill>
              </a:rPr>
              <a:t>і</a:t>
            </a:r>
            <a:r>
              <a:rPr lang="ru-RU" sz="1800" dirty="0" err="1" smtClean="0">
                <a:solidFill>
                  <a:srgbClr val="0070C0"/>
                </a:solidFill>
              </a:rPr>
              <a:t>чн</a:t>
            </a:r>
            <a:r>
              <a:rPr lang="be-BY" sz="1800" dirty="0" smtClean="0">
                <a:solidFill>
                  <a:srgbClr val="0070C0"/>
                </a:solidFill>
              </a:rPr>
              <a:t>і</a:t>
            </a:r>
            <a:r>
              <a:rPr lang="ru-RU" sz="1800" dirty="0" smtClean="0">
                <a:solidFill>
                  <a:srgbClr val="0070C0"/>
                </a:solidFill>
              </a:rPr>
              <a:t> науки: </a:t>
            </a:r>
            <a:r>
              <a:rPr lang="ru-RU" sz="1800" dirty="0" err="1" smtClean="0">
                <a:solidFill>
                  <a:srgbClr val="0070C0"/>
                </a:solidFill>
              </a:rPr>
              <a:t>теор</a:t>
            </a:r>
            <a:r>
              <a:rPr lang="be-BY" sz="1800" dirty="0" smtClean="0">
                <a:solidFill>
                  <a:srgbClr val="0070C0"/>
                </a:solidFill>
              </a:rPr>
              <a:t>і</a:t>
            </a:r>
            <a:r>
              <a:rPr lang="ru-RU" sz="1800" dirty="0" smtClean="0">
                <a:solidFill>
                  <a:srgbClr val="0070C0"/>
                </a:solidFill>
              </a:rPr>
              <a:t>я, </a:t>
            </a:r>
            <a:r>
              <a:rPr lang="be-BY" sz="1800" dirty="0" smtClean="0">
                <a:solidFill>
                  <a:srgbClr val="0070C0"/>
                </a:solidFill>
              </a:rPr>
              <a:t>і</a:t>
            </a:r>
            <a:r>
              <a:rPr lang="ru-RU" sz="1800" dirty="0" err="1" smtClean="0">
                <a:solidFill>
                  <a:srgbClr val="0070C0"/>
                </a:solidFill>
              </a:rPr>
              <a:t>стор</a:t>
            </a:r>
            <a:r>
              <a:rPr lang="be-BY" sz="1800" dirty="0" smtClean="0">
                <a:solidFill>
                  <a:srgbClr val="0070C0"/>
                </a:solidFill>
              </a:rPr>
              <a:t>і</a:t>
            </a:r>
            <a:r>
              <a:rPr lang="ru-RU" sz="1800" dirty="0" smtClean="0">
                <a:solidFill>
                  <a:srgbClr val="0070C0"/>
                </a:solidFill>
              </a:rPr>
              <a:t>я, </a:t>
            </a:r>
            <a:r>
              <a:rPr lang="be-BY" sz="1800" dirty="0" smtClean="0">
                <a:solidFill>
                  <a:srgbClr val="0070C0"/>
                </a:solidFill>
              </a:rPr>
              <a:t>і</a:t>
            </a:r>
            <a:r>
              <a:rPr lang="ru-RU" sz="1800" dirty="0" err="1" smtClean="0">
                <a:solidFill>
                  <a:srgbClr val="0070C0"/>
                </a:solidFill>
              </a:rPr>
              <a:t>нновац</a:t>
            </a:r>
            <a:r>
              <a:rPr lang="be-BY" sz="1800" dirty="0" smtClean="0">
                <a:solidFill>
                  <a:srgbClr val="0070C0"/>
                </a:solidFill>
              </a:rPr>
              <a:t>ійні </a:t>
            </a:r>
            <a:r>
              <a:rPr lang="ru-RU" sz="1800" dirty="0" smtClean="0">
                <a:solidFill>
                  <a:srgbClr val="0070C0"/>
                </a:solidFill>
              </a:rPr>
              <a:t>технолог</a:t>
            </a:r>
            <a:r>
              <a:rPr lang="be-BY" sz="1800" dirty="0" smtClean="0">
                <a:solidFill>
                  <a:srgbClr val="0070C0"/>
                </a:solidFill>
              </a:rPr>
              <a:t>ії, № 2 (20), Сумі, 2012. </a:t>
            </a:r>
            <a:r>
              <a:rPr lang="ru-RU" sz="1800" dirty="0" smtClean="0">
                <a:solidFill>
                  <a:srgbClr val="0070C0"/>
                </a:solidFill>
              </a:rPr>
              <a:t>– С.</a:t>
            </a:r>
            <a:r>
              <a:rPr lang="be-BY" sz="1800" dirty="0" smtClean="0">
                <a:solidFill>
                  <a:srgbClr val="0070C0"/>
                </a:solidFill>
              </a:rPr>
              <a:t>56</a:t>
            </a:r>
            <a:r>
              <a:rPr lang="ru-RU" sz="1800" dirty="0" smtClean="0">
                <a:solidFill>
                  <a:srgbClr val="0070C0"/>
                </a:solidFill>
              </a:rPr>
              <a:t>-</a:t>
            </a:r>
            <a:r>
              <a:rPr lang="be-BY" sz="1800" dirty="0" smtClean="0">
                <a:solidFill>
                  <a:srgbClr val="0070C0"/>
                </a:solidFill>
              </a:rPr>
              <a:t>66</a:t>
            </a:r>
            <a:r>
              <a:rPr lang="ru-RU" sz="18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ru-RU" sz="1800" dirty="0" smtClean="0">
                <a:solidFill>
                  <a:srgbClr val="0070C0"/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14282" y="4929198"/>
            <a:ext cx="8429684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Естественный педагогический процесс возникает тогда, когда в педагогической ситуации встречаются образцы деятельности и ее потенциальный носитель. Причем интенсивность и эффективность педагогического процесса зависит от силы субъективной и объективной мотивации потенциального носителя деятельности.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28596" y="357166"/>
            <a:ext cx="8429684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Предъявленная нами выше принципиальная схема естественного педагогического процесса является теоретическим основанием для выведения его </a:t>
            </a:r>
            <a:r>
              <a:rPr lang="ru-RU" b="1" dirty="0" smtClean="0"/>
              <a:t>онтологических принципов</a:t>
            </a:r>
            <a:r>
              <a:rPr lang="ru-RU" dirty="0" smtClean="0"/>
              <a:t>, которые, в свою очередь, могут подсказать направления реформирования системы образования:</a:t>
            </a:r>
          </a:p>
          <a:p>
            <a:r>
              <a:rPr lang="ru-RU" b="1" dirty="0" smtClean="0"/>
              <a:t>принцип поддержания адекватности содержания образования внешним условиям педагогического процесса; </a:t>
            </a:r>
          </a:p>
          <a:p>
            <a:r>
              <a:rPr lang="ru-RU" b="1" dirty="0" smtClean="0"/>
              <a:t>- принцип поддержания адекватности содержания образования субъекту образования;</a:t>
            </a:r>
          </a:p>
          <a:p>
            <a:r>
              <a:rPr lang="ru-RU" b="1" dirty="0" smtClean="0"/>
              <a:t>- принцип поддержания педагогической ситуации;</a:t>
            </a:r>
          </a:p>
          <a:p>
            <a:r>
              <a:rPr lang="ru-RU" b="1" dirty="0" smtClean="0"/>
              <a:t>- принцип поддержания оптимального уровня </a:t>
            </a:r>
            <a:r>
              <a:rPr lang="ru-RU" b="1" dirty="0" err="1" smtClean="0"/>
              <a:t>мотивированности</a:t>
            </a:r>
            <a:r>
              <a:rPr lang="ru-RU" b="1" dirty="0" smtClean="0"/>
              <a:t> субъекта образования посредством организации </a:t>
            </a:r>
            <a:r>
              <a:rPr lang="ru-RU" b="1" dirty="0" err="1" smtClean="0"/>
              <a:t>квазиучебных</a:t>
            </a:r>
            <a:r>
              <a:rPr lang="ru-RU" b="1" dirty="0" smtClean="0"/>
              <a:t> мотивов.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00034" y="357166"/>
            <a:ext cx="9429816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ru-RU" sz="6000" dirty="0" smtClean="0"/>
          </a:p>
          <a:p>
            <a:pPr algn="ctr"/>
            <a:endParaRPr lang="ru-RU" sz="6000" dirty="0" smtClean="0"/>
          </a:p>
          <a:p>
            <a:pPr algn="ctr">
              <a:buNone/>
            </a:pPr>
            <a:r>
              <a:rPr lang="ru-RU" sz="6000" dirty="0" smtClean="0"/>
              <a:t>Спасибо за внимание!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cs typeface="Times New Roman" pitchFamily="18" charset="0"/>
              </a:rPr>
              <a:t>Слово "онтология" происходит от слова "</a:t>
            </a:r>
            <a:r>
              <a:rPr lang="ru-RU" i="1" dirty="0" err="1" smtClean="0">
                <a:cs typeface="Times New Roman" pitchFamily="18" charset="0"/>
              </a:rPr>
              <a:t>онтос</a:t>
            </a:r>
            <a:r>
              <a:rPr lang="ru-RU" dirty="0" smtClean="0">
                <a:cs typeface="Times New Roman" pitchFamily="18" charset="0"/>
              </a:rPr>
              <a:t>", что означает сущность. Онтология - это предоставленный в наиболее абстрактных понятиях идеальный конструкт, который отображает сущность объекта. Соответственно этому онтологическое мышление - это мышление которое фиксирует сущность бытия и выявляет ее в абстрактных схемах. </a:t>
            </a:r>
          </a:p>
          <a:p>
            <a:endParaRPr lang="ru-RU" dirty="0" smtClean="0">
              <a:cs typeface="Times New Roman" pitchFamily="18" charset="0"/>
            </a:endParaRPr>
          </a:p>
          <a:p>
            <a:r>
              <a:rPr lang="ru-RU" b="1" dirty="0" smtClean="0">
                <a:cs typeface="Times New Roman" pitchFamily="18" charset="0"/>
              </a:rPr>
              <a:t>Гегель</a:t>
            </a:r>
            <a:r>
              <a:rPr lang="ru-RU" dirty="0" smtClean="0">
                <a:cs typeface="Times New Roman" pitchFamily="18" charset="0"/>
              </a:rPr>
              <a:t> понимал онтологию как "учение об абстрактных определениях сущности". </a:t>
            </a:r>
          </a:p>
          <a:p>
            <a:r>
              <a:rPr lang="ru-RU" b="1" dirty="0" smtClean="0">
                <a:cs typeface="Times New Roman" pitchFamily="18" charset="0"/>
              </a:rPr>
              <a:t>Кант</a:t>
            </a:r>
            <a:r>
              <a:rPr lang="ru-RU" dirty="0" smtClean="0">
                <a:cs typeface="Times New Roman" pitchFamily="18" charset="0"/>
              </a:rPr>
              <a:t> утверждал, что онтология - это "имманентно понятая реальность". </a:t>
            </a:r>
          </a:p>
          <a:p>
            <a:r>
              <a:rPr lang="ru-RU" b="1" dirty="0" smtClean="0">
                <a:cs typeface="Times New Roman" pitchFamily="18" charset="0"/>
              </a:rPr>
              <a:t>Г.П. </a:t>
            </a:r>
            <a:r>
              <a:rPr lang="ru-RU" b="1" dirty="0" smtClean="0">
                <a:cs typeface="Times New Roman" pitchFamily="18" charset="0"/>
              </a:rPr>
              <a:t>Щедровицкий </a:t>
            </a:r>
            <a:r>
              <a:rPr lang="ru-RU" dirty="0" smtClean="0">
                <a:cs typeface="Times New Roman" pitchFamily="18" charset="0"/>
              </a:rPr>
              <a:t>считал, что «онтология представляет в схемах суть объектов изучения".</a:t>
            </a:r>
          </a:p>
          <a:p>
            <a:endParaRPr lang="ru-RU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143667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err="1" smtClean="0">
                <a:cs typeface="Times New Roman" pitchFamily="18" charset="0"/>
              </a:rPr>
              <a:t>Деятельностный</a:t>
            </a:r>
            <a:r>
              <a:rPr lang="ru-RU" dirty="0" smtClean="0">
                <a:cs typeface="Times New Roman" pitchFamily="18" charset="0"/>
              </a:rPr>
              <a:t> подход в латентной форме практиковался еще античными философами.</a:t>
            </a:r>
          </a:p>
          <a:p>
            <a:r>
              <a:rPr lang="ru-RU" dirty="0" smtClean="0">
                <a:cs typeface="Times New Roman" pitchFamily="18" charset="0"/>
              </a:rPr>
              <a:t>Дальнейшее латентное развитие </a:t>
            </a:r>
            <a:r>
              <a:rPr lang="ru-RU" dirty="0" err="1" smtClean="0">
                <a:cs typeface="Times New Roman" pitchFamily="18" charset="0"/>
              </a:rPr>
              <a:t>деятельностный</a:t>
            </a:r>
            <a:r>
              <a:rPr lang="ru-RU" dirty="0" smtClean="0">
                <a:cs typeface="Times New Roman" pitchFamily="18" charset="0"/>
              </a:rPr>
              <a:t> подход получил у немецких субъективных идеалистов Канта и Фихте, а также "абсолютного идеалиста" Гегеля, которые в границах своей философии активно использовали категорию деятельности причем другие категории рассматривали сквозь ее призму. </a:t>
            </a:r>
          </a:p>
          <a:p>
            <a:r>
              <a:rPr lang="ru-RU" dirty="0" smtClean="0">
                <a:cs typeface="Times New Roman" pitchFamily="18" charset="0"/>
              </a:rPr>
              <a:t>"Мы действуем не потому, что познаем, но познаем потому, что предназначены действовать"- утверждал Фихте, который рассматривал науку как деятельность.</a:t>
            </a:r>
          </a:p>
          <a:p>
            <a:r>
              <a:rPr lang="ru-RU" dirty="0" smtClean="0">
                <a:cs typeface="Times New Roman" pitchFamily="18" charset="0"/>
              </a:rPr>
              <a:t> Вообще для немецкого идеализма от Канта до Гегеля характерно убеждение в том, что в основе познания лежит деятельность, что </a:t>
            </a:r>
            <a:r>
              <a:rPr lang="ru-RU" dirty="0" err="1" smtClean="0">
                <a:cs typeface="Times New Roman" pitchFamily="18" charset="0"/>
              </a:rPr>
              <a:t>практически-деятельностные</a:t>
            </a:r>
            <a:r>
              <a:rPr lang="ru-RU" dirty="0" smtClean="0">
                <a:cs typeface="Times New Roman" pitchFamily="18" charset="0"/>
              </a:rPr>
              <a:t> отношения к предмету являются базой для теоретико-созерцательного отношения к ему. </a:t>
            </a:r>
          </a:p>
          <a:p>
            <a:r>
              <a:rPr lang="ru-RU" dirty="0" smtClean="0">
                <a:cs typeface="Times New Roman" pitchFamily="18" charset="0"/>
              </a:rPr>
              <a:t>По мнению Маркса "… </a:t>
            </a:r>
            <a:r>
              <a:rPr lang="ru-RU" dirty="0" err="1" smtClean="0">
                <a:cs typeface="Times New Roman" pitchFamily="18" charset="0"/>
              </a:rPr>
              <a:t>деятельностная</a:t>
            </a:r>
            <a:r>
              <a:rPr lang="ru-RU" dirty="0" smtClean="0">
                <a:cs typeface="Times New Roman" pitchFamily="18" charset="0"/>
              </a:rPr>
              <a:t> сторона, в противоположность материализму, развивалась идеализмом, но только абстрактно…". Сам Маркс в работе "Капитал" центральную категорию "труд" рассматривал как производственную "преобразовательную" деятельность и выработал схему товарно-денежных отношений: "деньги - товар – деньги</a:t>
            </a:r>
            <a:r>
              <a:rPr lang="ru-RU" baseline="30000" dirty="0" smtClean="0">
                <a:cs typeface="Times New Roman" pitchFamily="18" charset="0"/>
              </a:rPr>
              <a:t>1</a:t>
            </a:r>
            <a:r>
              <a:rPr lang="ru-RU" dirty="0" smtClean="0">
                <a:cs typeface="Times New Roman" pitchFamily="18" charset="0"/>
              </a:rPr>
              <a:t>", которая по сути дела есть схема расширенного воспроизводства деятельности.</a:t>
            </a:r>
          </a:p>
          <a:p>
            <a:endParaRPr lang="ru-RU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55000" lnSpcReduction="20000"/>
          </a:bodyPr>
          <a:lstStyle/>
          <a:p>
            <a:r>
              <a:rPr lang="ru-RU" sz="4000" dirty="0" smtClean="0">
                <a:cs typeface="Times New Roman" pitchFamily="18" charset="0"/>
              </a:rPr>
              <a:t>В 20-м столетии </a:t>
            </a:r>
            <a:r>
              <a:rPr lang="ru-RU" sz="4000" dirty="0" err="1" smtClean="0">
                <a:cs typeface="Times New Roman" pitchFamily="18" charset="0"/>
              </a:rPr>
              <a:t>деятельностный</a:t>
            </a:r>
            <a:r>
              <a:rPr lang="ru-RU" sz="4000" dirty="0" smtClean="0">
                <a:cs typeface="Times New Roman" pitchFamily="18" charset="0"/>
              </a:rPr>
              <a:t> подход в противовес натуралистическому был заявлен в некоторых научных дисциплинах. Попытки ученых построить общую теорию деятельности в границах своих научных предметов не имели успеха, однако привели к разработке частных схем деятельности вроде схемы управления, акта языковой деятельности, схемы социального действия и им подобных. </a:t>
            </a:r>
          </a:p>
          <a:p>
            <a:r>
              <a:rPr lang="ru-RU" sz="4000" dirty="0" smtClean="0">
                <a:cs typeface="Times New Roman" pitchFamily="18" charset="0"/>
              </a:rPr>
              <a:t>Кстати, эти попытки привели к возникновению методологии как особого рода интеллектуальной практики, которая не может быть сведена ни к философии ни к частным наукам.</a:t>
            </a:r>
          </a:p>
          <a:p>
            <a:r>
              <a:rPr lang="ru-RU" sz="4000" dirty="0" smtClean="0">
                <a:cs typeface="Times New Roman" pitchFamily="18" charset="0"/>
              </a:rPr>
              <a:t>В наиболее общем, явном и последовательном виде </a:t>
            </a:r>
            <a:r>
              <a:rPr lang="ru-RU" sz="4000" dirty="0" err="1" smtClean="0">
                <a:cs typeface="Times New Roman" pitchFamily="18" charset="0"/>
              </a:rPr>
              <a:t>деятельностный</a:t>
            </a:r>
            <a:r>
              <a:rPr lang="ru-RU" sz="4000" dirty="0" smtClean="0">
                <a:cs typeface="Times New Roman" pitchFamily="18" charset="0"/>
              </a:rPr>
              <a:t> подход оформился только в середине - второй половине 20-го столетия усилиями участников Московского методологического кружка (ММГ): Г.П. Щедровицкого,  А.А. Зиновьева, Б.А. Грушина, М.К. </a:t>
            </a:r>
            <a:r>
              <a:rPr lang="ru-RU" sz="4000" dirty="0" err="1" smtClean="0">
                <a:cs typeface="Times New Roman" pitchFamily="18" charset="0"/>
              </a:rPr>
              <a:t>Мамардашвили</a:t>
            </a:r>
            <a:r>
              <a:rPr lang="ru-RU" sz="4000" dirty="0" smtClean="0">
                <a:cs typeface="Times New Roman" pitchFamily="18" charset="0"/>
              </a:rPr>
              <a:t> и других.</a:t>
            </a:r>
            <a:r>
              <a:rPr lang="be-BY" sz="4000" dirty="0" smtClean="0">
                <a:cs typeface="Times New Roman" pitchFamily="18" charset="0"/>
              </a:rPr>
              <a:t> </a:t>
            </a:r>
          </a:p>
          <a:p>
            <a:endParaRPr lang="be-BY" dirty="0" smtClean="0">
              <a:cs typeface="Times New Roman" pitchFamily="18" charset="0"/>
            </a:endParaRPr>
          </a:p>
          <a:p>
            <a:endParaRPr lang="be-BY" dirty="0" smtClean="0">
              <a:cs typeface="Times New Roman" pitchFamily="18" charset="0"/>
            </a:endParaRPr>
          </a:p>
          <a:p>
            <a:pPr>
              <a:buNone/>
            </a:pPr>
            <a:r>
              <a:rPr lang="be-BY" dirty="0" smtClean="0">
                <a:solidFill>
                  <a:srgbClr val="0070C0"/>
                </a:solidFill>
                <a:cs typeface="Times New Roman" pitchFamily="18" charset="0"/>
              </a:rPr>
              <a:t>Старчанка, У.М. Метадалагічны рух: вытокі, прычыны, перспектывы. Пытанні метадалагізацыі адукацыйнай прасторы: Метадалагічныя чытанні, прысвечаныя памяці Г.П.Шчадравіцкага: Зборнік навуковых артыкулаў: у 2-х частках. – Гомель, УО “ГГОИПКиПРРиСО”, 2005. – Ч.1. С. 77-80.</a:t>
            </a:r>
            <a:endParaRPr lang="ru-RU" dirty="0" smtClean="0">
              <a:solidFill>
                <a:srgbClr val="0070C0"/>
              </a:solidFill>
              <a:cs typeface="Times New Roman" pitchFamily="18" charset="0"/>
            </a:endParaRPr>
          </a:p>
          <a:p>
            <a:endParaRPr lang="ru-RU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cs typeface="Times New Roman" pitchFamily="18" charset="0"/>
              </a:rPr>
              <a:t>Однако все версии </a:t>
            </a:r>
            <a:r>
              <a:rPr lang="ru-RU" dirty="0" err="1" smtClean="0">
                <a:cs typeface="Times New Roman" pitchFamily="18" charset="0"/>
              </a:rPr>
              <a:t>деятельностного</a:t>
            </a:r>
            <a:r>
              <a:rPr lang="ru-RU" dirty="0" smtClean="0">
                <a:cs typeface="Times New Roman" pitchFamily="18" charset="0"/>
              </a:rPr>
              <a:t> подхода создавались на почве антропоцентрического подхода в рамках которого она рассматривалась как исключительно деятельность человеческая.</a:t>
            </a:r>
          </a:p>
          <a:p>
            <a:r>
              <a:rPr lang="ru-RU" dirty="0" smtClean="0">
                <a:cs typeface="Times New Roman" pitchFamily="18" charset="0"/>
              </a:rPr>
              <a:t>Нам удалось выйти за рамки антропоцентризма и разработать наиболее </a:t>
            </a:r>
            <a:r>
              <a:rPr lang="ru-RU" b="1" dirty="0" smtClean="0">
                <a:solidFill>
                  <a:srgbClr val="FF0000"/>
                </a:solidFill>
                <a:cs typeface="Times New Roman" pitchFamily="18" charset="0"/>
              </a:rPr>
              <a:t>общую версию деятельного подхода </a:t>
            </a:r>
            <a:r>
              <a:rPr lang="ru-RU" dirty="0" smtClean="0">
                <a:cs typeface="Times New Roman" pitchFamily="18" charset="0"/>
              </a:rPr>
              <a:t>в которой </a:t>
            </a:r>
            <a:r>
              <a:rPr lang="ru-RU" b="1" dirty="0" smtClean="0">
                <a:solidFill>
                  <a:srgbClr val="FF0000"/>
                </a:solidFill>
                <a:cs typeface="Times New Roman" pitchFamily="18" charset="0"/>
              </a:rPr>
              <a:t>деятельность</a:t>
            </a:r>
            <a:r>
              <a:rPr lang="ru-RU" dirty="0" smtClean="0">
                <a:solidFill>
                  <a:srgbClr val="FF0000"/>
                </a:solidFill>
                <a:cs typeface="Times New Roman" pitchFamily="18" charset="0"/>
              </a:rPr>
              <a:t> представляет собой </a:t>
            </a:r>
            <a:r>
              <a:rPr lang="ru-RU" b="1" dirty="0" smtClean="0">
                <a:solidFill>
                  <a:srgbClr val="FF0000"/>
                </a:solidFill>
                <a:cs typeface="Times New Roman" pitchFamily="18" charset="0"/>
              </a:rPr>
              <a:t>процесс материализации идей, </a:t>
            </a:r>
            <a:r>
              <a:rPr lang="ru-RU" dirty="0" smtClean="0">
                <a:solidFill>
                  <a:srgbClr val="FF0000"/>
                </a:solidFill>
                <a:cs typeface="Times New Roman" pitchFamily="18" charset="0"/>
              </a:rPr>
              <a:t>осуществляемый при посредничестве живых или не живых агентов, а </a:t>
            </a:r>
            <a:r>
              <a:rPr lang="ru-RU" b="1" dirty="0" smtClean="0">
                <a:solidFill>
                  <a:srgbClr val="FF0000"/>
                </a:solidFill>
                <a:cs typeface="Times New Roman" pitchFamily="18" charset="0"/>
              </a:rPr>
              <a:t>человек</a:t>
            </a:r>
            <a:r>
              <a:rPr lang="ru-RU" dirty="0" smtClean="0">
                <a:solidFill>
                  <a:srgbClr val="FF0000"/>
                </a:solidFill>
                <a:cs typeface="Times New Roman" pitchFamily="18" charset="0"/>
              </a:rPr>
              <a:t> является одним из агентов деятельности.</a:t>
            </a:r>
          </a:p>
          <a:p>
            <a:r>
              <a:rPr lang="ru-RU" b="1" dirty="0" smtClean="0">
                <a:solidFill>
                  <a:srgbClr val="FF0000"/>
                </a:solidFill>
                <a:cs typeface="Times New Roman" pitchFamily="18" charset="0"/>
              </a:rPr>
              <a:t>Культура</a:t>
            </a:r>
            <a:r>
              <a:rPr lang="ru-RU" dirty="0" smtClean="0">
                <a:solidFill>
                  <a:srgbClr val="FF0000"/>
                </a:solidFill>
                <a:cs typeface="Times New Roman" pitchFamily="18" charset="0"/>
              </a:rPr>
              <a:t> – способ деятельности.</a:t>
            </a:r>
            <a:endParaRPr lang="ru-RU" dirty="0">
              <a:solidFill>
                <a:srgbClr val="FF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Схема деятельности</a:t>
            </a:r>
            <a:endParaRPr lang="ru-RU" dirty="0"/>
          </a:p>
        </p:txBody>
      </p:sp>
      <p:sp>
        <p:nvSpPr>
          <p:cNvPr id="5" name="Куб 4"/>
          <p:cNvSpPr/>
          <p:nvPr/>
        </p:nvSpPr>
        <p:spPr>
          <a:xfrm>
            <a:off x="928662" y="4286256"/>
            <a:ext cx="7429552" cy="1285884"/>
          </a:xfrm>
          <a:prstGeom prst="cub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Трехмерный (материальный) мир</a:t>
            </a:r>
            <a:endParaRPr lang="ru-RU" sz="2400" b="1" dirty="0"/>
          </a:p>
        </p:txBody>
      </p:sp>
      <p:sp>
        <p:nvSpPr>
          <p:cNvPr id="6" name="Стрелка вниз 5"/>
          <p:cNvSpPr/>
          <p:nvPr/>
        </p:nvSpPr>
        <p:spPr>
          <a:xfrm>
            <a:off x="1785918" y="1500174"/>
            <a:ext cx="5857916" cy="2928958"/>
          </a:xfrm>
          <a:prstGeom prst="downArrow">
            <a:avLst>
              <a:gd name="adj1" fmla="val 75543"/>
              <a:gd name="adj2" fmla="val 26013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Деятельность</a:t>
            </a:r>
            <a:endParaRPr lang="ru-RU" sz="2400" b="1" dirty="0"/>
          </a:p>
        </p:txBody>
      </p:sp>
      <p:grpSp>
        <p:nvGrpSpPr>
          <p:cNvPr id="12" name="Группа 11"/>
          <p:cNvGrpSpPr/>
          <p:nvPr/>
        </p:nvGrpSpPr>
        <p:grpSpPr>
          <a:xfrm>
            <a:off x="5715008" y="2071678"/>
            <a:ext cx="642942" cy="1571636"/>
            <a:chOff x="5643570" y="2071678"/>
            <a:chExt cx="642942" cy="1571636"/>
          </a:xfrm>
        </p:grpSpPr>
        <p:sp>
          <p:nvSpPr>
            <p:cNvPr id="7" name="Улыбающееся лицо 6"/>
            <p:cNvSpPr/>
            <p:nvPr/>
          </p:nvSpPr>
          <p:spPr>
            <a:xfrm>
              <a:off x="5679289" y="2071678"/>
              <a:ext cx="571504" cy="500066"/>
            </a:xfrm>
            <a:prstGeom prst="smileyFac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Равнобедренный треугольник 7"/>
            <p:cNvSpPr/>
            <p:nvPr/>
          </p:nvSpPr>
          <p:spPr>
            <a:xfrm flipV="1">
              <a:off x="5643570" y="2643182"/>
              <a:ext cx="642942" cy="1000132"/>
            </a:xfrm>
            <a:prstGeom prst="triangl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wordArtVert" lIns="36000" tIns="36000" rIns="36000" bIns="36000"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6357950" y="2000240"/>
            <a:ext cx="1285884" cy="50006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sz="2000" b="1" dirty="0" smtClean="0"/>
              <a:t>К</a:t>
            </a:r>
            <a:r>
              <a:rPr lang="ru-RU" sz="2000" dirty="0" smtClean="0"/>
              <a:t>ультура</a:t>
            </a:r>
          </a:p>
          <a:p>
            <a:pPr algn="ctr"/>
            <a:endParaRPr lang="ru-RU" dirty="0" smtClean="0"/>
          </a:p>
          <a:p>
            <a:pPr algn="ctr"/>
            <a:r>
              <a:rPr lang="ru-RU" sz="2000" b="1" dirty="0" smtClean="0"/>
              <a:t>Агент</a:t>
            </a:r>
            <a:endParaRPr lang="ru-RU" sz="2000" b="1" dirty="0"/>
          </a:p>
        </p:txBody>
      </p:sp>
      <p:sp>
        <p:nvSpPr>
          <p:cNvPr id="10" name="Прямоугольная выноска 9"/>
          <p:cNvSpPr/>
          <p:nvPr/>
        </p:nvSpPr>
        <p:spPr>
          <a:xfrm>
            <a:off x="928662" y="928670"/>
            <a:ext cx="7786742" cy="571504"/>
          </a:xfrm>
          <a:prstGeom prst="wedgeRectCallout">
            <a:avLst>
              <a:gd name="adj1" fmla="val 15537"/>
              <a:gd name="adj2" fmla="val 151814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Мир идей 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(0-мерный, 1-мерный, 2-мерный миры)</a:t>
            </a:r>
            <a:endParaRPr lang="ru-RU" sz="24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62865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Схема педагогической деятельности</a:t>
            </a:r>
            <a:endParaRPr lang="ru-RU" dirty="0"/>
          </a:p>
        </p:txBody>
      </p:sp>
      <p:sp>
        <p:nvSpPr>
          <p:cNvPr id="6" name="Куб 5"/>
          <p:cNvSpPr/>
          <p:nvPr/>
        </p:nvSpPr>
        <p:spPr>
          <a:xfrm>
            <a:off x="928662" y="4286256"/>
            <a:ext cx="7429552" cy="1285884"/>
          </a:xfrm>
          <a:prstGeom prst="cub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Результаты педагогической деятельности</a:t>
            </a:r>
            <a:endParaRPr lang="ru-RU" sz="2400" b="1" dirty="0"/>
          </a:p>
        </p:txBody>
      </p:sp>
      <p:sp>
        <p:nvSpPr>
          <p:cNvPr id="7" name="Стрелка вниз 6"/>
          <p:cNvSpPr/>
          <p:nvPr/>
        </p:nvSpPr>
        <p:spPr>
          <a:xfrm>
            <a:off x="1785918" y="1500174"/>
            <a:ext cx="5857916" cy="2928958"/>
          </a:xfrm>
          <a:prstGeom prst="downArrow">
            <a:avLst>
              <a:gd name="adj1" fmla="val 75543"/>
              <a:gd name="adj2" fmla="val 26013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Педагогическая </a:t>
            </a:r>
          </a:p>
          <a:p>
            <a:pPr algn="ctr"/>
            <a:r>
              <a:rPr lang="ru-RU" sz="2400" b="1" dirty="0" smtClean="0"/>
              <a:t>деятельность</a:t>
            </a:r>
            <a:endParaRPr lang="ru-RU" sz="2400" b="1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5715008" y="2071678"/>
            <a:ext cx="642942" cy="1571636"/>
            <a:chOff x="5643570" y="2071678"/>
            <a:chExt cx="642942" cy="1571636"/>
          </a:xfrm>
        </p:grpSpPr>
        <p:sp>
          <p:nvSpPr>
            <p:cNvPr id="9" name="Улыбающееся лицо 8"/>
            <p:cNvSpPr/>
            <p:nvPr/>
          </p:nvSpPr>
          <p:spPr>
            <a:xfrm>
              <a:off x="5679289" y="2071678"/>
              <a:ext cx="571504" cy="500066"/>
            </a:xfrm>
            <a:prstGeom prst="smileyFac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" name="Равнобедренный треугольник 9"/>
            <p:cNvSpPr/>
            <p:nvPr/>
          </p:nvSpPr>
          <p:spPr>
            <a:xfrm flipV="1">
              <a:off x="5643570" y="2643182"/>
              <a:ext cx="642942" cy="1000132"/>
            </a:xfrm>
            <a:prstGeom prst="triangl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wordArtVert" lIns="36000" tIns="36000" rIns="36000" bIns="36000"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6357950" y="1928802"/>
            <a:ext cx="1857388" cy="50006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sz="2000" b="1" dirty="0" err="1" smtClean="0"/>
              <a:t>Пед</a:t>
            </a:r>
            <a:r>
              <a:rPr lang="ru-RU" sz="2000" b="1" dirty="0" smtClean="0"/>
              <a:t>. культура</a:t>
            </a:r>
          </a:p>
          <a:p>
            <a:pPr algn="ctr"/>
            <a:endParaRPr lang="ru-RU" dirty="0" smtClean="0"/>
          </a:p>
          <a:p>
            <a:r>
              <a:rPr lang="ru-RU" sz="2000" b="1" dirty="0" smtClean="0"/>
              <a:t>Педагог</a:t>
            </a:r>
            <a:endParaRPr lang="ru-RU" sz="2000" b="1" dirty="0"/>
          </a:p>
        </p:txBody>
      </p:sp>
      <p:sp>
        <p:nvSpPr>
          <p:cNvPr id="12" name="Прямоугольная выноска 11"/>
          <p:cNvSpPr/>
          <p:nvPr/>
        </p:nvSpPr>
        <p:spPr>
          <a:xfrm>
            <a:off x="928662" y="928670"/>
            <a:ext cx="7786742" cy="571504"/>
          </a:xfrm>
          <a:prstGeom prst="wedgeRectCallout">
            <a:avLst>
              <a:gd name="adj1" fmla="val 15537"/>
              <a:gd name="adj2" fmla="val 151814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Мир педагогических идей</a:t>
            </a:r>
            <a:endParaRPr lang="ru-RU" sz="24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62865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Конкретизация педагогической деятельности</a:t>
            </a:r>
            <a:endParaRPr lang="ru-RU" dirty="0"/>
          </a:p>
        </p:txBody>
      </p:sp>
      <p:sp>
        <p:nvSpPr>
          <p:cNvPr id="5" name="Параллелограмм 4"/>
          <p:cNvSpPr/>
          <p:nvPr/>
        </p:nvSpPr>
        <p:spPr>
          <a:xfrm>
            <a:off x="571472" y="1071546"/>
            <a:ext cx="8143932" cy="428628"/>
          </a:xfrm>
          <a:prstGeom prst="parallelogram">
            <a:avLst/>
          </a:prstGeom>
          <a:solidFill>
            <a:schemeClr val="accent3">
              <a:lumMod val="20000"/>
              <a:lumOff val="80000"/>
            </a:schemeClr>
          </a:solidFill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Педагогическая идея – научить детей читать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Куб 5"/>
          <p:cNvSpPr/>
          <p:nvPr/>
        </p:nvSpPr>
        <p:spPr>
          <a:xfrm>
            <a:off x="928662" y="4286256"/>
            <a:ext cx="7429552" cy="1285884"/>
          </a:xfrm>
          <a:prstGeom prst="cub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Дети умеющие читать</a:t>
            </a:r>
            <a:endParaRPr lang="ru-RU" sz="2400" b="1" dirty="0"/>
          </a:p>
        </p:txBody>
      </p:sp>
      <p:sp>
        <p:nvSpPr>
          <p:cNvPr id="7" name="Стрелка вниз 6"/>
          <p:cNvSpPr/>
          <p:nvPr/>
        </p:nvSpPr>
        <p:spPr>
          <a:xfrm>
            <a:off x="1785918" y="1500174"/>
            <a:ext cx="5857916" cy="2928958"/>
          </a:xfrm>
          <a:prstGeom prst="downArrow">
            <a:avLst>
              <a:gd name="adj1" fmla="val 75543"/>
              <a:gd name="adj2" fmla="val 26013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Педагогическая </a:t>
            </a:r>
          </a:p>
          <a:p>
            <a:pPr algn="ctr"/>
            <a:r>
              <a:rPr lang="ru-RU" sz="2400" b="1" dirty="0" smtClean="0"/>
              <a:t>деятельность</a:t>
            </a:r>
            <a:endParaRPr lang="ru-RU" sz="2400" b="1" dirty="0"/>
          </a:p>
        </p:txBody>
      </p:sp>
      <p:grpSp>
        <p:nvGrpSpPr>
          <p:cNvPr id="2" name="Группа 7"/>
          <p:cNvGrpSpPr/>
          <p:nvPr/>
        </p:nvGrpSpPr>
        <p:grpSpPr>
          <a:xfrm>
            <a:off x="5929322" y="2071678"/>
            <a:ext cx="642942" cy="1571636"/>
            <a:chOff x="5643570" y="2071678"/>
            <a:chExt cx="642942" cy="1571636"/>
          </a:xfrm>
        </p:grpSpPr>
        <p:sp>
          <p:nvSpPr>
            <p:cNvPr id="9" name="Улыбающееся лицо 8"/>
            <p:cNvSpPr/>
            <p:nvPr/>
          </p:nvSpPr>
          <p:spPr>
            <a:xfrm>
              <a:off x="5679289" y="2071678"/>
              <a:ext cx="571504" cy="500066"/>
            </a:xfrm>
            <a:prstGeom prst="smileyFac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" name="Равнобедренный треугольник 9"/>
            <p:cNvSpPr/>
            <p:nvPr/>
          </p:nvSpPr>
          <p:spPr>
            <a:xfrm flipV="1">
              <a:off x="5643570" y="2643182"/>
              <a:ext cx="642942" cy="1000132"/>
            </a:xfrm>
            <a:prstGeom prst="triangl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wordArtVert" lIns="36000" tIns="36000" rIns="36000" bIns="36000"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6572264" y="1714488"/>
            <a:ext cx="2286016" cy="64294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sz="2000" b="1" dirty="0" smtClean="0"/>
          </a:p>
          <a:p>
            <a:r>
              <a:rPr lang="ru-RU" sz="2000" b="1" dirty="0" smtClean="0"/>
              <a:t>Способ обучения чтению</a:t>
            </a:r>
          </a:p>
          <a:p>
            <a:pPr algn="ctr"/>
            <a:endParaRPr lang="ru-RU" dirty="0" smtClean="0"/>
          </a:p>
          <a:p>
            <a:r>
              <a:rPr lang="ru-RU" sz="2000" b="1" dirty="0" smtClean="0"/>
              <a:t>Педагог</a:t>
            </a:r>
            <a:endParaRPr lang="ru-RU" sz="2000" b="1" dirty="0"/>
          </a:p>
        </p:txBody>
      </p:sp>
      <p:cxnSp>
        <p:nvCxnSpPr>
          <p:cNvPr id="13" name="Прямая со стрелкой 12"/>
          <p:cNvCxnSpPr>
            <a:stCxn id="7" idx="0"/>
            <a:endCxn id="9" idx="1"/>
          </p:cNvCxnSpPr>
          <p:nvPr/>
        </p:nvCxnSpPr>
        <p:spPr>
          <a:xfrm rot="16200000" flipH="1">
            <a:off x="5059437" y="1155612"/>
            <a:ext cx="644737" cy="133386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49499" y="928670"/>
            <a:ext cx="7765905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214414" y="285728"/>
            <a:ext cx="65918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Педагогика занимается проблемами воспроизводства человека, </a:t>
            </a:r>
          </a:p>
          <a:p>
            <a:r>
              <a:rPr lang="ru-RU" dirty="0" smtClean="0"/>
              <a:t>проблемами воспроизводства человеческой культуры.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1192</Words>
  <Application>Microsoft Office PowerPoint</Application>
  <PresentationFormat>Экран (4:3)</PresentationFormat>
  <Paragraphs>104</Paragraphs>
  <Slides>19</Slides>
  <Notes>19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Тема Office</vt:lpstr>
      <vt:lpstr>Онтология естественного педагогического процесса: деятельностный подход   Старченко Владимир Николаевич,  к.п.н., доцент   16.01.2019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 механизме расширенного воспроизводства культуры педагог занимает важное место (рисунок). Являясь носителем общей культуры, педагог также должен обладать специфической педагогической культурой, посредством которой он и осуществляет трансляцию первой в социуме. </vt:lpstr>
      <vt:lpstr>Модель становления человека можно представить следующим образом. Новорожденный пытается закрепиться на биологическом уровне жизни для чего осваивает способы жизнедеятельности. Параллельно и следом за этим он пытается закрепиться на социальном пространстве для чего осваивает способы, правила и нормы социальной жизни и актуализируется в нем как его член. Однако, даже освоившись на биосоциальном уровне жизни, потенциальный человек еще не становится человеком актуальным. Для инициации в качестве такового ему необходимо закрепится на уровне собственно человеческой деятельности, стать ее активным агентом. Говоря иначе, он должен освоить способы осуществления этой специфической человеческой деятельности.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Онтология естественного педагогического процесса: деятельностный подход   Старченко Владимир Николаевич,  к.п.н., доцент   19.01.2019</dc:title>
  <cp:lastModifiedBy>Пользователь Windows</cp:lastModifiedBy>
  <cp:revision>93</cp:revision>
  <dcterms:modified xsi:type="dcterms:W3CDTF">2019-01-29T10:23:18Z</dcterms:modified>
</cp:coreProperties>
</file>