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0" r:id="rId7"/>
    <p:sldId id="272" r:id="rId8"/>
    <p:sldId id="273" r:id="rId9"/>
    <p:sldId id="275" r:id="rId10"/>
    <p:sldId id="276" r:id="rId11"/>
    <p:sldId id="263" r:id="rId12"/>
    <p:sldId id="277" r:id="rId13"/>
    <p:sldId id="279" r:id="rId14"/>
    <p:sldId id="280" r:id="rId15"/>
    <p:sldId id="281" r:id="rId16"/>
    <p:sldId id="285" r:id="rId17"/>
    <p:sldId id="286" r:id="rId18"/>
    <p:sldId id="287" r:id="rId19"/>
    <p:sldId id="288" r:id="rId20"/>
    <p:sldId id="269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6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5EF47-4E77-4B39-9E29-3A1A417A5EA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819B0-1F30-4A6B-9415-2977DCDFEB9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 технологии получения первичной информации о знаниях учащихся </a:t>
          </a:r>
          <a:endParaRPr lang="ru-RU" dirty="0">
            <a:solidFill>
              <a:schemeClr val="bg1"/>
            </a:solidFill>
          </a:endParaRPr>
        </a:p>
      </dgm:t>
    </dgm:pt>
    <dgm:pt modelId="{E5D10226-1CDD-4E05-84AB-D2FFF0A71ABC}" type="parTrans" cxnId="{AE9690DB-9E47-48FD-91C2-3E4B693E53C4}">
      <dgm:prSet/>
      <dgm:spPr/>
      <dgm:t>
        <a:bodyPr/>
        <a:lstStyle/>
        <a:p>
          <a:endParaRPr lang="ru-RU"/>
        </a:p>
      </dgm:t>
    </dgm:pt>
    <dgm:pt modelId="{61B5E575-2F8C-4B4B-A4E9-6BEDD703ECB3}" type="sibTrans" cxnId="{AE9690DB-9E47-48FD-91C2-3E4B693E53C4}">
      <dgm:prSet/>
      <dgm:spPr/>
      <dgm:t>
        <a:bodyPr/>
        <a:lstStyle/>
        <a:p>
          <a:endParaRPr lang="ru-RU"/>
        </a:p>
      </dgm:t>
    </dgm:pt>
    <dgm:pt modelId="{FB8C789B-9C15-47BA-A5AC-7319D4BA4029}">
      <dgm:prSet phldrT="[Текст]"/>
      <dgm:spPr/>
      <dgm:t>
        <a:bodyPr/>
        <a:lstStyle/>
        <a:p>
          <a:r>
            <a:rPr lang="ru-RU" dirty="0" smtClean="0"/>
            <a:t>От чёткости и обоснованности образовательных стандартов</a:t>
          </a:r>
          <a:endParaRPr lang="ru-RU" dirty="0"/>
        </a:p>
      </dgm:t>
    </dgm:pt>
    <dgm:pt modelId="{B0002669-8332-41B1-9B02-2B967C062F03}" type="parTrans" cxnId="{E8689280-4630-45B9-9678-E08C80410232}">
      <dgm:prSet/>
      <dgm:spPr/>
      <dgm:t>
        <a:bodyPr/>
        <a:lstStyle/>
        <a:p>
          <a:endParaRPr lang="ru-RU"/>
        </a:p>
      </dgm:t>
    </dgm:pt>
    <dgm:pt modelId="{C346D008-AD19-466B-9DA9-76ABF014E981}" type="sibTrans" cxnId="{E8689280-4630-45B9-9678-E08C80410232}">
      <dgm:prSet/>
      <dgm:spPr/>
      <dgm:t>
        <a:bodyPr/>
        <a:lstStyle/>
        <a:p>
          <a:endParaRPr lang="ru-RU"/>
        </a:p>
      </dgm:t>
    </dgm:pt>
    <dgm:pt modelId="{5D91C9B3-C1BB-4D1E-8EC3-87B90976EAC2}" type="pres">
      <dgm:prSet presAssocID="{6D75EF47-4E77-4B39-9E29-3A1A417A5E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3E7E8-3543-4B4F-8419-CBBF2E711998}" type="pres">
      <dgm:prSet presAssocID="{2FF819B0-1F30-4A6B-9415-2977DCDFEB92}" presName="node" presStyleLbl="node1" presStyleIdx="0" presStyleCnt="2" custScaleY="135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4EA3E-E514-4DA8-85DB-AA9046D9F7E9}" type="pres">
      <dgm:prSet presAssocID="{61B5E575-2F8C-4B4B-A4E9-6BEDD703ECB3}" presName="sibTrans" presStyleCnt="0"/>
      <dgm:spPr/>
    </dgm:pt>
    <dgm:pt modelId="{D411E8B5-4DDF-485F-84EC-D2AA842E628A}" type="pres">
      <dgm:prSet presAssocID="{FB8C789B-9C15-47BA-A5AC-7319D4BA4029}" presName="node" presStyleLbl="node1" presStyleIdx="1" presStyleCnt="2" custScaleY="127249" custLinFactNeighborX="63067" custLinFactNeighborY="-7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28E76-BFC0-44B4-A1BA-2B0269F4C4B8}" type="presOf" srcId="{2FF819B0-1F30-4A6B-9415-2977DCDFEB92}" destId="{9B53E7E8-3543-4B4F-8419-CBBF2E711998}" srcOrd="0" destOrd="0" presId="urn:microsoft.com/office/officeart/2005/8/layout/default#1"/>
    <dgm:cxn modelId="{AE9690DB-9E47-48FD-91C2-3E4B693E53C4}" srcId="{6D75EF47-4E77-4B39-9E29-3A1A417A5EAF}" destId="{2FF819B0-1F30-4A6B-9415-2977DCDFEB92}" srcOrd="0" destOrd="0" parTransId="{E5D10226-1CDD-4E05-84AB-D2FFF0A71ABC}" sibTransId="{61B5E575-2F8C-4B4B-A4E9-6BEDD703ECB3}"/>
    <dgm:cxn modelId="{D551D109-C4BF-434B-823E-50F15EC933C9}" type="presOf" srcId="{6D75EF47-4E77-4B39-9E29-3A1A417A5EAF}" destId="{5D91C9B3-C1BB-4D1E-8EC3-87B90976EAC2}" srcOrd="0" destOrd="0" presId="urn:microsoft.com/office/officeart/2005/8/layout/default#1"/>
    <dgm:cxn modelId="{21C4E47A-99B9-4FA9-820F-0FD7DDEA7865}" type="presOf" srcId="{FB8C789B-9C15-47BA-A5AC-7319D4BA4029}" destId="{D411E8B5-4DDF-485F-84EC-D2AA842E628A}" srcOrd="0" destOrd="0" presId="urn:microsoft.com/office/officeart/2005/8/layout/default#1"/>
    <dgm:cxn modelId="{E8689280-4630-45B9-9678-E08C80410232}" srcId="{6D75EF47-4E77-4B39-9E29-3A1A417A5EAF}" destId="{FB8C789B-9C15-47BA-A5AC-7319D4BA4029}" srcOrd="1" destOrd="0" parTransId="{B0002669-8332-41B1-9B02-2B967C062F03}" sibTransId="{C346D008-AD19-466B-9DA9-76ABF014E981}"/>
    <dgm:cxn modelId="{F85C4E45-F0C4-4BCD-904A-4CD6E2376948}" type="presParOf" srcId="{5D91C9B3-C1BB-4D1E-8EC3-87B90976EAC2}" destId="{9B53E7E8-3543-4B4F-8419-CBBF2E711998}" srcOrd="0" destOrd="0" presId="urn:microsoft.com/office/officeart/2005/8/layout/default#1"/>
    <dgm:cxn modelId="{DD36E736-857A-4E74-AAE6-B258AC85CECC}" type="presParOf" srcId="{5D91C9B3-C1BB-4D1E-8EC3-87B90976EAC2}" destId="{6D74EA3E-E514-4DA8-85DB-AA9046D9F7E9}" srcOrd="1" destOrd="0" presId="urn:microsoft.com/office/officeart/2005/8/layout/default#1"/>
    <dgm:cxn modelId="{6C51E706-1330-4FB7-AB7D-20B6A1AF38AD}" type="presParOf" srcId="{5D91C9B3-C1BB-4D1E-8EC3-87B90976EAC2}" destId="{D411E8B5-4DDF-485F-84EC-D2AA842E628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3E7E8-3543-4B4F-8419-CBBF2E711998}">
      <dsp:nvSpPr>
        <dsp:cNvPr id="0" name=""/>
        <dsp:cNvSpPr/>
      </dsp:nvSpPr>
      <dsp:spPr>
        <a:xfrm>
          <a:off x="1002" y="936100"/>
          <a:ext cx="3908051" cy="3168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/>
              </a:solidFill>
            </a:rPr>
            <a:t>От технологии получения первичной информации о знаниях учащихся </a:t>
          </a:r>
          <a:endParaRPr lang="ru-RU" sz="3400" kern="1200" dirty="0">
            <a:solidFill>
              <a:schemeClr val="bg1"/>
            </a:solidFill>
          </a:endParaRPr>
        </a:p>
      </dsp:txBody>
      <dsp:txXfrm>
        <a:off x="1002" y="936100"/>
        <a:ext cx="3908051" cy="3168358"/>
      </dsp:txXfrm>
    </dsp:sp>
    <dsp:sp modelId="{D411E8B5-4DDF-485F-84EC-D2AA842E628A}">
      <dsp:nvSpPr>
        <dsp:cNvPr id="0" name=""/>
        <dsp:cNvSpPr/>
      </dsp:nvSpPr>
      <dsp:spPr>
        <a:xfrm>
          <a:off x="4300860" y="0"/>
          <a:ext cx="3908051" cy="2983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От чёткости и обоснованности образовательных стандартов</a:t>
          </a:r>
          <a:endParaRPr lang="ru-RU" sz="3400" kern="1200" dirty="0"/>
        </a:p>
      </dsp:txBody>
      <dsp:txXfrm>
        <a:off x="4300860" y="0"/>
        <a:ext cx="3908051" cy="2983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92528-0551-4176-9D90-BCB0732DA032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A949-56ED-4B2B-91E7-030E035E7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6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17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5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9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1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4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6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6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0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7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3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4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7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7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5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3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A949-56ED-4B2B-91E7-030E035E7A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0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B08BE-9FF7-4143-9EBB-24AE4F789D5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6941B9-948D-4467-8157-4FF189F97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24744"/>
            <a:ext cx="6840760" cy="223224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Стрюков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 единстве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критериального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нормативного подходов к оцениванию знаний учащихся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Психологический журнал.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№ 2.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С.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120-127.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509120"/>
            <a:ext cx="4894312" cy="15841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00FF"/>
                </a:solidFill>
              </a:rPr>
              <a:t>Реферат статьи подготовили 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студенты группы СП-24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Санько Анна,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err="1" smtClean="0">
                <a:solidFill>
                  <a:srgbClr val="0000FF"/>
                </a:solidFill>
              </a:rPr>
              <a:t>Гринькова</a:t>
            </a:r>
            <a:r>
              <a:rPr lang="ru-RU" sz="2400" dirty="0" smtClean="0">
                <a:solidFill>
                  <a:srgbClr val="0000FF"/>
                </a:solidFill>
              </a:rPr>
              <a:t> Виктория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4868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Кроме психометрических причин невысокого качества оценки знаний учащихся, которые вытекают из принципиальной сложности измерений в психологии и педагогике, </a:t>
            </a:r>
            <a:r>
              <a:rPr lang="ru-RU" sz="2800" dirty="0">
                <a:solidFill>
                  <a:srgbClr val="FF0000"/>
                </a:solidFill>
              </a:rPr>
              <a:t>существуют искажения, вносимые социальными установками</a:t>
            </a:r>
            <a:r>
              <a:rPr lang="ru-RU" sz="2800" dirty="0"/>
              <a:t>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Г.А. </a:t>
            </a:r>
            <a:r>
              <a:rPr lang="ru-RU" sz="3200" dirty="0" err="1" smtClean="0"/>
              <a:t>Стрюков</a:t>
            </a:r>
            <a:r>
              <a:rPr lang="ru-RU" sz="3200" dirty="0" smtClean="0"/>
              <a:t> приводит в статье данные </a:t>
            </a:r>
            <a:r>
              <a:rPr lang="ru-RU" sz="3200" dirty="0"/>
              <a:t>итогового контроля знаний девятиклассников, который проводился департаментом образования Нижегородской области в мае 1992 г. Всего было обследовано 19 </a:t>
            </a:r>
            <a:r>
              <a:rPr lang="ru-RU" sz="3200" dirty="0" smtClean="0"/>
              <a:t>районов города и области...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4149080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Было установлено, что если </a:t>
            </a:r>
            <a:r>
              <a:rPr lang="ru-RU" sz="2800" dirty="0"/>
              <a:t>бы учителя были более откровенными в выражении своего мнения о знаниях учеников, то </a:t>
            </a:r>
            <a:r>
              <a:rPr lang="ru-RU" sz="2800" dirty="0">
                <a:solidFill>
                  <a:srgbClr val="FF0000"/>
                </a:solidFill>
              </a:rPr>
              <a:t>доля неудовлетворительных четвертных оценок составила бы не 2–3, а 40–45%</a:t>
            </a:r>
            <a:r>
              <a:rPr lang="ru-RU" sz="28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79" y="260648"/>
            <a:ext cx="5317034" cy="37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476672"/>
            <a:ext cx="4824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К. </a:t>
            </a:r>
            <a:r>
              <a:rPr lang="ru-RU" sz="2800" dirty="0" err="1"/>
              <a:t>Ингенкамп</a:t>
            </a:r>
            <a:r>
              <a:rPr lang="ru-RU" sz="2800" dirty="0"/>
              <a:t> </a:t>
            </a:r>
            <a:r>
              <a:rPr lang="ru-RU" sz="2800" dirty="0" smtClean="0"/>
              <a:t>провел аналогичное исследование в Берлине и назвал полученные данные «</a:t>
            </a:r>
            <a:r>
              <a:rPr lang="ru-RU" sz="2800" dirty="0"/>
              <a:t>гротескными</a:t>
            </a:r>
            <a:r>
              <a:rPr lang="ru-RU" sz="2800" dirty="0" smtClean="0"/>
              <a:t>». По его словам, </a:t>
            </a:r>
            <a:r>
              <a:rPr lang="ru-RU" sz="2800" b="1" dirty="0" smtClean="0"/>
              <a:t>«полученная </a:t>
            </a:r>
            <a:r>
              <a:rPr lang="ru-RU" sz="2800" b="1" dirty="0"/>
              <a:t>учеником отметка зависит не </a:t>
            </a:r>
            <a:r>
              <a:rPr lang="ru-RU" sz="2800" b="1" dirty="0" smtClean="0"/>
              <a:t>столько </a:t>
            </a:r>
            <a:r>
              <a:rPr lang="ru-RU" sz="2800" b="1" dirty="0"/>
              <a:t>от фактического уровня его знаний, сколько от </a:t>
            </a:r>
            <a:r>
              <a:rPr lang="ru-RU" sz="2800" b="1" dirty="0" smtClean="0"/>
              <a:t>случайной принадлежности </a:t>
            </a:r>
            <a:r>
              <a:rPr lang="ru-RU" sz="2800" b="1" dirty="0"/>
              <a:t>к тому или иному классу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92" y="692697"/>
            <a:ext cx="317875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38196"/>
            <a:ext cx="34840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Тестовые эквиваленты школьных оценок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1-ом районе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62,0; 3 – 61,8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69,2; 5 –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73,4; </a:t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19-ом районе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31,0; 3 – 34,5;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35,6; 5 – 48,9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51156" y="4221088"/>
            <a:ext cx="81092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Приведенные данные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свидетельствуют о том, что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двоечники и троечники одного района обнаруживают существенно более высокий уровень математической подготовки, чем «четверочники» и «пятерочники» другого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6" y="230329"/>
            <a:ext cx="45088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Приведенные данные </a:t>
            </a:r>
            <a:r>
              <a:rPr lang="ru-RU" sz="3200" dirty="0"/>
              <a:t>подтверждают вывод многих исследователей о неудовлетворительном качестве оценивания знаний учеников.        </a:t>
            </a:r>
            <a:r>
              <a:rPr lang="ru-RU" sz="3200" b="1" dirty="0"/>
              <a:t>Главный упрек: по школьной отметке без дополнительной информации (сведений о школе, учителе, данных независимых проверок) невозможно судить о реальном уровне предметной подготовки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19044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Соотнесение результатов тестирования у учеников разных групп успеваемости показывает, что </a:t>
            </a:r>
            <a:r>
              <a:rPr lang="ru-RU" sz="2800" dirty="0">
                <a:solidFill>
                  <a:srgbClr val="FF0000"/>
                </a:solidFill>
              </a:rPr>
              <a:t>учителя своими отметками четко дифференцируют учеников по уровню предметной подготовки</a:t>
            </a:r>
            <a:r>
              <a:rPr lang="ru-RU" sz="2800" dirty="0"/>
              <a:t>. Но при этом складывается впечатление, что </a:t>
            </a:r>
            <a:r>
              <a:rPr lang="ru-RU" sz="2800" dirty="0">
                <a:solidFill>
                  <a:srgbClr val="FF0000"/>
                </a:solidFill>
              </a:rPr>
              <a:t>они мало озабочены тем, чтобы выставляемые отметки строго соответствовали требованиям программы и министерских инструкций</a:t>
            </a:r>
            <a:r>
              <a:rPr lang="ru-RU" sz="2800" dirty="0"/>
              <a:t>. Учителя стремятся использовать весь диапазон отметок и выбирают точку отсчета (или, скорее, вынуждены ее выбирать), которая дает возможность распределять отметки </a:t>
            </a:r>
            <a:r>
              <a:rPr lang="ru-RU" sz="2800" dirty="0">
                <a:solidFill>
                  <a:srgbClr val="FF0000"/>
                </a:solidFill>
              </a:rPr>
              <a:t>по типу нормальной кривой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1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Результаты проведенного исследования показывают, что </a:t>
            </a:r>
            <a:r>
              <a:rPr lang="ru-RU" sz="2800" dirty="0" smtClean="0">
                <a:solidFill>
                  <a:srgbClr val="FF0000"/>
                </a:solidFill>
              </a:rPr>
              <a:t>учитель в своей практике отталкивается от уровня лучшей трети учеников</a:t>
            </a:r>
            <a:r>
              <a:rPr lang="ru-RU" sz="2800" dirty="0"/>
              <a:t>. Именно эта треть задает точку отсчета и определяет оценочное отношение к остальным ученикам.</a:t>
            </a:r>
            <a:br>
              <a:rPr lang="ru-RU" sz="2800" dirty="0"/>
            </a:br>
            <a:r>
              <a:rPr lang="ru-RU" sz="2800" b="1" dirty="0"/>
              <a:t>Данные анализа субъективных оценок более 100 учителей, работающих с контингентом учеников разного уровня предметной подготовки, имеют одинаковую картину: </a:t>
            </a:r>
            <a:r>
              <a:rPr lang="ru-RU" sz="2800" b="1" dirty="0">
                <a:solidFill>
                  <a:srgbClr val="FF0000"/>
                </a:solidFill>
              </a:rPr>
              <a:t>знания 40–45% учеников, по их мнению, не отвечают минимальным требованиям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25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Роль психологических причин в искажении более весома, чем административных.</a:t>
            </a:r>
            <a:r>
              <a:rPr lang="ru-RU" sz="2800" dirty="0"/>
              <a:t> Можно спросить: поставил бы учитель 40–45% итоговых неудовлетворительных оценок за четверть, если бы все было разрешено и никто на него не давил? Весьма и весьма сомнительно, потому что учитель не смог бы в этом случае создать нормальную рабочую атмосферу в классе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>Есть общая закономерность в педагогике: </a:t>
            </a:r>
            <a:r>
              <a:rPr lang="ru-RU" sz="2800" b="1" dirty="0"/>
              <a:t>«Чем ниже уровень знаний, тем мягче проводится оценка».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93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Контролируя знания и выставляя отметки, учитель не может абстрагироваться от социальных, личностных и эмоциональных факторов, которые неизбежно сопутствуют процессу оценивания. </a:t>
            </a:r>
            <a:r>
              <a:rPr lang="ru-RU" sz="2800" b="1" dirty="0"/>
              <a:t>Учителю в первую очередь важно обеспечить объективное дифференцирование учеников по знаниям, внушить уверенность в справедливом </a:t>
            </a:r>
            <a:r>
              <a:rPr lang="ru-RU" sz="2800" b="1" dirty="0" smtClean="0"/>
              <a:t>отношении</a:t>
            </a:r>
            <a:r>
              <a:rPr lang="ru-RU" sz="2800" b="1" dirty="0"/>
              <a:t>, поддержать самооценку и уровень притязаний каждого ученика</a:t>
            </a:r>
            <a:r>
              <a:rPr lang="ru-RU" sz="2800" dirty="0"/>
              <a:t>. Решение таких сложных психологических задач по самой своей сути </a:t>
            </a:r>
            <a:r>
              <a:rPr lang="ru-RU" sz="2800" dirty="0">
                <a:solidFill>
                  <a:srgbClr val="FF0000"/>
                </a:solidFill>
              </a:rPr>
              <a:t>предполагает гибкий подход к оцениванию знаний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1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Содержание: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931224" cy="5328592"/>
          </a:xfrm>
        </p:spPr>
        <p:txBody>
          <a:bodyPr>
            <a:noAutofit/>
          </a:bodyPr>
          <a:lstStyle/>
          <a:p>
            <a:r>
              <a:rPr lang="ru-RU" sz="3000" dirty="0" smtClean="0"/>
              <a:t>Анализ роли социально-психологических установок учителя при оценивании знаний учащихся</a:t>
            </a:r>
          </a:p>
          <a:p>
            <a:r>
              <a:rPr lang="ru-RU" sz="3000" dirty="0" smtClean="0"/>
              <a:t>Обсуждение психологических аспектов внедрения обязательных </a:t>
            </a:r>
            <a:r>
              <a:rPr lang="ru-RU" sz="3000" dirty="0" err="1" smtClean="0"/>
              <a:t>критериальных</a:t>
            </a:r>
            <a:r>
              <a:rPr lang="ru-RU" sz="3000" dirty="0" smtClean="0"/>
              <a:t> стандартов в систему образования</a:t>
            </a:r>
          </a:p>
          <a:p>
            <a:r>
              <a:rPr lang="ru-RU" sz="3000" dirty="0" smtClean="0"/>
              <a:t>Вывод о необходимости существования двух подходов к оцениваю знаний учеников: </a:t>
            </a:r>
            <a:r>
              <a:rPr lang="ru-RU" sz="3000" dirty="0" err="1" smtClean="0"/>
              <a:t>критериального</a:t>
            </a:r>
            <a:r>
              <a:rPr lang="ru-RU" sz="3000" dirty="0" smtClean="0"/>
              <a:t> и нормативного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Отметка в современной школе – это мера успехов ученика на фоне ближайшего окружения (в классе, в школе), это прежде всего средство </a:t>
            </a:r>
            <a:r>
              <a:rPr lang="ru-RU" sz="3000" b="1" dirty="0" smtClean="0"/>
              <a:t>мотивирования </a:t>
            </a:r>
            <a:r>
              <a:rPr lang="ru-RU" sz="3000" b="1" dirty="0"/>
              <a:t>учебной деятельности, но никак не показатель знаний, исходящий </a:t>
            </a:r>
            <a:r>
              <a:rPr lang="ru-RU" sz="3000" b="1" dirty="0" smtClean="0"/>
              <a:t>из требований </a:t>
            </a:r>
            <a:r>
              <a:rPr lang="ru-RU" sz="3000" b="1" dirty="0"/>
              <a:t>единого государственного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35200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Г.А. </a:t>
            </a:r>
            <a:r>
              <a:rPr lang="ru-RU" sz="3000" dirty="0" err="1" smtClean="0"/>
              <a:t>Стрюков</a:t>
            </a:r>
            <a:r>
              <a:rPr lang="ru-RU" sz="3000" dirty="0" smtClean="0"/>
              <a:t> призывает к согласованию и обеспечению единства </a:t>
            </a:r>
            <a:r>
              <a:rPr lang="ru-RU" sz="3200" dirty="0" err="1" smtClean="0"/>
              <a:t>критериального</a:t>
            </a:r>
            <a:r>
              <a:rPr lang="ru-RU" sz="3200" dirty="0" smtClean="0"/>
              <a:t> </a:t>
            </a:r>
            <a:r>
              <a:rPr lang="ru-RU" sz="3200" dirty="0"/>
              <a:t>и нормативного подходов к оцениванию знаний </a:t>
            </a:r>
            <a:r>
              <a:rPr lang="ru-RU" sz="3200" dirty="0" smtClean="0"/>
              <a:t>учащихся</a:t>
            </a:r>
            <a:r>
              <a:rPr lang="ru-RU" sz="3000" dirty="0" smtClean="0"/>
              <a:t>, но конкретных способов достичь этого в данной статье </a:t>
            </a:r>
            <a:br>
              <a:rPr lang="ru-RU" sz="3000" dirty="0" smtClean="0"/>
            </a:br>
            <a:r>
              <a:rPr lang="ru-RU" sz="3000" dirty="0" smtClean="0"/>
              <a:t>не предложил. Тем не менее, статья представляет очень полезной, так как наглядно демонстрирует особую сложность вопроса о контроле и доказывает актуальность дальнейших поисков в теории и практике организации контроля </a:t>
            </a:r>
            <a:br>
              <a:rPr lang="ru-RU" sz="3000" dirty="0" smtClean="0"/>
            </a:br>
            <a:r>
              <a:rPr lang="ru-RU" sz="3000" dirty="0" smtClean="0"/>
              <a:t>в системе образования.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794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Знания;</a:t>
            </a:r>
          </a:p>
          <a:p>
            <a:r>
              <a:rPr lang="ru-RU" sz="3500" dirty="0" err="1" smtClean="0"/>
              <a:t>Психометрика</a:t>
            </a:r>
            <a:r>
              <a:rPr lang="ru-RU" sz="3500" dirty="0" smtClean="0"/>
              <a:t>;</a:t>
            </a:r>
          </a:p>
          <a:p>
            <a:r>
              <a:rPr lang="ru-RU" sz="3500" dirty="0" smtClean="0"/>
              <a:t>Школьная отметка;</a:t>
            </a:r>
          </a:p>
          <a:p>
            <a:r>
              <a:rPr lang="ru-RU" sz="3500" dirty="0" smtClean="0"/>
              <a:t>Социально-психологическая установка;</a:t>
            </a:r>
          </a:p>
          <a:p>
            <a:r>
              <a:rPr lang="ru-RU" sz="3500" dirty="0" err="1" smtClean="0"/>
              <a:t>Критериальные</a:t>
            </a:r>
            <a:r>
              <a:rPr lang="ru-RU" sz="3500" dirty="0" smtClean="0"/>
              <a:t> и нормативно-статистические образовательные стандарты.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 чего зависит качество оценивания знаний?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5144462"/>
              </p:ext>
            </p:extLst>
          </p:nvPr>
        </p:nvGraphicFramePr>
        <p:xfrm>
          <a:off x="323528" y="1484784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Знания </a:t>
            </a:r>
            <a:r>
              <a:rPr lang="ru-RU" sz="3200" b="1" i="1" dirty="0"/>
              <a:t>ученика </a:t>
            </a:r>
            <a:r>
              <a:rPr lang="ru-RU" sz="3200" dirty="0"/>
              <a:t>– это его «внутреннее состояние», </a:t>
            </a:r>
            <a:r>
              <a:rPr lang="ru-RU" sz="3200" dirty="0">
                <a:solidFill>
                  <a:srgbClr val="FF0000"/>
                </a:solidFill>
              </a:rPr>
              <a:t>структура, которая не может быть оценена непосредственно</a:t>
            </a:r>
            <a:r>
              <a:rPr lang="ru-RU" sz="3200" dirty="0"/>
              <a:t>, а должна быть предварительно выражена (объективизирована) в виде действий, доступных внешнему наблюдению и измерению</a:t>
            </a:r>
            <a:r>
              <a:rPr lang="ru-RU" sz="3200" dirty="0" smtClean="0"/>
              <a:t>.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flipH="1">
            <a:off x="7668344" y="6428232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4868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Знания</a:t>
            </a:r>
            <a:r>
              <a:rPr lang="ru-RU" sz="3200" b="1" i="1" dirty="0"/>
              <a:t>, подлежащие контролю, </a:t>
            </a:r>
            <a:r>
              <a:rPr lang="ru-RU" sz="3200" dirty="0"/>
              <a:t>в большинстве случаев имеют более сложную и гибкую структуру, оценка которой предполагает </a:t>
            </a:r>
            <a:r>
              <a:rPr lang="ru-RU" sz="3200" dirty="0">
                <a:solidFill>
                  <a:srgbClr val="FF0000"/>
                </a:solidFill>
              </a:rPr>
              <a:t>воспроизведение не только на уровне копирования (репродукции), но и проверки способности к различного рода трансформациям </a:t>
            </a:r>
            <a:r>
              <a:rPr lang="ru-RU" sz="3200" dirty="0"/>
              <a:t>(</a:t>
            </a:r>
            <a:r>
              <a:rPr lang="ru-RU" sz="3200" b="1" i="1" dirty="0"/>
              <a:t>понимание, интерпретация, использование в нестандартных ситуациях</a:t>
            </a:r>
            <a:r>
              <a:rPr lang="ru-RU" sz="3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708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4868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Оценка такого рода знаний </a:t>
            </a:r>
            <a:r>
              <a:rPr lang="ru-RU" sz="2800" dirty="0" smtClean="0"/>
              <a:t>является в своей основе </a:t>
            </a:r>
            <a:r>
              <a:rPr lang="ru-RU" sz="2800" i="1" u="sng" dirty="0" smtClean="0"/>
              <a:t>очень сложной психометрической процедурой </a:t>
            </a:r>
            <a:r>
              <a:rPr lang="ru-RU" sz="2800" dirty="0" smtClean="0"/>
              <a:t>и предполагает выполнение ряда взаимосвязанных и взаимозависимых условий, среди которых важнейшими будут: </a:t>
            </a:r>
            <a:br>
              <a:rPr lang="ru-RU" sz="2800" dirty="0" smtClean="0"/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Анализ и систематизация основных компонентов знания и подтверждение достаточности заданий для измерения каждого их них (обеспечение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валидности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содержанию).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Проверка надежности (точности, однозначности) внешних индикаторов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знания.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4868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Оценка такого рода знаний </a:t>
            </a:r>
            <a:r>
              <a:rPr lang="ru-RU" sz="2800" dirty="0" smtClean="0"/>
              <a:t>является в своей основе </a:t>
            </a:r>
            <a:r>
              <a:rPr lang="ru-RU" sz="2800" i="1" u="sng" dirty="0" smtClean="0"/>
              <a:t>очень сложной психометрической процедурой </a:t>
            </a:r>
            <a:r>
              <a:rPr lang="ru-RU" sz="2800" dirty="0" smtClean="0"/>
              <a:t>и предполагает выполнение ряда взаимосвязанных и взаимозависимых условий, среди которых важнейшими будут: </a:t>
            </a:r>
            <a:br>
              <a:rPr lang="ru-RU" sz="2800" dirty="0" smtClean="0"/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Установление стандартов качества (уровня) знания.</a:t>
            </a:r>
          </a:p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Сохранение процесса контроля знания в «разумных» временных пределах, исключающих искажающее влияние фактора утомления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42427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48680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</a:rPr>
              <a:t>Сложность измерения в сфере психологических феноменов предопределяет технологическое несовершенство методик контроля в обучении и делает их уязвимыми для критики</a:t>
            </a:r>
            <a:r>
              <a:rPr lang="ru-RU" sz="2600" dirty="0"/>
              <a:t>. Вопрос о технике и качестве оценивания знаний в течение длительного времени является предметом устойчивого интереса специалистов. К настоящему времени накопилась обширная литература по проблеме; вышли обобщающие монографии, в которых рассматриваются достоинства и недостатки различных форм контроля знаний, подробно </a:t>
            </a:r>
            <a:r>
              <a:rPr lang="ru-RU" sz="2600" dirty="0">
                <a:solidFill>
                  <a:srgbClr val="FF0000"/>
                </a:solidFill>
              </a:rPr>
              <a:t>анализируются проявления субъективизма и погрешностей измерения в системе оценивания знаний</a:t>
            </a:r>
            <a:r>
              <a:rPr lang="ru-RU" sz="2600" dirty="0" smtClean="0"/>
              <a:t>.</a:t>
            </a:r>
            <a:endParaRPr lang="ru-RU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</TotalTime>
  <Words>840</Words>
  <Application>Microsoft Office PowerPoint</Application>
  <PresentationFormat>Экран (4:3)</PresentationFormat>
  <Paragraphs>55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Стрюков Г.А. О единстве критериального и нормативного подходов к оцениванию знаний учащихся // Психологический журнал. Т. 16, № 2. 1995. – С. 120-127.</vt:lpstr>
      <vt:lpstr>Содержание:</vt:lpstr>
      <vt:lpstr>Ключевые слова:</vt:lpstr>
      <vt:lpstr>От чего зависит качество оценивания знаний?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29</cp:revision>
  <dcterms:created xsi:type="dcterms:W3CDTF">2018-12-11T18:40:56Z</dcterms:created>
  <dcterms:modified xsi:type="dcterms:W3CDTF">2018-12-18T10:20:17Z</dcterms:modified>
</cp:coreProperties>
</file>