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51" r:id="rId2"/>
    <p:sldId id="422" r:id="rId3"/>
    <p:sldId id="426" r:id="rId4"/>
    <p:sldId id="427" r:id="rId5"/>
    <p:sldId id="429" r:id="rId6"/>
    <p:sldId id="425" r:id="rId7"/>
    <p:sldId id="430" r:id="rId8"/>
    <p:sldId id="421" r:id="rId9"/>
    <p:sldId id="424" r:id="rId10"/>
    <p:sldId id="432" r:id="rId11"/>
    <p:sldId id="396" r:id="rId12"/>
    <p:sldId id="436" r:id="rId13"/>
    <p:sldId id="433" r:id="rId14"/>
    <p:sldId id="434" r:id="rId15"/>
    <p:sldId id="435" r:id="rId16"/>
    <p:sldId id="398" r:id="rId17"/>
    <p:sldId id="437" r:id="rId18"/>
    <p:sldId id="438" r:id="rId19"/>
    <p:sldId id="439" r:id="rId20"/>
    <p:sldId id="307" r:id="rId21"/>
    <p:sldId id="457" r:id="rId22"/>
    <p:sldId id="470" r:id="rId23"/>
    <p:sldId id="458" r:id="rId24"/>
    <p:sldId id="399" r:id="rId25"/>
    <p:sldId id="297" r:id="rId26"/>
    <p:sldId id="304" r:id="rId27"/>
    <p:sldId id="420" r:id="rId28"/>
    <p:sldId id="441" r:id="rId29"/>
    <p:sldId id="442" r:id="rId30"/>
    <p:sldId id="453" r:id="rId31"/>
    <p:sldId id="443" r:id="rId32"/>
    <p:sldId id="459" r:id="rId33"/>
    <p:sldId id="460" r:id="rId34"/>
    <p:sldId id="454" r:id="rId35"/>
    <p:sldId id="444" r:id="rId36"/>
    <p:sldId id="445" r:id="rId37"/>
    <p:sldId id="446" r:id="rId38"/>
    <p:sldId id="447" r:id="rId39"/>
    <p:sldId id="448" r:id="rId40"/>
    <p:sldId id="449" r:id="rId41"/>
    <p:sldId id="450" r:id="rId42"/>
    <p:sldId id="455" r:id="rId43"/>
    <p:sldId id="451" r:id="rId44"/>
    <p:sldId id="469" r:id="rId45"/>
    <p:sldId id="462" r:id="rId46"/>
    <p:sldId id="452" r:id="rId47"/>
    <p:sldId id="465" r:id="rId48"/>
    <p:sldId id="464" r:id="rId49"/>
    <p:sldId id="466" r:id="rId50"/>
    <p:sldId id="467" r:id="rId51"/>
    <p:sldId id="468" r:id="rId52"/>
  </p:sldIdLst>
  <p:sldSz cx="9144000" cy="6858000" type="screen4x3"/>
  <p:notesSz cx="6858000" cy="9144000"/>
  <p:defaultTextStyle>
    <a:defPPr>
      <a:defRPr lang="ru-RU"/>
    </a:defPPr>
    <a:lvl1pPr algn="l" rtl="0" fontAlgn="base">
      <a:spcBef>
        <a:spcPct val="0"/>
      </a:spcBef>
      <a:spcAft>
        <a:spcPct val="0"/>
      </a:spcAft>
      <a:defRPr kern="1200" baseline="-25000">
        <a:solidFill>
          <a:schemeClr val="tx1"/>
        </a:solidFill>
        <a:latin typeface="Arial" charset="0"/>
        <a:ea typeface="+mn-ea"/>
        <a:cs typeface="+mn-cs"/>
      </a:defRPr>
    </a:lvl1pPr>
    <a:lvl2pPr marL="457200" algn="l" rtl="0" fontAlgn="base">
      <a:spcBef>
        <a:spcPct val="0"/>
      </a:spcBef>
      <a:spcAft>
        <a:spcPct val="0"/>
      </a:spcAft>
      <a:defRPr kern="1200" baseline="-25000">
        <a:solidFill>
          <a:schemeClr val="tx1"/>
        </a:solidFill>
        <a:latin typeface="Arial" charset="0"/>
        <a:ea typeface="+mn-ea"/>
        <a:cs typeface="+mn-cs"/>
      </a:defRPr>
    </a:lvl2pPr>
    <a:lvl3pPr marL="914400" algn="l" rtl="0" fontAlgn="base">
      <a:spcBef>
        <a:spcPct val="0"/>
      </a:spcBef>
      <a:spcAft>
        <a:spcPct val="0"/>
      </a:spcAft>
      <a:defRPr kern="1200" baseline="-25000">
        <a:solidFill>
          <a:schemeClr val="tx1"/>
        </a:solidFill>
        <a:latin typeface="Arial" charset="0"/>
        <a:ea typeface="+mn-ea"/>
        <a:cs typeface="+mn-cs"/>
      </a:defRPr>
    </a:lvl3pPr>
    <a:lvl4pPr marL="1371600" algn="l" rtl="0" fontAlgn="base">
      <a:spcBef>
        <a:spcPct val="0"/>
      </a:spcBef>
      <a:spcAft>
        <a:spcPct val="0"/>
      </a:spcAft>
      <a:defRPr kern="1200" baseline="-25000">
        <a:solidFill>
          <a:schemeClr val="tx1"/>
        </a:solidFill>
        <a:latin typeface="Arial" charset="0"/>
        <a:ea typeface="+mn-ea"/>
        <a:cs typeface="+mn-cs"/>
      </a:defRPr>
    </a:lvl4pPr>
    <a:lvl5pPr marL="1828800" algn="l" rtl="0" fontAlgn="base">
      <a:spcBef>
        <a:spcPct val="0"/>
      </a:spcBef>
      <a:spcAft>
        <a:spcPct val="0"/>
      </a:spcAft>
      <a:defRPr kern="1200" baseline="-25000">
        <a:solidFill>
          <a:schemeClr val="tx1"/>
        </a:solidFill>
        <a:latin typeface="Arial" charset="0"/>
        <a:ea typeface="+mn-ea"/>
        <a:cs typeface="+mn-cs"/>
      </a:defRPr>
    </a:lvl5pPr>
    <a:lvl6pPr marL="2286000" algn="l" defTabSz="914400" rtl="0" eaLnBrk="1" latinLnBrk="0" hangingPunct="1">
      <a:defRPr kern="1200" baseline="-25000">
        <a:solidFill>
          <a:schemeClr val="tx1"/>
        </a:solidFill>
        <a:latin typeface="Arial" charset="0"/>
        <a:ea typeface="+mn-ea"/>
        <a:cs typeface="+mn-cs"/>
      </a:defRPr>
    </a:lvl6pPr>
    <a:lvl7pPr marL="2743200" algn="l" defTabSz="914400" rtl="0" eaLnBrk="1" latinLnBrk="0" hangingPunct="1">
      <a:defRPr kern="1200" baseline="-25000">
        <a:solidFill>
          <a:schemeClr val="tx1"/>
        </a:solidFill>
        <a:latin typeface="Arial" charset="0"/>
        <a:ea typeface="+mn-ea"/>
        <a:cs typeface="+mn-cs"/>
      </a:defRPr>
    </a:lvl7pPr>
    <a:lvl8pPr marL="3200400" algn="l" defTabSz="914400" rtl="0" eaLnBrk="1" latinLnBrk="0" hangingPunct="1">
      <a:defRPr kern="1200" baseline="-25000">
        <a:solidFill>
          <a:schemeClr val="tx1"/>
        </a:solidFill>
        <a:latin typeface="Arial" charset="0"/>
        <a:ea typeface="+mn-ea"/>
        <a:cs typeface="+mn-cs"/>
      </a:defRPr>
    </a:lvl8pPr>
    <a:lvl9pPr marL="3657600" algn="l" defTabSz="914400" rtl="0" eaLnBrk="1" latinLnBrk="0" hangingPunct="1">
      <a:defRPr kern="1200" baseline="-250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00CC"/>
    <a:srgbClr val="FF3300"/>
    <a:srgbClr val="0066FF"/>
    <a:srgbClr val="3333FF"/>
    <a:srgbClr val="80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aseline="0" smtClean="0"/>
            </a:lvl1pPr>
          </a:lstStyle>
          <a:p>
            <a:pPr>
              <a:defRPr/>
            </a:pPr>
            <a:endParaRPr lang="ru-RU" altLang="ru-RU"/>
          </a:p>
        </p:txBody>
      </p:sp>
      <p:sp>
        <p:nvSpPr>
          <p:cNvPr id="419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aseline="0" smtClean="0"/>
            </a:lvl1pPr>
          </a:lstStyle>
          <a:p>
            <a:pPr>
              <a:defRPr/>
            </a:pPr>
            <a:endParaRPr lang="ru-RU" altLang="ru-RU"/>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noProof="0" smtClean="0"/>
              <a:t>Образец текста</a:t>
            </a:r>
          </a:p>
          <a:p>
            <a:pPr lvl="1"/>
            <a:r>
              <a:rPr lang="ru-RU" altLang="ru-RU" noProof="0" smtClean="0"/>
              <a:t>Второй уровень</a:t>
            </a:r>
          </a:p>
          <a:p>
            <a:pPr lvl="2"/>
            <a:r>
              <a:rPr lang="ru-RU" altLang="ru-RU" noProof="0" smtClean="0"/>
              <a:t>Третий уровень</a:t>
            </a:r>
          </a:p>
          <a:p>
            <a:pPr lvl="3"/>
            <a:r>
              <a:rPr lang="ru-RU" altLang="ru-RU" noProof="0" smtClean="0"/>
              <a:t>Четвертый уровень</a:t>
            </a:r>
          </a:p>
          <a:p>
            <a:pPr lvl="4"/>
            <a:r>
              <a:rPr lang="ru-RU" altLang="ru-RU" noProof="0" smtClean="0"/>
              <a:t>Пятый уровень</a:t>
            </a:r>
          </a:p>
        </p:txBody>
      </p:sp>
      <p:sp>
        <p:nvSpPr>
          <p:cNvPr id="419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aseline="0" smtClean="0"/>
            </a:lvl1pPr>
          </a:lstStyle>
          <a:p>
            <a:pPr>
              <a:defRPr/>
            </a:pPr>
            <a:endParaRPr lang="ru-RU" altLang="ru-RU"/>
          </a:p>
        </p:txBody>
      </p:sp>
      <p:sp>
        <p:nvSpPr>
          <p:cNvPr id="419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aseline="0" smtClean="0"/>
            </a:lvl1pPr>
          </a:lstStyle>
          <a:p>
            <a:pPr>
              <a:defRPr/>
            </a:pPr>
            <a:fld id="{41AFE81B-F8DC-4FF5-A6C3-17107A09C107}" type="slidenum">
              <a:rPr lang="ru-RU" altLang="ru-RU"/>
              <a:pPr>
                <a:defRPr/>
              </a:pPr>
              <a:t>‹#›</a:t>
            </a:fld>
            <a:endParaRPr lang="ru-RU" altLang="ru-RU"/>
          </a:p>
        </p:txBody>
      </p:sp>
    </p:spTree>
    <p:extLst>
      <p:ext uri="{BB962C8B-B14F-4D97-AF65-F5344CB8AC3E}">
        <p14:creationId xmlns:p14="http://schemas.microsoft.com/office/powerpoint/2010/main" val="20818213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1AFE81B-F8DC-4FF5-A6C3-17107A09C107}" type="slidenum">
              <a:rPr lang="ru-RU" altLang="ru-RU" smtClean="0"/>
              <a:pPr>
                <a:defRPr/>
              </a:pPr>
              <a:t>1</a:t>
            </a:fld>
            <a:endParaRPr lang="ru-RU" altLang="ru-RU"/>
          </a:p>
        </p:txBody>
      </p:sp>
    </p:spTree>
    <p:extLst>
      <p:ext uri="{BB962C8B-B14F-4D97-AF65-F5344CB8AC3E}">
        <p14:creationId xmlns:p14="http://schemas.microsoft.com/office/powerpoint/2010/main" val="954595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1AFE81B-F8DC-4FF5-A6C3-17107A09C107}" type="slidenum">
              <a:rPr lang="ru-RU" altLang="ru-RU" smtClean="0"/>
              <a:pPr>
                <a:defRPr/>
              </a:pPr>
              <a:t>10</a:t>
            </a:fld>
            <a:endParaRPr lang="ru-RU" altLang="ru-RU"/>
          </a:p>
        </p:txBody>
      </p:sp>
    </p:spTree>
    <p:extLst>
      <p:ext uri="{BB962C8B-B14F-4D97-AF65-F5344CB8AC3E}">
        <p14:creationId xmlns:p14="http://schemas.microsoft.com/office/powerpoint/2010/main" val="1413814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1C7EA73F-32B0-44E7-BE44-309C5BEA308A}" type="slidenum">
              <a:rPr lang="ru-RU" altLang="ru-RU" baseline="0" smtClean="0"/>
              <a:pPr/>
              <a:t>11</a:t>
            </a:fld>
            <a:endParaRPr lang="ru-RU" altLang="ru-RU" baseline="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extLst>
      <p:ext uri="{BB962C8B-B14F-4D97-AF65-F5344CB8AC3E}">
        <p14:creationId xmlns:p14="http://schemas.microsoft.com/office/powerpoint/2010/main" val="207174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1AFE81B-F8DC-4FF5-A6C3-17107A09C107}" type="slidenum">
              <a:rPr lang="ru-RU" altLang="ru-RU" smtClean="0"/>
              <a:pPr>
                <a:defRPr/>
              </a:pPr>
              <a:t>12</a:t>
            </a:fld>
            <a:endParaRPr lang="ru-RU" altLang="ru-RU"/>
          </a:p>
        </p:txBody>
      </p:sp>
    </p:spTree>
    <p:extLst>
      <p:ext uri="{BB962C8B-B14F-4D97-AF65-F5344CB8AC3E}">
        <p14:creationId xmlns:p14="http://schemas.microsoft.com/office/powerpoint/2010/main" val="4080475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1AFE81B-F8DC-4FF5-A6C3-17107A09C107}" type="slidenum">
              <a:rPr lang="ru-RU" altLang="ru-RU" smtClean="0"/>
              <a:pPr>
                <a:defRPr/>
              </a:pPr>
              <a:t>13</a:t>
            </a:fld>
            <a:endParaRPr lang="ru-RU" altLang="ru-RU"/>
          </a:p>
        </p:txBody>
      </p:sp>
    </p:spTree>
    <p:extLst>
      <p:ext uri="{BB962C8B-B14F-4D97-AF65-F5344CB8AC3E}">
        <p14:creationId xmlns:p14="http://schemas.microsoft.com/office/powerpoint/2010/main" val="208028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1AFE81B-F8DC-4FF5-A6C3-17107A09C107}" type="slidenum">
              <a:rPr lang="ru-RU" altLang="ru-RU" smtClean="0"/>
              <a:pPr>
                <a:defRPr/>
              </a:pPr>
              <a:t>14</a:t>
            </a:fld>
            <a:endParaRPr lang="ru-RU" altLang="ru-RU"/>
          </a:p>
        </p:txBody>
      </p:sp>
    </p:spTree>
    <p:extLst>
      <p:ext uri="{BB962C8B-B14F-4D97-AF65-F5344CB8AC3E}">
        <p14:creationId xmlns:p14="http://schemas.microsoft.com/office/powerpoint/2010/main" val="3493496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1AFE81B-F8DC-4FF5-A6C3-17107A09C107}" type="slidenum">
              <a:rPr lang="ru-RU" altLang="ru-RU" smtClean="0"/>
              <a:pPr>
                <a:defRPr/>
              </a:pPr>
              <a:t>15</a:t>
            </a:fld>
            <a:endParaRPr lang="ru-RU" altLang="ru-RU"/>
          </a:p>
        </p:txBody>
      </p:sp>
    </p:spTree>
    <p:extLst>
      <p:ext uri="{BB962C8B-B14F-4D97-AF65-F5344CB8AC3E}">
        <p14:creationId xmlns:p14="http://schemas.microsoft.com/office/powerpoint/2010/main" val="3282425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4B13B92D-56A8-4A4C-AE9F-546E44FBD8B7}" type="slidenum">
              <a:rPr lang="ru-RU" altLang="ru-RU" baseline="0" smtClean="0"/>
              <a:pPr/>
              <a:t>16</a:t>
            </a:fld>
            <a:endParaRPr lang="ru-RU" altLang="ru-RU" baseline="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extLst>
      <p:ext uri="{BB962C8B-B14F-4D97-AF65-F5344CB8AC3E}">
        <p14:creationId xmlns:p14="http://schemas.microsoft.com/office/powerpoint/2010/main" val="2422270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1AFE81B-F8DC-4FF5-A6C3-17107A09C107}" type="slidenum">
              <a:rPr lang="ru-RU" altLang="ru-RU" smtClean="0"/>
              <a:pPr>
                <a:defRPr/>
              </a:pPr>
              <a:t>17</a:t>
            </a:fld>
            <a:endParaRPr lang="ru-RU" altLang="ru-RU"/>
          </a:p>
        </p:txBody>
      </p:sp>
    </p:spTree>
    <p:extLst>
      <p:ext uri="{BB962C8B-B14F-4D97-AF65-F5344CB8AC3E}">
        <p14:creationId xmlns:p14="http://schemas.microsoft.com/office/powerpoint/2010/main" val="1695926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1AFE81B-F8DC-4FF5-A6C3-17107A09C107}" type="slidenum">
              <a:rPr lang="ru-RU" altLang="ru-RU" smtClean="0"/>
              <a:pPr>
                <a:defRPr/>
              </a:pPr>
              <a:t>18</a:t>
            </a:fld>
            <a:endParaRPr lang="ru-RU" altLang="ru-RU"/>
          </a:p>
        </p:txBody>
      </p:sp>
    </p:spTree>
    <p:extLst>
      <p:ext uri="{BB962C8B-B14F-4D97-AF65-F5344CB8AC3E}">
        <p14:creationId xmlns:p14="http://schemas.microsoft.com/office/powerpoint/2010/main" val="2528090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1AFE81B-F8DC-4FF5-A6C3-17107A09C107}" type="slidenum">
              <a:rPr lang="ru-RU" altLang="ru-RU" smtClean="0"/>
              <a:pPr>
                <a:defRPr/>
              </a:pPr>
              <a:t>19</a:t>
            </a:fld>
            <a:endParaRPr lang="ru-RU" altLang="ru-RU"/>
          </a:p>
        </p:txBody>
      </p:sp>
    </p:spTree>
    <p:extLst>
      <p:ext uri="{BB962C8B-B14F-4D97-AF65-F5344CB8AC3E}">
        <p14:creationId xmlns:p14="http://schemas.microsoft.com/office/powerpoint/2010/main" val="3855434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1AFE81B-F8DC-4FF5-A6C3-17107A09C107}" type="slidenum">
              <a:rPr lang="ru-RU" altLang="ru-RU" smtClean="0"/>
              <a:pPr>
                <a:defRPr/>
              </a:pPr>
              <a:t>2</a:t>
            </a:fld>
            <a:endParaRPr lang="ru-RU" altLang="ru-RU"/>
          </a:p>
        </p:txBody>
      </p:sp>
    </p:spTree>
    <p:extLst>
      <p:ext uri="{BB962C8B-B14F-4D97-AF65-F5344CB8AC3E}">
        <p14:creationId xmlns:p14="http://schemas.microsoft.com/office/powerpoint/2010/main" val="2786339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charset="0"/>
              </a:defRPr>
            </a:lvl1pPr>
            <a:lvl2pPr marL="742950" indent="-285750" eaLnBrk="0" hangingPunct="0">
              <a:defRPr baseline="-25000">
                <a:solidFill>
                  <a:schemeClr val="tx1"/>
                </a:solidFill>
                <a:latin typeface="Arial" charset="0"/>
              </a:defRPr>
            </a:lvl2pPr>
            <a:lvl3pPr marL="1143000" indent="-228600" eaLnBrk="0" hangingPunct="0">
              <a:defRPr baseline="-25000">
                <a:solidFill>
                  <a:schemeClr val="tx1"/>
                </a:solidFill>
                <a:latin typeface="Arial" charset="0"/>
              </a:defRPr>
            </a:lvl3pPr>
            <a:lvl4pPr marL="1600200" indent="-228600" eaLnBrk="0" hangingPunct="0">
              <a:defRPr baseline="-25000">
                <a:solidFill>
                  <a:schemeClr val="tx1"/>
                </a:solidFill>
                <a:latin typeface="Arial" charset="0"/>
              </a:defRPr>
            </a:lvl4pPr>
            <a:lvl5pPr marL="2057400" indent="-228600" eaLnBrk="0" hangingPunct="0">
              <a:defRPr baseline="-25000">
                <a:solidFill>
                  <a:schemeClr val="tx1"/>
                </a:solidFill>
                <a:latin typeface="Arial" charset="0"/>
              </a:defRPr>
            </a:lvl5pPr>
            <a:lvl6pPr marL="2514600" indent="-228600" eaLnBrk="0" fontAlgn="base" hangingPunct="0">
              <a:spcBef>
                <a:spcPct val="0"/>
              </a:spcBef>
              <a:spcAft>
                <a:spcPct val="0"/>
              </a:spcAft>
              <a:defRPr baseline="-25000">
                <a:solidFill>
                  <a:schemeClr val="tx1"/>
                </a:solidFill>
                <a:latin typeface="Arial" charset="0"/>
              </a:defRPr>
            </a:lvl6pPr>
            <a:lvl7pPr marL="2971800" indent="-228600" eaLnBrk="0" fontAlgn="base" hangingPunct="0">
              <a:spcBef>
                <a:spcPct val="0"/>
              </a:spcBef>
              <a:spcAft>
                <a:spcPct val="0"/>
              </a:spcAft>
              <a:defRPr baseline="-25000">
                <a:solidFill>
                  <a:schemeClr val="tx1"/>
                </a:solidFill>
                <a:latin typeface="Arial" charset="0"/>
              </a:defRPr>
            </a:lvl7pPr>
            <a:lvl8pPr marL="3429000" indent="-228600" eaLnBrk="0" fontAlgn="base" hangingPunct="0">
              <a:spcBef>
                <a:spcPct val="0"/>
              </a:spcBef>
              <a:spcAft>
                <a:spcPct val="0"/>
              </a:spcAft>
              <a:defRPr baseline="-25000">
                <a:solidFill>
                  <a:schemeClr val="tx1"/>
                </a:solidFill>
                <a:latin typeface="Arial" charset="0"/>
              </a:defRPr>
            </a:lvl8pPr>
            <a:lvl9pPr marL="3886200" indent="-228600" eaLnBrk="0" fontAlgn="base" hangingPunct="0">
              <a:spcBef>
                <a:spcPct val="0"/>
              </a:spcBef>
              <a:spcAft>
                <a:spcPct val="0"/>
              </a:spcAft>
              <a:defRPr baseline="-25000">
                <a:solidFill>
                  <a:schemeClr val="tx1"/>
                </a:solidFill>
                <a:latin typeface="Arial" charset="0"/>
              </a:defRPr>
            </a:lvl9pPr>
          </a:lstStyle>
          <a:p>
            <a:pPr eaLnBrk="1" hangingPunct="1"/>
            <a:fld id="{D6D04C0D-45CD-43E5-997B-592E602633B9}" type="slidenum">
              <a:rPr lang="ru-RU" altLang="ru-RU" baseline="0"/>
              <a:pPr eaLnBrk="1" hangingPunct="1"/>
              <a:t>20</a:t>
            </a:fld>
            <a:endParaRPr lang="ru-RU" altLang="ru-RU" baseline="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295588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1AFE81B-F8DC-4FF5-A6C3-17107A09C107}" type="slidenum">
              <a:rPr lang="ru-RU" altLang="ru-RU" smtClean="0"/>
              <a:pPr>
                <a:defRPr/>
              </a:pPr>
              <a:t>21</a:t>
            </a:fld>
            <a:endParaRPr lang="ru-RU" altLang="ru-RU"/>
          </a:p>
        </p:txBody>
      </p:sp>
    </p:spTree>
    <p:extLst>
      <p:ext uri="{BB962C8B-B14F-4D97-AF65-F5344CB8AC3E}">
        <p14:creationId xmlns:p14="http://schemas.microsoft.com/office/powerpoint/2010/main" val="517822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1AFE81B-F8DC-4FF5-A6C3-17107A09C107}" type="slidenum">
              <a:rPr lang="ru-RU" altLang="ru-RU" smtClean="0"/>
              <a:pPr>
                <a:defRPr/>
              </a:pPr>
              <a:t>22</a:t>
            </a:fld>
            <a:endParaRPr lang="ru-RU" altLang="ru-RU"/>
          </a:p>
        </p:txBody>
      </p:sp>
    </p:spTree>
    <p:extLst>
      <p:ext uri="{BB962C8B-B14F-4D97-AF65-F5344CB8AC3E}">
        <p14:creationId xmlns:p14="http://schemas.microsoft.com/office/powerpoint/2010/main" val="1821670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1AFE81B-F8DC-4FF5-A6C3-17107A09C107}" type="slidenum">
              <a:rPr lang="ru-RU" altLang="ru-RU" smtClean="0"/>
              <a:pPr>
                <a:defRPr/>
              </a:pPr>
              <a:t>23</a:t>
            </a:fld>
            <a:endParaRPr lang="ru-RU" altLang="ru-RU"/>
          </a:p>
        </p:txBody>
      </p:sp>
    </p:spTree>
    <p:extLst>
      <p:ext uri="{BB962C8B-B14F-4D97-AF65-F5344CB8AC3E}">
        <p14:creationId xmlns:p14="http://schemas.microsoft.com/office/powerpoint/2010/main" val="2594761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1AFE81B-F8DC-4FF5-A6C3-17107A09C107}" type="slidenum">
              <a:rPr lang="ru-RU" altLang="ru-RU" smtClean="0"/>
              <a:pPr>
                <a:defRPr/>
              </a:pPr>
              <a:t>24</a:t>
            </a:fld>
            <a:endParaRPr lang="ru-RU" altLang="ru-RU"/>
          </a:p>
        </p:txBody>
      </p:sp>
    </p:spTree>
    <p:extLst>
      <p:ext uri="{BB962C8B-B14F-4D97-AF65-F5344CB8AC3E}">
        <p14:creationId xmlns:p14="http://schemas.microsoft.com/office/powerpoint/2010/main" val="106162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charset="0"/>
              </a:defRPr>
            </a:lvl1pPr>
            <a:lvl2pPr marL="742950" indent="-285750" eaLnBrk="0" hangingPunct="0">
              <a:defRPr baseline="-25000">
                <a:solidFill>
                  <a:schemeClr val="tx1"/>
                </a:solidFill>
                <a:latin typeface="Arial" charset="0"/>
              </a:defRPr>
            </a:lvl2pPr>
            <a:lvl3pPr marL="1143000" indent="-228600" eaLnBrk="0" hangingPunct="0">
              <a:defRPr baseline="-25000">
                <a:solidFill>
                  <a:schemeClr val="tx1"/>
                </a:solidFill>
                <a:latin typeface="Arial" charset="0"/>
              </a:defRPr>
            </a:lvl3pPr>
            <a:lvl4pPr marL="1600200" indent="-228600" eaLnBrk="0" hangingPunct="0">
              <a:defRPr baseline="-25000">
                <a:solidFill>
                  <a:schemeClr val="tx1"/>
                </a:solidFill>
                <a:latin typeface="Arial" charset="0"/>
              </a:defRPr>
            </a:lvl4pPr>
            <a:lvl5pPr marL="2057400" indent="-228600" eaLnBrk="0" hangingPunct="0">
              <a:defRPr baseline="-25000">
                <a:solidFill>
                  <a:schemeClr val="tx1"/>
                </a:solidFill>
                <a:latin typeface="Arial" charset="0"/>
              </a:defRPr>
            </a:lvl5pPr>
            <a:lvl6pPr marL="2514600" indent="-228600" eaLnBrk="0" fontAlgn="base" hangingPunct="0">
              <a:spcBef>
                <a:spcPct val="0"/>
              </a:spcBef>
              <a:spcAft>
                <a:spcPct val="0"/>
              </a:spcAft>
              <a:defRPr baseline="-25000">
                <a:solidFill>
                  <a:schemeClr val="tx1"/>
                </a:solidFill>
                <a:latin typeface="Arial" charset="0"/>
              </a:defRPr>
            </a:lvl6pPr>
            <a:lvl7pPr marL="2971800" indent="-228600" eaLnBrk="0" fontAlgn="base" hangingPunct="0">
              <a:spcBef>
                <a:spcPct val="0"/>
              </a:spcBef>
              <a:spcAft>
                <a:spcPct val="0"/>
              </a:spcAft>
              <a:defRPr baseline="-25000">
                <a:solidFill>
                  <a:schemeClr val="tx1"/>
                </a:solidFill>
                <a:latin typeface="Arial" charset="0"/>
              </a:defRPr>
            </a:lvl7pPr>
            <a:lvl8pPr marL="3429000" indent="-228600" eaLnBrk="0" fontAlgn="base" hangingPunct="0">
              <a:spcBef>
                <a:spcPct val="0"/>
              </a:spcBef>
              <a:spcAft>
                <a:spcPct val="0"/>
              </a:spcAft>
              <a:defRPr baseline="-25000">
                <a:solidFill>
                  <a:schemeClr val="tx1"/>
                </a:solidFill>
                <a:latin typeface="Arial" charset="0"/>
              </a:defRPr>
            </a:lvl8pPr>
            <a:lvl9pPr marL="3886200" indent="-228600" eaLnBrk="0" fontAlgn="base" hangingPunct="0">
              <a:spcBef>
                <a:spcPct val="0"/>
              </a:spcBef>
              <a:spcAft>
                <a:spcPct val="0"/>
              </a:spcAft>
              <a:defRPr baseline="-25000">
                <a:solidFill>
                  <a:schemeClr val="tx1"/>
                </a:solidFill>
                <a:latin typeface="Arial" charset="0"/>
              </a:defRPr>
            </a:lvl9pPr>
          </a:lstStyle>
          <a:p>
            <a:pPr eaLnBrk="1" hangingPunct="1"/>
            <a:fld id="{1D38D28F-6030-411B-84B6-56EF1979D1F4}" type="slidenum">
              <a:rPr lang="ru-RU" altLang="ru-RU" baseline="0"/>
              <a:pPr eaLnBrk="1" hangingPunct="1"/>
              <a:t>25</a:t>
            </a:fld>
            <a:endParaRPr lang="ru-RU" altLang="ru-RU" baseline="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18864006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charset="0"/>
              </a:defRPr>
            </a:lvl1pPr>
            <a:lvl2pPr marL="742950" indent="-285750" eaLnBrk="0" hangingPunct="0">
              <a:defRPr baseline="-25000">
                <a:solidFill>
                  <a:schemeClr val="tx1"/>
                </a:solidFill>
                <a:latin typeface="Arial" charset="0"/>
              </a:defRPr>
            </a:lvl2pPr>
            <a:lvl3pPr marL="1143000" indent="-228600" eaLnBrk="0" hangingPunct="0">
              <a:defRPr baseline="-25000">
                <a:solidFill>
                  <a:schemeClr val="tx1"/>
                </a:solidFill>
                <a:latin typeface="Arial" charset="0"/>
              </a:defRPr>
            </a:lvl3pPr>
            <a:lvl4pPr marL="1600200" indent="-228600" eaLnBrk="0" hangingPunct="0">
              <a:defRPr baseline="-25000">
                <a:solidFill>
                  <a:schemeClr val="tx1"/>
                </a:solidFill>
                <a:latin typeface="Arial" charset="0"/>
              </a:defRPr>
            </a:lvl4pPr>
            <a:lvl5pPr marL="2057400" indent="-228600" eaLnBrk="0" hangingPunct="0">
              <a:defRPr baseline="-25000">
                <a:solidFill>
                  <a:schemeClr val="tx1"/>
                </a:solidFill>
                <a:latin typeface="Arial" charset="0"/>
              </a:defRPr>
            </a:lvl5pPr>
            <a:lvl6pPr marL="2514600" indent="-228600" eaLnBrk="0" fontAlgn="base" hangingPunct="0">
              <a:spcBef>
                <a:spcPct val="0"/>
              </a:spcBef>
              <a:spcAft>
                <a:spcPct val="0"/>
              </a:spcAft>
              <a:defRPr baseline="-25000">
                <a:solidFill>
                  <a:schemeClr val="tx1"/>
                </a:solidFill>
                <a:latin typeface="Arial" charset="0"/>
              </a:defRPr>
            </a:lvl6pPr>
            <a:lvl7pPr marL="2971800" indent="-228600" eaLnBrk="0" fontAlgn="base" hangingPunct="0">
              <a:spcBef>
                <a:spcPct val="0"/>
              </a:spcBef>
              <a:spcAft>
                <a:spcPct val="0"/>
              </a:spcAft>
              <a:defRPr baseline="-25000">
                <a:solidFill>
                  <a:schemeClr val="tx1"/>
                </a:solidFill>
                <a:latin typeface="Arial" charset="0"/>
              </a:defRPr>
            </a:lvl7pPr>
            <a:lvl8pPr marL="3429000" indent="-228600" eaLnBrk="0" fontAlgn="base" hangingPunct="0">
              <a:spcBef>
                <a:spcPct val="0"/>
              </a:spcBef>
              <a:spcAft>
                <a:spcPct val="0"/>
              </a:spcAft>
              <a:defRPr baseline="-25000">
                <a:solidFill>
                  <a:schemeClr val="tx1"/>
                </a:solidFill>
                <a:latin typeface="Arial" charset="0"/>
              </a:defRPr>
            </a:lvl8pPr>
            <a:lvl9pPr marL="3886200" indent="-228600" eaLnBrk="0" fontAlgn="base" hangingPunct="0">
              <a:spcBef>
                <a:spcPct val="0"/>
              </a:spcBef>
              <a:spcAft>
                <a:spcPct val="0"/>
              </a:spcAft>
              <a:defRPr baseline="-25000">
                <a:solidFill>
                  <a:schemeClr val="tx1"/>
                </a:solidFill>
                <a:latin typeface="Arial" charset="0"/>
              </a:defRPr>
            </a:lvl9pPr>
          </a:lstStyle>
          <a:p>
            <a:pPr eaLnBrk="1" hangingPunct="1"/>
            <a:fld id="{CDB8329B-7496-4DFF-A361-D4F4B03F353F}" type="slidenum">
              <a:rPr lang="ru-RU" altLang="ru-RU" baseline="0"/>
              <a:pPr eaLnBrk="1" hangingPunct="1"/>
              <a:t>26</a:t>
            </a:fld>
            <a:endParaRPr lang="ru-RU" altLang="ru-RU" baseline="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15650249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1AFE81B-F8DC-4FF5-A6C3-17107A09C107}" type="slidenum">
              <a:rPr lang="ru-RU" altLang="ru-RU" smtClean="0"/>
              <a:pPr>
                <a:defRPr/>
              </a:pPr>
              <a:t>27</a:t>
            </a:fld>
            <a:endParaRPr lang="ru-RU" altLang="ru-RU"/>
          </a:p>
        </p:txBody>
      </p:sp>
    </p:spTree>
    <p:extLst>
      <p:ext uri="{BB962C8B-B14F-4D97-AF65-F5344CB8AC3E}">
        <p14:creationId xmlns:p14="http://schemas.microsoft.com/office/powerpoint/2010/main" val="3528310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1AFE81B-F8DC-4FF5-A6C3-17107A09C107}" type="slidenum">
              <a:rPr lang="ru-RU" altLang="ru-RU" smtClean="0"/>
              <a:pPr>
                <a:defRPr/>
              </a:pPr>
              <a:t>28</a:t>
            </a:fld>
            <a:endParaRPr lang="ru-RU" altLang="ru-RU"/>
          </a:p>
        </p:txBody>
      </p:sp>
    </p:spTree>
    <p:extLst>
      <p:ext uri="{BB962C8B-B14F-4D97-AF65-F5344CB8AC3E}">
        <p14:creationId xmlns:p14="http://schemas.microsoft.com/office/powerpoint/2010/main" val="2091632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1AFE81B-F8DC-4FF5-A6C3-17107A09C107}" type="slidenum">
              <a:rPr lang="ru-RU" altLang="ru-RU" smtClean="0"/>
              <a:pPr>
                <a:defRPr/>
              </a:pPr>
              <a:t>29</a:t>
            </a:fld>
            <a:endParaRPr lang="ru-RU" altLang="ru-RU"/>
          </a:p>
        </p:txBody>
      </p:sp>
    </p:spTree>
    <p:extLst>
      <p:ext uri="{BB962C8B-B14F-4D97-AF65-F5344CB8AC3E}">
        <p14:creationId xmlns:p14="http://schemas.microsoft.com/office/powerpoint/2010/main" val="2205702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1AFE81B-F8DC-4FF5-A6C3-17107A09C107}" type="slidenum">
              <a:rPr lang="ru-RU" altLang="ru-RU" smtClean="0"/>
              <a:pPr>
                <a:defRPr/>
              </a:pPr>
              <a:t>3</a:t>
            </a:fld>
            <a:endParaRPr lang="ru-RU" altLang="ru-RU"/>
          </a:p>
        </p:txBody>
      </p:sp>
    </p:spTree>
    <p:extLst>
      <p:ext uri="{BB962C8B-B14F-4D97-AF65-F5344CB8AC3E}">
        <p14:creationId xmlns:p14="http://schemas.microsoft.com/office/powerpoint/2010/main" val="39420163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1AFE81B-F8DC-4FF5-A6C3-17107A09C107}" type="slidenum">
              <a:rPr lang="ru-RU" altLang="ru-RU" smtClean="0"/>
              <a:pPr>
                <a:defRPr/>
              </a:pPr>
              <a:t>30</a:t>
            </a:fld>
            <a:endParaRPr lang="ru-RU" altLang="ru-RU"/>
          </a:p>
        </p:txBody>
      </p:sp>
    </p:spTree>
    <p:extLst>
      <p:ext uri="{BB962C8B-B14F-4D97-AF65-F5344CB8AC3E}">
        <p14:creationId xmlns:p14="http://schemas.microsoft.com/office/powerpoint/2010/main" val="923639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1AFE81B-F8DC-4FF5-A6C3-17107A09C107}" type="slidenum">
              <a:rPr lang="ru-RU" altLang="ru-RU" smtClean="0"/>
              <a:pPr>
                <a:defRPr/>
              </a:pPr>
              <a:t>31</a:t>
            </a:fld>
            <a:endParaRPr lang="ru-RU" altLang="ru-RU"/>
          </a:p>
        </p:txBody>
      </p:sp>
    </p:spTree>
    <p:extLst>
      <p:ext uri="{BB962C8B-B14F-4D97-AF65-F5344CB8AC3E}">
        <p14:creationId xmlns:p14="http://schemas.microsoft.com/office/powerpoint/2010/main" val="3364030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1AFE81B-F8DC-4FF5-A6C3-17107A09C107}" type="slidenum">
              <a:rPr lang="ru-RU" altLang="ru-RU" smtClean="0"/>
              <a:pPr>
                <a:defRPr/>
              </a:pPr>
              <a:t>32</a:t>
            </a:fld>
            <a:endParaRPr lang="ru-RU" altLang="ru-RU"/>
          </a:p>
        </p:txBody>
      </p:sp>
    </p:spTree>
    <p:extLst>
      <p:ext uri="{BB962C8B-B14F-4D97-AF65-F5344CB8AC3E}">
        <p14:creationId xmlns:p14="http://schemas.microsoft.com/office/powerpoint/2010/main" val="39710047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1AFE81B-F8DC-4FF5-A6C3-17107A09C107}" type="slidenum">
              <a:rPr lang="ru-RU" altLang="ru-RU" smtClean="0"/>
              <a:pPr>
                <a:defRPr/>
              </a:pPr>
              <a:t>33</a:t>
            </a:fld>
            <a:endParaRPr lang="ru-RU" altLang="ru-RU"/>
          </a:p>
        </p:txBody>
      </p:sp>
    </p:spTree>
    <p:extLst>
      <p:ext uri="{BB962C8B-B14F-4D97-AF65-F5344CB8AC3E}">
        <p14:creationId xmlns:p14="http://schemas.microsoft.com/office/powerpoint/2010/main" val="14369206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1AFE81B-F8DC-4FF5-A6C3-17107A09C107}" type="slidenum">
              <a:rPr lang="ru-RU" altLang="ru-RU" smtClean="0"/>
              <a:pPr>
                <a:defRPr/>
              </a:pPr>
              <a:t>34</a:t>
            </a:fld>
            <a:endParaRPr lang="ru-RU" altLang="ru-RU"/>
          </a:p>
        </p:txBody>
      </p:sp>
    </p:spTree>
    <p:extLst>
      <p:ext uri="{BB962C8B-B14F-4D97-AF65-F5344CB8AC3E}">
        <p14:creationId xmlns:p14="http://schemas.microsoft.com/office/powerpoint/2010/main" val="32388080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1AFE81B-F8DC-4FF5-A6C3-17107A09C107}" type="slidenum">
              <a:rPr lang="ru-RU" altLang="ru-RU" smtClean="0"/>
              <a:pPr>
                <a:defRPr/>
              </a:pPr>
              <a:t>35</a:t>
            </a:fld>
            <a:endParaRPr lang="ru-RU" altLang="ru-RU"/>
          </a:p>
        </p:txBody>
      </p:sp>
    </p:spTree>
    <p:extLst>
      <p:ext uri="{BB962C8B-B14F-4D97-AF65-F5344CB8AC3E}">
        <p14:creationId xmlns:p14="http://schemas.microsoft.com/office/powerpoint/2010/main" val="7612210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1AFE81B-F8DC-4FF5-A6C3-17107A09C107}" type="slidenum">
              <a:rPr lang="ru-RU" altLang="ru-RU" smtClean="0"/>
              <a:pPr>
                <a:defRPr/>
              </a:pPr>
              <a:t>36</a:t>
            </a:fld>
            <a:endParaRPr lang="ru-RU" altLang="ru-RU"/>
          </a:p>
        </p:txBody>
      </p:sp>
    </p:spTree>
    <p:extLst>
      <p:ext uri="{BB962C8B-B14F-4D97-AF65-F5344CB8AC3E}">
        <p14:creationId xmlns:p14="http://schemas.microsoft.com/office/powerpoint/2010/main" val="22681838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1AFE81B-F8DC-4FF5-A6C3-17107A09C107}" type="slidenum">
              <a:rPr lang="ru-RU" altLang="ru-RU" smtClean="0"/>
              <a:pPr>
                <a:defRPr/>
              </a:pPr>
              <a:t>37</a:t>
            </a:fld>
            <a:endParaRPr lang="ru-RU" altLang="ru-RU"/>
          </a:p>
        </p:txBody>
      </p:sp>
    </p:spTree>
    <p:extLst>
      <p:ext uri="{BB962C8B-B14F-4D97-AF65-F5344CB8AC3E}">
        <p14:creationId xmlns:p14="http://schemas.microsoft.com/office/powerpoint/2010/main" val="2448746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1AFE81B-F8DC-4FF5-A6C3-17107A09C107}" type="slidenum">
              <a:rPr lang="ru-RU" altLang="ru-RU" smtClean="0"/>
              <a:pPr>
                <a:defRPr/>
              </a:pPr>
              <a:t>38</a:t>
            </a:fld>
            <a:endParaRPr lang="ru-RU" altLang="ru-RU"/>
          </a:p>
        </p:txBody>
      </p:sp>
    </p:spTree>
    <p:extLst>
      <p:ext uri="{BB962C8B-B14F-4D97-AF65-F5344CB8AC3E}">
        <p14:creationId xmlns:p14="http://schemas.microsoft.com/office/powerpoint/2010/main" val="11326850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1AFE81B-F8DC-4FF5-A6C3-17107A09C107}" type="slidenum">
              <a:rPr lang="ru-RU" altLang="ru-RU" smtClean="0"/>
              <a:pPr>
                <a:defRPr/>
              </a:pPr>
              <a:t>39</a:t>
            </a:fld>
            <a:endParaRPr lang="ru-RU" altLang="ru-RU"/>
          </a:p>
        </p:txBody>
      </p:sp>
    </p:spTree>
    <p:extLst>
      <p:ext uri="{BB962C8B-B14F-4D97-AF65-F5344CB8AC3E}">
        <p14:creationId xmlns:p14="http://schemas.microsoft.com/office/powerpoint/2010/main" val="2824978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1AFE81B-F8DC-4FF5-A6C3-17107A09C107}" type="slidenum">
              <a:rPr lang="ru-RU" altLang="ru-RU" smtClean="0"/>
              <a:pPr>
                <a:defRPr/>
              </a:pPr>
              <a:t>4</a:t>
            </a:fld>
            <a:endParaRPr lang="ru-RU" altLang="ru-RU"/>
          </a:p>
        </p:txBody>
      </p:sp>
    </p:spTree>
    <p:extLst>
      <p:ext uri="{BB962C8B-B14F-4D97-AF65-F5344CB8AC3E}">
        <p14:creationId xmlns:p14="http://schemas.microsoft.com/office/powerpoint/2010/main" val="11499284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1AFE81B-F8DC-4FF5-A6C3-17107A09C107}" type="slidenum">
              <a:rPr lang="ru-RU" altLang="ru-RU" smtClean="0"/>
              <a:pPr>
                <a:defRPr/>
              </a:pPr>
              <a:t>40</a:t>
            </a:fld>
            <a:endParaRPr lang="ru-RU" altLang="ru-RU"/>
          </a:p>
        </p:txBody>
      </p:sp>
    </p:spTree>
    <p:extLst>
      <p:ext uri="{BB962C8B-B14F-4D97-AF65-F5344CB8AC3E}">
        <p14:creationId xmlns:p14="http://schemas.microsoft.com/office/powerpoint/2010/main" val="24705281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1AFE81B-F8DC-4FF5-A6C3-17107A09C107}" type="slidenum">
              <a:rPr lang="ru-RU" altLang="ru-RU" smtClean="0"/>
              <a:pPr>
                <a:defRPr/>
              </a:pPr>
              <a:t>41</a:t>
            </a:fld>
            <a:endParaRPr lang="ru-RU" altLang="ru-RU"/>
          </a:p>
        </p:txBody>
      </p:sp>
    </p:spTree>
    <p:extLst>
      <p:ext uri="{BB962C8B-B14F-4D97-AF65-F5344CB8AC3E}">
        <p14:creationId xmlns:p14="http://schemas.microsoft.com/office/powerpoint/2010/main" val="20323311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1AFE81B-F8DC-4FF5-A6C3-17107A09C107}" type="slidenum">
              <a:rPr lang="ru-RU" altLang="ru-RU" smtClean="0"/>
              <a:pPr>
                <a:defRPr/>
              </a:pPr>
              <a:t>42</a:t>
            </a:fld>
            <a:endParaRPr lang="ru-RU" altLang="ru-RU"/>
          </a:p>
        </p:txBody>
      </p:sp>
    </p:spTree>
    <p:extLst>
      <p:ext uri="{BB962C8B-B14F-4D97-AF65-F5344CB8AC3E}">
        <p14:creationId xmlns:p14="http://schemas.microsoft.com/office/powerpoint/2010/main" val="32261182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1AFE81B-F8DC-4FF5-A6C3-17107A09C107}" type="slidenum">
              <a:rPr lang="ru-RU" altLang="ru-RU" smtClean="0"/>
              <a:pPr>
                <a:defRPr/>
              </a:pPr>
              <a:t>43</a:t>
            </a:fld>
            <a:endParaRPr lang="ru-RU" altLang="ru-RU"/>
          </a:p>
        </p:txBody>
      </p:sp>
    </p:spTree>
    <p:extLst>
      <p:ext uri="{BB962C8B-B14F-4D97-AF65-F5344CB8AC3E}">
        <p14:creationId xmlns:p14="http://schemas.microsoft.com/office/powerpoint/2010/main" val="1505522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1AFE81B-F8DC-4FF5-A6C3-17107A09C107}" type="slidenum">
              <a:rPr lang="ru-RU" altLang="ru-RU" smtClean="0"/>
              <a:pPr>
                <a:defRPr/>
              </a:pPr>
              <a:t>44</a:t>
            </a:fld>
            <a:endParaRPr lang="ru-RU" altLang="ru-RU"/>
          </a:p>
        </p:txBody>
      </p:sp>
    </p:spTree>
    <p:extLst>
      <p:ext uri="{BB962C8B-B14F-4D97-AF65-F5344CB8AC3E}">
        <p14:creationId xmlns:p14="http://schemas.microsoft.com/office/powerpoint/2010/main" val="13345088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1AFE81B-F8DC-4FF5-A6C3-17107A09C107}" type="slidenum">
              <a:rPr lang="ru-RU" altLang="ru-RU" smtClean="0"/>
              <a:pPr>
                <a:defRPr/>
              </a:pPr>
              <a:t>45</a:t>
            </a:fld>
            <a:endParaRPr lang="ru-RU" altLang="ru-RU"/>
          </a:p>
        </p:txBody>
      </p:sp>
    </p:spTree>
    <p:extLst>
      <p:ext uri="{BB962C8B-B14F-4D97-AF65-F5344CB8AC3E}">
        <p14:creationId xmlns:p14="http://schemas.microsoft.com/office/powerpoint/2010/main" val="12566306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1AFE81B-F8DC-4FF5-A6C3-17107A09C107}" type="slidenum">
              <a:rPr lang="ru-RU" altLang="ru-RU" smtClean="0"/>
              <a:pPr>
                <a:defRPr/>
              </a:pPr>
              <a:t>46</a:t>
            </a:fld>
            <a:endParaRPr lang="ru-RU" altLang="ru-RU"/>
          </a:p>
        </p:txBody>
      </p:sp>
    </p:spTree>
    <p:extLst>
      <p:ext uri="{BB962C8B-B14F-4D97-AF65-F5344CB8AC3E}">
        <p14:creationId xmlns:p14="http://schemas.microsoft.com/office/powerpoint/2010/main" val="14614934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1AFE81B-F8DC-4FF5-A6C3-17107A09C107}" type="slidenum">
              <a:rPr lang="ru-RU" altLang="ru-RU" smtClean="0"/>
              <a:pPr>
                <a:defRPr/>
              </a:pPr>
              <a:t>47</a:t>
            </a:fld>
            <a:endParaRPr lang="ru-RU" altLang="ru-RU"/>
          </a:p>
        </p:txBody>
      </p:sp>
    </p:spTree>
    <p:extLst>
      <p:ext uri="{BB962C8B-B14F-4D97-AF65-F5344CB8AC3E}">
        <p14:creationId xmlns:p14="http://schemas.microsoft.com/office/powerpoint/2010/main" val="23141847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1AFE81B-F8DC-4FF5-A6C3-17107A09C107}" type="slidenum">
              <a:rPr lang="ru-RU" altLang="ru-RU" smtClean="0"/>
              <a:pPr>
                <a:defRPr/>
              </a:pPr>
              <a:t>48</a:t>
            </a:fld>
            <a:endParaRPr lang="ru-RU" altLang="ru-RU"/>
          </a:p>
        </p:txBody>
      </p:sp>
    </p:spTree>
    <p:extLst>
      <p:ext uri="{BB962C8B-B14F-4D97-AF65-F5344CB8AC3E}">
        <p14:creationId xmlns:p14="http://schemas.microsoft.com/office/powerpoint/2010/main" val="8050412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1AFE81B-F8DC-4FF5-A6C3-17107A09C107}" type="slidenum">
              <a:rPr lang="ru-RU" altLang="ru-RU" smtClean="0"/>
              <a:pPr>
                <a:defRPr/>
              </a:pPr>
              <a:t>49</a:t>
            </a:fld>
            <a:endParaRPr lang="ru-RU" altLang="ru-RU"/>
          </a:p>
        </p:txBody>
      </p:sp>
    </p:spTree>
    <p:extLst>
      <p:ext uri="{BB962C8B-B14F-4D97-AF65-F5344CB8AC3E}">
        <p14:creationId xmlns:p14="http://schemas.microsoft.com/office/powerpoint/2010/main" val="4294333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1AFE81B-F8DC-4FF5-A6C3-17107A09C107}" type="slidenum">
              <a:rPr lang="ru-RU" altLang="ru-RU" smtClean="0"/>
              <a:pPr>
                <a:defRPr/>
              </a:pPr>
              <a:t>5</a:t>
            </a:fld>
            <a:endParaRPr lang="ru-RU" altLang="ru-RU"/>
          </a:p>
        </p:txBody>
      </p:sp>
    </p:spTree>
    <p:extLst>
      <p:ext uri="{BB962C8B-B14F-4D97-AF65-F5344CB8AC3E}">
        <p14:creationId xmlns:p14="http://schemas.microsoft.com/office/powerpoint/2010/main" val="6572670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1AFE81B-F8DC-4FF5-A6C3-17107A09C107}" type="slidenum">
              <a:rPr lang="ru-RU" altLang="ru-RU" smtClean="0"/>
              <a:pPr>
                <a:defRPr/>
              </a:pPr>
              <a:t>50</a:t>
            </a:fld>
            <a:endParaRPr lang="ru-RU" altLang="ru-RU"/>
          </a:p>
        </p:txBody>
      </p:sp>
    </p:spTree>
    <p:extLst>
      <p:ext uri="{BB962C8B-B14F-4D97-AF65-F5344CB8AC3E}">
        <p14:creationId xmlns:p14="http://schemas.microsoft.com/office/powerpoint/2010/main" val="28410123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1AFE81B-F8DC-4FF5-A6C3-17107A09C107}" type="slidenum">
              <a:rPr lang="ru-RU" altLang="ru-RU" smtClean="0"/>
              <a:pPr>
                <a:defRPr/>
              </a:pPr>
              <a:t>51</a:t>
            </a:fld>
            <a:endParaRPr lang="ru-RU" altLang="ru-RU"/>
          </a:p>
        </p:txBody>
      </p:sp>
    </p:spTree>
    <p:extLst>
      <p:ext uri="{BB962C8B-B14F-4D97-AF65-F5344CB8AC3E}">
        <p14:creationId xmlns:p14="http://schemas.microsoft.com/office/powerpoint/2010/main" val="2662853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1AFE81B-F8DC-4FF5-A6C3-17107A09C107}" type="slidenum">
              <a:rPr lang="ru-RU" altLang="ru-RU" smtClean="0"/>
              <a:pPr>
                <a:defRPr/>
              </a:pPr>
              <a:t>6</a:t>
            </a:fld>
            <a:endParaRPr lang="ru-RU" altLang="ru-RU"/>
          </a:p>
        </p:txBody>
      </p:sp>
    </p:spTree>
    <p:extLst>
      <p:ext uri="{BB962C8B-B14F-4D97-AF65-F5344CB8AC3E}">
        <p14:creationId xmlns:p14="http://schemas.microsoft.com/office/powerpoint/2010/main" val="1742568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1AFE81B-F8DC-4FF5-A6C3-17107A09C107}" type="slidenum">
              <a:rPr lang="ru-RU" altLang="ru-RU" smtClean="0"/>
              <a:pPr>
                <a:defRPr/>
              </a:pPr>
              <a:t>7</a:t>
            </a:fld>
            <a:endParaRPr lang="ru-RU" altLang="ru-RU"/>
          </a:p>
        </p:txBody>
      </p:sp>
    </p:spTree>
    <p:extLst>
      <p:ext uri="{BB962C8B-B14F-4D97-AF65-F5344CB8AC3E}">
        <p14:creationId xmlns:p14="http://schemas.microsoft.com/office/powerpoint/2010/main" val="1687364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1AFE81B-F8DC-4FF5-A6C3-17107A09C107}" type="slidenum">
              <a:rPr lang="ru-RU" altLang="ru-RU" smtClean="0"/>
              <a:pPr>
                <a:defRPr/>
              </a:pPr>
              <a:t>8</a:t>
            </a:fld>
            <a:endParaRPr lang="ru-RU" altLang="ru-RU"/>
          </a:p>
        </p:txBody>
      </p:sp>
    </p:spTree>
    <p:extLst>
      <p:ext uri="{BB962C8B-B14F-4D97-AF65-F5344CB8AC3E}">
        <p14:creationId xmlns:p14="http://schemas.microsoft.com/office/powerpoint/2010/main" val="67005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1AFE81B-F8DC-4FF5-A6C3-17107A09C107}" type="slidenum">
              <a:rPr lang="ru-RU" altLang="ru-RU" smtClean="0"/>
              <a:pPr>
                <a:defRPr/>
              </a:pPr>
              <a:t>9</a:t>
            </a:fld>
            <a:endParaRPr lang="ru-RU" altLang="ru-RU"/>
          </a:p>
        </p:txBody>
      </p:sp>
    </p:spTree>
    <p:extLst>
      <p:ext uri="{BB962C8B-B14F-4D97-AF65-F5344CB8AC3E}">
        <p14:creationId xmlns:p14="http://schemas.microsoft.com/office/powerpoint/2010/main" val="3983575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B1CD7AF0-A588-44AE-A725-482FFF70054A}" type="slidenum">
              <a:rPr lang="ru-RU" altLang="ru-RU"/>
              <a:pPr>
                <a:defRPr/>
              </a:pPr>
              <a:t>‹#›</a:t>
            </a:fld>
            <a:endParaRPr lang="ru-RU" altLang="ru-RU"/>
          </a:p>
        </p:txBody>
      </p:sp>
    </p:spTree>
    <p:extLst>
      <p:ext uri="{BB962C8B-B14F-4D97-AF65-F5344CB8AC3E}">
        <p14:creationId xmlns:p14="http://schemas.microsoft.com/office/powerpoint/2010/main" val="3635020104"/>
      </p:ext>
    </p:extLst>
  </p:cSld>
  <p:clrMapOvr>
    <a:masterClrMapping/>
  </p:clrMapOvr>
  <p:transition>
    <p:blind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71A9A716-3097-4499-B61C-2077F8A974DF}" type="slidenum">
              <a:rPr lang="ru-RU" altLang="ru-RU"/>
              <a:pPr>
                <a:defRPr/>
              </a:pPr>
              <a:t>‹#›</a:t>
            </a:fld>
            <a:endParaRPr lang="ru-RU" altLang="ru-RU"/>
          </a:p>
        </p:txBody>
      </p:sp>
    </p:spTree>
    <p:extLst>
      <p:ext uri="{BB962C8B-B14F-4D97-AF65-F5344CB8AC3E}">
        <p14:creationId xmlns:p14="http://schemas.microsoft.com/office/powerpoint/2010/main" val="2719671648"/>
      </p:ext>
    </p:extLst>
  </p:cSld>
  <p:clrMapOvr>
    <a:masterClrMapping/>
  </p:clrMapOvr>
  <p:transition>
    <p:blind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EF1246C9-AC36-4983-AAE4-306DB337CC31}" type="slidenum">
              <a:rPr lang="ru-RU" altLang="ru-RU"/>
              <a:pPr>
                <a:defRPr/>
              </a:pPr>
              <a:t>‹#›</a:t>
            </a:fld>
            <a:endParaRPr lang="ru-RU" altLang="ru-RU"/>
          </a:p>
        </p:txBody>
      </p:sp>
    </p:spTree>
    <p:extLst>
      <p:ext uri="{BB962C8B-B14F-4D97-AF65-F5344CB8AC3E}">
        <p14:creationId xmlns:p14="http://schemas.microsoft.com/office/powerpoint/2010/main" val="1066506523"/>
      </p:ext>
    </p:extLst>
  </p:cSld>
  <p:clrMapOvr>
    <a:masterClrMapping/>
  </p:clrMapOvr>
  <p:transition>
    <p:blinds/>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reserve="1">
  <p:cSld name="Заголовок, 2 маленьких объекта и 1 большой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half" idx="3"/>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8" name="Rectangle 6"/>
          <p:cNvSpPr>
            <a:spLocks noGrp="1" noChangeArrowheads="1"/>
          </p:cNvSpPr>
          <p:nvPr>
            <p:ph type="sldNum" sz="quarter" idx="12"/>
          </p:nvPr>
        </p:nvSpPr>
        <p:spPr>
          <a:ln/>
        </p:spPr>
        <p:txBody>
          <a:bodyPr/>
          <a:lstStyle>
            <a:lvl1pPr>
              <a:defRPr/>
            </a:lvl1pPr>
          </a:lstStyle>
          <a:p>
            <a:pPr>
              <a:defRPr/>
            </a:pPr>
            <a:fld id="{7A9FF53B-DEC4-4909-A99C-C448EED05468}" type="slidenum">
              <a:rPr lang="ru-RU" altLang="ru-RU"/>
              <a:pPr>
                <a:defRPr/>
              </a:pPr>
              <a:t>‹#›</a:t>
            </a:fld>
            <a:endParaRPr lang="ru-RU" altLang="ru-RU"/>
          </a:p>
        </p:txBody>
      </p:sp>
    </p:spTree>
    <p:extLst>
      <p:ext uri="{BB962C8B-B14F-4D97-AF65-F5344CB8AC3E}">
        <p14:creationId xmlns:p14="http://schemas.microsoft.com/office/powerpoint/2010/main" val="382634181"/>
      </p:ext>
    </p:extLst>
  </p:cSld>
  <p:clrMapOvr>
    <a:masterClrMapping/>
  </p:clrMapOvr>
  <p:transition>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91B61E08-B7BD-4BD5-B4EB-76176D232AA2}" type="slidenum">
              <a:rPr lang="ru-RU" altLang="ru-RU"/>
              <a:pPr>
                <a:defRPr/>
              </a:pPr>
              <a:t>‹#›</a:t>
            </a:fld>
            <a:endParaRPr lang="ru-RU" altLang="ru-RU"/>
          </a:p>
        </p:txBody>
      </p:sp>
    </p:spTree>
    <p:extLst>
      <p:ext uri="{BB962C8B-B14F-4D97-AF65-F5344CB8AC3E}">
        <p14:creationId xmlns:p14="http://schemas.microsoft.com/office/powerpoint/2010/main" val="2051321381"/>
      </p:ext>
    </p:extLst>
  </p:cSld>
  <p:clrMapOvr>
    <a:masterClrMapping/>
  </p:clrMapOvr>
  <p:transition>
    <p:blind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ABA69F3E-FAD0-45A8-91E2-F105EBECD2FB}" type="slidenum">
              <a:rPr lang="ru-RU" altLang="ru-RU"/>
              <a:pPr>
                <a:defRPr/>
              </a:pPr>
              <a:t>‹#›</a:t>
            </a:fld>
            <a:endParaRPr lang="ru-RU" altLang="ru-RU"/>
          </a:p>
        </p:txBody>
      </p:sp>
    </p:spTree>
    <p:extLst>
      <p:ext uri="{BB962C8B-B14F-4D97-AF65-F5344CB8AC3E}">
        <p14:creationId xmlns:p14="http://schemas.microsoft.com/office/powerpoint/2010/main" val="1294967626"/>
      </p:ext>
    </p:extLst>
  </p:cSld>
  <p:clrMapOvr>
    <a:masterClrMapping/>
  </p:clrMapOvr>
  <p:transition>
    <p:blind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716FFE6C-066F-4889-AE81-9AB2FB5483E7}" type="slidenum">
              <a:rPr lang="ru-RU" altLang="ru-RU"/>
              <a:pPr>
                <a:defRPr/>
              </a:pPr>
              <a:t>‹#›</a:t>
            </a:fld>
            <a:endParaRPr lang="ru-RU" altLang="ru-RU"/>
          </a:p>
        </p:txBody>
      </p:sp>
    </p:spTree>
    <p:extLst>
      <p:ext uri="{BB962C8B-B14F-4D97-AF65-F5344CB8AC3E}">
        <p14:creationId xmlns:p14="http://schemas.microsoft.com/office/powerpoint/2010/main" val="977005098"/>
      </p:ext>
    </p:extLst>
  </p:cSld>
  <p:clrMapOvr>
    <a:masterClrMapping/>
  </p:clrMapOvr>
  <p:transition>
    <p:blind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a:defRPr/>
            </a:pPr>
            <a:fld id="{02DD03F4-E07A-4CFF-AA0B-FEC2CD45ABEC}" type="slidenum">
              <a:rPr lang="ru-RU" altLang="ru-RU"/>
              <a:pPr>
                <a:defRPr/>
              </a:pPr>
              <a:t>‹#›</a:t>
            </a:fld>
            <a:endParaRPr lang="ru-RU" altLang="ru-RU"/>
          </a:p>
        </p:txBody>
      </p:sp>
    </p:spTree>
    <p:extLst>
      <p:ext uri="{BB962C8B-B14F-4D97-AF65-F5344CB8AC3E}">
        <p14:creationId xmlns:p14="http://schemas.microsoft.com/office/powerpoint/2010/main" val="662216519"/>
      </p:ext>
    </p:extLst>
  </p:cSld>
  <p:clrMapOvr>
    <a:masterClrMapping/>
  </p:clrMapOvr>
  <p:transition>
    <p:blind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pPr>
              <a:defRPr/>
            </a:pPr>
            <a:fld id="{A1443D84-2D72-4DF6-8579-F7D330BD3757}" type="slidenum">
              <a:rPr lang="ru-RU" altLang="ru-RU"/>
              <a:pPr>
                <a:defRPr/>
              </a:pPr>
              <a:t>‹#›</a:t>
            </a:fld>
            <a:endParaRPr lang="ru-RU" altLang="ru-RU"/>
          </a:p>
        </p:txBody>
      </p:sp>
    </p:spTree>
    <p:extLst>
      <p:ext uri="{BB962C8B-B14F-4D97-AF65-F5344CB8AC3E}">
        <p14:creationId xmlns:p14="http://schemas.microsoft.com/office/powerpoint/2010/main" val="3900600783"/>
      </p:ext>
    </p:extLst>
  </p:cSld>
  <p:clrMapOvr>
    <a:masterClrMapping/>
  </p:clrMapOvr>
  <p:transition>
    <p:blind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6"/>
          <p:cNvSpPr>
            <a:spLocks noGrp="1" noChangeArrowheads="1"/>
          </p:cNvSpPr>
          <p:nvPr>
            <p:ph type="sldNum" sz="quarter" idx="12"/>
          </p:nvPr>
        </p:nvSpPr>
        <p:spPr>
          <a:ln/>
        </p:spPr>
        <p:txBody>
          <a:bodyPr/>
          <a:lstStyle>
            <a:lvl1pPr>
              <a:defRPr/>
            </a:lvl1pPr>
          </a:lstStyle>
          <a:p>
            <a:pPr>
              <a:defRPr/>
            </a:pPr>
            <a:fld id="{4A448FFB-4418-4CA2-AEB4-48E2B27C0018}" type="slidenum">
              <a:rPr lang="ru-RU" altLang="ru-RU"/>
              <a:pPr>
                <a:defRPr/>
              </a:pPr>
              <a:t>‹#›</a:t>
            </a:fld>
            <a:endParaRPr lang="ru-RU" altLang="ru-RU"/>
          </a:p>
        </p:txBody>
      </p:sp>
    </p:spTree>
    <p:extLst>
      <p:ext uri="{BB962C8B-B14F-4D97-AF65-F5344CB8AC3E}">
        <p14:creationId xmlns:p14="http://schemas.microsoft.com/office/powerpoint/2010/main" val="1680484373"/>
      </p:ext>
    </p:extLst>
  </p:cSld>
  <p:clrMapOvr>
    <a:masterClrMapping/>
  </p:clrMapOvr>
  <p:transition>
    <p:blind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9F051DBF-1E64-4855-ADBC-7CC92DDF8A64}" type="slidenum">
              <a:rPr lang="ru-RU" altLang="ru-RU"/>
              <a:pPr>
                <a:defRPr/>
              </a:pPr>
              <a:t>‹#›</a:t>
            </a:fld>
            <a:endParaRPr lang="ru-RU" altLang="ru-RU"/>
          </a:p>
        </p:txBody>
      </p:sp>
    </p:spTree>
    <p:extLst>
      <p:ext uri="{BB962C8B-B14F-4D97-AF65-F5344CB8AC3E}">
        <p14:creationId xmlns:p14="http://schemas.microsoft.com/office/powerpoint/2010/main" val="3965658670"/>
      </p:ext>
    </p:extLst>
  </p:cSld>
  <p:clrMapOvr>
    <a:masterClrMapping/>
  </p:clrMapOvr>
  <p:transition>
    <p:blind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02C7C27C-ECD9-4F61-9B2F-C03EA1AB0372}" type="slidenum">
              <a:rPr lang="ru-RU" altLang="ru-RU"/>
              <a:pPr>
                <a:defRPr/>
              </a:pPr>
              <a:t>‹#›</a:t>
            </a:fld>
            <a:endParaRPr lang="ru-RU" altLang="ru-RU"/>
          </a:p>
        </p:txBody>
      </p:sp>
    </p:spTree>
    <p:extLst>
      <p:ext uri="{BB962C8B-B14F-4D97-AF65-F5344CB8AC3E}">
        <p14:creationId xmlns:p14="http://schemas.microsoft.com/office/powerpoint/2010/main" val="3160332717"/>
      </p:ext>
    </p:extLst>
  </p:cSld>
  <p:clrMapOvr>
    <a:masterClrMapping/>
  </p:clrMapOvr>
  <p:transition>
    <p:blind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aseline="0" smtClean="0"/>
            </a:lvl1pPr>
          </a:lstStyle>
          <a:p>
            <a:pPr>
              <a:defRPr/>
            </a:pPr>
            <a:endParaRPr lang="ru-RU" alt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aseline="0" smtClean="0"/>
            </a:lvl1pPr>
          </a:lstStyle>
          <a:p>
            <a:pPr>
              <a:defRPr/>
            </a:pPr>
            <a:endParaRPr lang="ru-RU" alt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aseline="0" smtClean="0"/>
            </a:lvl1pPr>
          </a:lstStyle>
          <a:p>
            <a:pPr>
              <a:defRPr/>
            </a:pPr>
            <a:fld id="{ACD186AF-8BEA-464A-8986-26514FDEDF3B}"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27">
                                            <p:txEl>
                                              <p:pRg st="0" end="0"/>
                                            </p:txEl>
                                          </p:spTgt>
                                        </p:tgtEl>
                                        <p:attrNameLst>
                                          <p:attrName>style.visibility</p:attrName>
                                        </p:attrNameLst>
                                      </p:cBhvr>
                                      <p:to>
                                        <p:strVal val="visible"/>
                                      </p:to>
                                    </p:set>
                                    <p:anim calcmode="lin" valueType="num">
                                      <p:cBhvr>
                                        <p:cTn id="13"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 calcmode="lin" valueType="num">
                                      <p:cBhvr>
                                        <p:cTn id="17"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027">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027">
                                            <p:txEl>
                                              <p:pRg st="2" end="2"/>
                                            </p:txEl>
                                          </p:spTgt>
                                        </p:tgtEl>
                                        <p:attrNameLst>
                                          <p:attrName>style.visibility</p:attrName>
                                        </p:attrNameLst>
                                      </p:cBhvr>
                                      <p:to>
                                        <p:strVal val="visible"/>
                                      </p:to>
                                    </p:set>
                                    <p:anim calcmode="lin" valueType="num">
                                      <p:cBhvr>
                                        <p:cTn id="21"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027">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1027">
                                            <p:txEl>
                                              <p:pRg st="4" end="4"/>
                                            </p:txEl>
                                          </p:spTgt>
                                        </p:tgtEl>
                                        <p:attrNameLst>
                                          <p:attrName>style.visibility</p:attrName>
                                        </p:attrNameLst>
                                      </p:cBhvr>
                                      <p:to>
                                        <p:strVal val="visible"/>
                                      </p:to>
                                    </p:set>
                                    <p:anim calcmode="lin" valueType="num">
                                      <p:cBhvr>
                                        <p:cTn id="29"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1027">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3" presetClass="entr" presetSubtype="16"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2">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3">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4">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5">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germakov@gmail.com"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s://independent.academia.edu/&#1042;&#1083;&#1072;&#1076;&#1080;&#1084;&#1080;&#1088;&#1045;&#1088;&#1084;&#1072;&#1082;&#1086;&#1074;1"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1362"/>
          </a:xfrm>
        </p:spPr>
        <p:txBody>
          <a:bodyPr/>
          <a:lstStyle/>
          <a:p>
            <a:r>
              <a:rPr lang="ru-RU" altLang="ru-RU" sz="3200" dirty="0" smtClean="0">
                <a:solidFill>
                  <a:srgbClr val="0000CC"/>
                </a:solidFill>
              </a:rPr>
              <a:t>Ермаков</a:t>
            </a:r>
            <a:br>
              <a:rPr lang="ru-RU" altLang="ru-RU" sz="3200" dirty="0" smtClean="0">
                <a:solidFill>
                  <a:srgbClr val="0000CC"/>
                </a:solidFill>
              </a:rPr>
            </a:br>
            <a:r>
              <a:rPr lang="ru-RU" altLang="ru-RU" sz="3200" dirty="0" smtClean="0">
                <a:solidFill>
                  <a:srgbClr val="0000CC"/>
                </a:solidFill>
              </a:rPr>
              <a:t>Владимир Григорьевич</a:t>
            </a:r>
            <a:br>
              <a:rPr lang="ru-RU" altLang="ru-RU" sz="3200" dirty="0" smtClean="0">
                <a:solidFill>
                  <a:srgbClr val="0000CC"/>
                </a:solidFill>
              </a:rPr>
            </a:br>
            <a:r>
              <a:rPr lang="en-US" altLang="ru-RU" sz="2400" dirty="0" smtClean="0">
                <a:solidFill>
                  <a:srgbClr val="0000CC"/>
                </a:solidFill>
                <a:hlinkClick r:id="rId3"/>
              </a:rPr>
              <a:t>vgermakov@gmail.com</a:t>
            </a:r>
            <a:r>
              <a:rPr lang="ru-RU" altLang="ru-RU" sz="2400" dirty="0" smtClean="0">
                <a:solidFill>
                  <a:srgbClr val="0000CC"/>
                </a:solidFill>
              </a:rPr>
              <a:t/>
            </a:r>
            <a:br>
              <a:rPr lang="ru-RU" altLang="ru-RU" sz="2400" dirty="0" smtClean="0">
                <a:solidFill>
                  <a:srgbClr val="0000CC"/>
                </a:solidFill>
              </a:rPr>
            </a:br>
            <a:r>
              <a:rPr lang="ru-RU" altLang="ru-RU" sz="2400" dirty="0" smtClean="0">
                <a:solidFill>
                  <a:srgbClr val="0000CC"/>
                </a:solidFill>
              </a:rPr>
              <a:t/>
            </a:r>
            <a:br>
              <a:rPr lang="ru-RU" altLang="ru-RU" sz="2400" dirty="0" smtClean="0">
                <a:solidFill>
                  <a:srgbClr val="0000CC"/>
                </a:solidFill>
              </a:rPr>
            </a:br>
            <a:r>
              <a:rPr lang="ru-RU" altLang="ru-RU" sz="3200" dirty="0" smtClean="0">
                <a:solidFill>
                  <a:srgbClr val="0000CC"/>
                </a:solidFill>
              </a:rPr>
              <a:t>О необходимости и способах организации системного (коллективного) противодействия нарастанию кризисных явлений в области образования</a:t>
            </a:r>
            <a:r>
              <a:rPr lang="en-US" altLang="ru-RU" sz="3200" dirty="0" smtClean="0">
                <a:solidFill>
                  <a:srgbClr val="0000CC"/>
                </a:solidFill>
              </a:rPr>
              <a:t/>
            </a:r>
            <a:br>
              <a:rPr lang="en-US" altLang="ru-RU" sz="3200" dirty="0" smtClean="0">
                <a:solidFill>
                  <a:srgbClr val="0000CC"/>
                </a:solidFill>
              </a:rPr>
            </a:br>
            <a:r>
              <a:rPr lang="ru-RU" altLang="ru-RU" sz="3200" dirty="0" smtClean="0">
                <a:solidFill>
                  <a:srgbClr val="0000CC"/>
                </a:solidFill>
              </a:rPr>
              <a:t/>
            </a:r>
            <a:br>
              <a:rPr lang="ru-RU" altLang="ru-RU" sz="3200" dirty="0" smtClean="0">
                <a:solidFill>
                  <a:srgbClr val="0000CC"/>
                </a:solidFill>
              </a:rPr>
            </a:br>
            <a:r>
              <a:rPr lang="ru-RU" altLang="ru-RU" sz="2000" dirty="0" smtClean="0">
                <a:solidFill>
                  <a:srgbClr val="008080"/>
                </a:solidFill>
              </a:rPr>
              <a:t>Работы автора, упоминаемые в докладе, размещены на сайте:</a:t>
            </a:r>
            <a:r>
              <a:rPr lang="en-US" altLang="ru-RU" sz="2000" dirty="0" smtClean="0">
                <a:solidFill>
                  <a:srgbClr val="008080"/>
                </a:solidFill>
              </a:rPr>
              <a:t/>
            </a:r>
            <a:br>
              <a:rPr lang="en-US" altLang="ru-RU" sz="2000" dirty="0" smtClean="0">
                <a:solidFill>
                  <a:srgbClr val="008080"/>
                </a:solidFill>
              </a:rPr>
            </a:br>
            <a:r>
              <a:rPr lang="en-US" altLang="ru-RU" sz="2000" u="sng" dirty="0" smtClean="0">
                <a:solidFill>
                  <a:srgbClr val="3333FF"/>
                </a:solidFill>
                <a:hlinkClick r:id="rId4"/>
              </a:rPr>
              <a:t>https</a:t>
            </a:r>
            <a:r>
              <a:rPr lang="en-US" altLang="ru-RU" sz="2000" u="sng" dirty="0">
                <a:solidFill>
                  <a:srgbClr val="3333FF"/>
                </a:solidFill>
                <a:hlinkClick r:id="rId4"/>
              </a:rPr>
              <a:t>://independent.academia.edu/</a:t>
            </a:r>
            <a:r>
              <a:rPr lang="ru-RU" altLang="ru-RU" sz="2000" u="sng" dirty="0">
                <a:solidFill>
                  <a:srgbClr val="3333FF"/>
                </a:solidFill>
                <a:hlinkClick r:id="rId4"/>
              </a:rPr>
              <a:t>ВладимирЕрмаков1</a:t>
            </a:r>
            <a:endParaRPr lang="ru-RU" sz="3600" dirty="0">
              <a:solidFill>
                <a:srgbClr val="00B050"/>
              </a:solidFill>
            </a:endParaRPr>
          </a:p>
        </p:txBody>
      </p:sp>
    </p:spTree>
    <p:extLst>
      <p:ext uri="{BB962C8B-B14F-4D97-AF65-F5344CB8AC3E}">
        <p14:creationId xmlns:p14="http://schemas.microsoft.com/office/powerpoint/2010/main" val="3419338690"/>
      </p:ext>
    </p:extLst>
  </p:cSld>
  <p:clrMapOvr>
    <a:masterClrMapping/>
  </p:clrMapOvr>
  <p:transition>
    <p:blind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35562"/>
          </a:xfrm>
        </p:spPr>
        <p:txBody>
          <a:bodyPr/>
          <a:lstStyle/>
          <a:p>
            <a:pPr algn="l" eaLnBrk="1" hangingPunct="1"/>
            <a:r>
              <a:rPr lang="ru-RU" altLang="ru-RU" sz="3600" i="1" dirty="0" smtClean="0">
                <a:solidFill>
                  <a:srgbClr val="008080"/>
                </a:solidFill>
              </a:rPr>
              <a:t>Не помогли они и школьникам</a:t>
            </a:r>
            <a:r>
              <a:rPr lang="ru-RU" altLang="ru-RU" sz="3600" b="1" dirty="0" smtClean="0">
                <a:solidFill>
                  <a:srgbClr val="FF0000"/>
                </a:solidFill>
              </a:rPr>
              <a:t/>
            </a:r>
            <a:br>
              <a:rPr lang="ru-RU" altLang="ru-RU" sz="3600" b="1" dirty="0" smtClean="0">
                <a:solidFill>
                  <a:srgbClr val="FF0000"/>
                </a:solidFill>
              </a:rPr>
            </a:br>
            <a:r>
              <a:rPr lang="ru-RU" altLang="ru-RU" sz="3600" dirty="0" smtClean="0">
                <a:solidFill>
                  <a:srgbClr val="0000CC"/>
                </a:solidFill>
              </a:rPr>
              <a:t>Результаты </a:t>
            </a:r>
            <a:r>
              <a:rPr lang="ru-RU" altLang="ru-RU" sz="3600" dirty="0">
                <a:solidFill>
                  <a:srgbClr val="0000CC"/>
                </a:solidFill>
              </a:rPr>
              <a:t>обследований, </a:t>
            </a:r>
            <a:r>
              <a:rPr lang="ru-RU" altLang="ru-RU" sz="3600" dirty="0" smtClean="0">
                <a:solidFill>
                  <a:srgbClr val="0000CC"/>
                </a:solidFill>
              </a:rPr>
              <a:t>проведённых </a:t>
            </a:r>
            <a:r>
              <a:rPr lang="ru-RU" altLang="ru-RU" sz="3600" dirty="0">
                <a:solidFill>
                  <a:srgbClr val="0000CC"/>
                </a:solidFill>
              </a:rPr>
              <a:t>в Краснодарском крае в </a:t>
            </a:r>
            <a:r>
              <a:rPr lang="ru-RU" altLang="ru-RU" sz="3600" dirty="0">
                <a:solidFill>
                  <a:srgbClr val="6600CC"/>
                </a:solidFill>
              </a:rPr>
              <a:t>1949</a:t>
            </a:r>
            <a:r>
              <a:rPr lang="ru-RU" altLang="ru-RU" sz="3600" dirty="0">
                <a:solidFill>
                  <a:srgbClr val="0000CC"/>
                </a:solidFill>
              </a:rPr>
              <a:t> и </a:t>
            </a:r>
            <a:r>
              <a:rPr lang="ru-RU" altLang="ru-RU" sz="3600" dirty="0">
                <a:solidFill>
                  <a:srgbClr val="6600CC"/>
                </a:solidFill>
              </a:rPr>
              <a:t>1998 </a:t>
            </a:r>
            <a:r>
              <a:rPr lang="ru-RU" altLang="ru-RU" sz="3600" dirty="0">
                <a:solidFill>
                  <a:srgbClr val="0000CC"/>
                </a:solidFill>
              </a:rPr>
              <a:t>гг. Школьники решали задачи по 4 </a:t>
            </a:r>
            <a:r>
              <a:rPr lang="ru-RU" altLang="ru-RU" sz="3600" dirty="0" smtClean="0">
                <a:solidFill>
                  <a:srgbClr val="0000CC"/>
                </a:solidFill>
              </a:rPr>
              <a:t>темам: </a:t>
            </a:r>
            <a:br>
              <a:rPr lang="ru-RU" altLang="ru-RU" sz="3600" dirty="0" smtClean="0">
                <a:solidFill>
                  <a:srgbClr val="0000CC"/>
                </a:solidFill>
              </a:rPr>
            </a:br>
            <a:r>
              <a:rPr lang="ru-RU" altLang="ru-RU" sz="3600" dirty="0" smtClean="0">
                <a:solidFill>
                  <a:srgbClr val="0000CC"/>
                </a:solidFill>
              </a:rPr>
              <a:t>1</a:t>
            </a:r>
            <a:r>
              <a:rPr lang="ru-RU" altLang="ru-RU" sz="3600" dirty="0">
                <a:solidFill>
                  <a:srgbClr val="0000CC"/>
                </a:solidFill>
              </a:rPr>
              <a:t>) текстовая задача</a:t>
            </a:r>
            <a:r>
              <a:rPr lang="ru-RU" altLang="ru-RU" sz="3600" dirty="0" smtClean="0">
                <a:solidFill>
                  <a:srgbClr val="0000CC"/>
                </a:solidFill>
              </a:rPr>
              <a:t>, </a:t>
            </a:r>
            <a:br>
              <a:rPr lang="ru-RU" altLang="ru-RU" sz="3600" dirty="0" smtClean="0">
                <a:solidFill>
                  <a:srgbClr val="0000CC"/>
                </a:solidFill>
              </a:rPr>
            </a:br>
            <a:r>
              <a:rPr lang="ru-RU" altLang="ru-RU" sz="3600" dirty="0" smtClean="0">
                <a:solidFill>
                  <a:srgbClr val="0000CC"/>
                </a:solidFill>
              </a:rPr>
              <a:t>2</a:t>
            </a:r>
            <a:r>
              <a:rPr lang="ru-RU" altLang="ru-RU" sz="3600" dirty="0">
                <a:solidFill>
                  <a:srgbClr val="0000CC"/>
                </a:solidFill>
              </a:rPr>
              <a:t>) вычислительный </a:t>
            </a:r>
            <a:r>
              <a:rPr lang="ru-RU" altLang="ru-RU" sz="3600" dirty="0" smtClean="0">
                <a:solidFill>
                  <a:srgbClr val="0000CC"/>
                </a:solidFill>
              </a:rPr>
              <a:t>пример, </a:t>
            </a:r>
            <a:br>
              <a:rPr lang="ru-RU" altLang="ru-RU" sz="3600" dirty="0" smtClean="0">
                <a:solidFill>
                  <a:srgbClr val="0000CC"/>
                </a:solidFill>
              </a:rPr>
            </a:br>
            <a:r>
              <a:rPr lang="ru-RU" altLang="ru-RU" sz="3600" dirty="0" smtClean="0">
                <a:solidFill>
                  <a:srgbClr val="0000CC"/>
                </a:solidFill>
              </a:rPr>
              <a:t>3</a:t>
            </a:r>
            <a:r>
              <a:rPr lang="ru-RU" altLang="ru-RU" sz="3600" dirty="0">
                <a:solidFill>
                  <a:srgbClr val="0000CC"/>
                </a:solidFill>
              </a:rPr>
              <a:t>) тождественные </a:t>
            </a:r>
            <a:r>
              <a:rPr lang="ru-RU" altLang="ru-RU" sz="3600" dirty="0" smtClean="0">
                <a:solidFill>
                  <a:srgbClr val="0000CC"/>
                </a:solidFill>
              </a:rPr>
              <a:t>преобразования,</a:t>
            </a:r>
            <a:br>
              <a:rPr lang="ru-RU" altLang="ru-RU" sz="3600" dirty="0" smtClean="0">
                <a:solidFill>
                  <a:srgbClr val="0000CC"/>
                </a:solidFill>
              </a:rPr>
            </a:br>
            <a:r>
              <a:rPr lang="ru-RU" altLang="ru-RU" sz="3600" dirty="0">
                <a:solidFill>
                  <a:srgbClr val="0000CC"/>
                </a:solidFill>
              </a:rPr>
              <a:t>4</a:t>
            </a:r>
            <a:r>
              <a:rPr lang="ru-RU" altLang="ru-RU" sz="3600" dirty="0" smtClean="0">
                <a:solidFill>
                  <a:srgbClr val="0000CC"/>
                </a:solidFill>
              </a:rPr>
              <a:t>) </a:t>
            </a:r>
            <a:r>
              <a:rPr lang="ru-RU" altLang="ru-RU" sz="3600" dirty="0">
                <a:solidFill>
                  <a:srgbClr val="0000CC"/>
                </a:solidFill>
              </a:rPr>
              <a:t>задачи на составление уравнений.</a:t>
            </a:r>
          </a:p>
        </p:txBody>
      </p:sp>
    </p:spTree>
    <p:extLst>
      <p:ext uri="{BB962C8B-B14F-4D97-AF65-F5344CB8AC3E}">
        <p14:creationId xmlns:p14="http://schemas.microsoft.com/office/powerpoint/2010/main" val="1586506017"/>
      </p:ext>
    </p:extLst>
  </p:cSld>
  <p:clrMapOvr>
    <a:masterClrMapping/>
  </p:clrMapOvr>
  <p:transition>
    <p:blind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715962"/>
          </a:xfrm>
        </p:spPr>
        <p:txBody>
          <a:bodyPr/>
          <a:lstStyle/>
          <a:p>
            <a:pPr eaLnBrk="1" hangingPunct="1"/>
            <a:r>
              <a:rPr lang="ru-RU" altLang="ru-RU" sz="3600" i="1" dirty="0" smtClean="0">
                <a:solidFill>
                  <a:srgbClr val="008080"/>
                </a:solidFill>
              </a:rPr>
              <a:t>Результаты</a:t>
            </a:r>
          </a:p>
        </p:txBody>
      </p:sp>
      <p:graphicFrame>
        <p:nvGraphicFramePr>
          <p:cNvPr id="5" name="Объект 4"/>
          <p:cNvGraphicFramePr>
            <a:graphicFrameLocks noGrp="1"/>
          </p:cNvGraphicFramePr>
          <p:nvPr>
            <p:ph idx="1"/>
            <p:extLst>
              <p:ext uri="{D42A27DB-BD31-4B8C-83A1-F6EECF244321}">
                <p14:modId xmlns:p14="http://schemas.microsoft.com/office/powerpoint/2010/main" val="955421756"/>
              </p:ext>
            </p:extLst>
          </p:nvPr>
        </p:nvGraphicFramePr>
        <p:xfrm>
          <a:off x="152400" y="1142998"/>
          <a:ext cx="8610601" cy="5181604"/>
        </p:xfrm>
        <a:graphic>
          <a:graphicData uri="http://schemas.openxmlformats.org/drawingml/2006/table">
            <a:tbl>
              <a:tblPr>
                <a:tableStyleId>{5C22544A-7EE6-4342-B048-85BDC9FD1C3A}</a:tableStyleId>
              </a:tblPr>
              <a:tblGrid>
                <a:gridCol w="1721669">
                  <a:extLst>
                    <a:ext uri="{9D8B030D-6E8A-4147-A177-3AD203B41FA5}">
                      <a16:colId xmlns:a16="http://schemas.microsoft.com/office/drawing/2014/main" xmlns="" val="20000"/>
                    </a:ext>
                  </a:extLst>
                </a:gridCol>
                <a:gridCol w="1722233">
                  <a:extLst>
                    <a:ext uri="{9D8B030D-6E8A-4147-A177-3AD203B41FA5}">
                      <a16:colId xmlns:a16="http://schemas.microsoft.com/office/drawing/2014/main" xmlns="" val="20001"/>
                    </a:ext>
                  </a:extLst>
                </a:gridCol>
                <a:gridCol w="1722233">
                  <a:extLst>
                    <a:ext uri="{9D8B030D-6E8A-4147-A177-3AD203B41FA5}">
                      <a16:colId xmlns:a16="http://schemas.microsoft.com/office/drawing/2014/main" xmlns="" val="20002"/>
                    </a:ext>
                  </a:extLst>
                </a:gridCol>
                <a:gridCol w="1722233">
                  <a:extLst>
                    <a:ext uri="{9D8B030D-6E8A-4147-A177-3AD203B41FA5}">
                      <a16:colId xmlns:a16="http://schemas.microsoft.com/office/drawing/2014/main" xmlns="" val="20003"/>
                    </a:ext>
                  </a:extLst>
                </a:gridCol>
                <a:gridCol w="1722233">
                  <a:extLst>
                    <a:ext uri="{9D8B030D-6E8A-4147-A177-3AD203B41FA5}">
                      <a16:colId xmlns:a16="http://schemas.microsoft.com/office/drawing/2014/main" xmlns="" val="20004"/>
                    </a:ext>
                  </a:extLst>
                </a:gridCol>
              </a:tblGrid>
              <a:tr h="1151466">
                <a:tc rowSpan="2">
                  <a:txBody>
                    <a:bodyPr/>
                    <a:lstStyle/>
                    <a:p>
                      <a:pPr algn="ctr">
                        <a:spcAft>
                          <a:spcPts val="0"/>
                        </a:spcAft>
                      </a:pPr>
                      <a:r>
                        <a:rPr lang="ru-RU" sz="2800" dirty="0">
                          <a:effectLst/>
                        </a:rPr>
                        <a:t>№</a:t>
                      </a:r>
                    </a:p>
                    <a:p>
                      <a:pPr algn="ctr">
                        <a:spcAft>
                          <a:spcPts val="0"/>
                        </a:spcAft>
                      </a:pPr>
                      <a:r>
                        <a:rPr lang="ru-RU" sz="2800" dirty="0">
                          <a:effectLst/>
                        </a:rPr>
                        <a:t>темы</a:t>
                      </a:r>
                      <a:endParaRPr lang="ru-RU" sz="2800" dirty="0">
                        <a:effectLst/>
                        <a:latin typeface="Times New Roman" panose="02020603050405020304" pitchFamily="18" charset="0"/>
                        <a:ea typeface="Times New Roman" panose="02020603050405020304" pitchFamily="18" charset="0"/>
                      </a:endParaRPr>
                    </a:p>
                  </a:txBody>
                  <a:tcPr marL="58190" marR="58190" marT="0" marB="0"/>
                </a:tc>
                <a:tc gridSpan="2">
                  <a:txBody>
                    <a:bodyPr/>
                    <a:lstStyle/>
                    <a:p>
                      <a:pPr algn="ctr">
                        <a:spcAft>
                          <a:spcPts val="0"/>
                        </a:spcAft>
                      </a:pPr>
                      <a:r>
                        <a:rPr lang="ru-RU" sz="2800" dirty="0">
                          <a:effectLst/>
                        </a:rPr>
                        <a:t>Решения верны</a:t>
                      </a:r>
                      <a:endParaRPr lang="ru-RU" sz="2800" dirty="0">
                        <a:effectLst/>
                        <a:latin typeface="Times New Roman" panose="02020603050405020304" pitchFamily="18" charset="0"/>
                        <a:ea typeface="Times New Roman" panose="02020603050405020304" pitchFamily="18" charset="0"/>
                      </a:endParaRPr>
                    </a:p>
                  </a:txBody>
                  <a:tcPr marL="58190" marR="58190" marT="0" marB="0"/>
                </a:tc>
                <a:tc hMerge="1">
                  <a:txBody>
                    <a:bodyPr/>
                    <a:lstStyle/>
                    <a:p>
                      <a:endParaRPr lang="ru-RU"/>
                    </a:p>
                  </a:txBody>
                  <a:tcPr/>
                </a:tc>
                <a:tc gridSpan="2">
                  <a:txBody>
                    <a:bodyPr/>
                    <a:lstStyle/>
                    <a:p>
                      <a:pPr algn="ctr">
                        <a:spcAft>
                          <a:spcPts val="0"/>
                        </a:spcAft>
                      </a:pPr>
                      <a:r>
                        <a:rPr lang="ru-RU" sz="2800" dirty="0">
                          <a:effectLst/>
                        </a:rPr>
                        <a:t>Решение не начато</a:t>
                      </a:r>
                    </a:p>
                    <a:p>
                      <a:pPr algn="ctr">
                        <a:spcAft>
                          <a:spcPts val="0"/>
                        </a:spcAft>
                      </a:pPr>
                      <a:r>
                        <a:rPr lang="ru-RU" sz="2800" dirty="0">
                          <a:effectLst/>
                        </a:rPr>
                        <a:t>или не окончено</a:t>
                      </a:r>
                      <a:endParaRPr lang="ru-RU" sz="2800" dirty="0">
                        <a:effectLst/>
                        <a:latin typeface="Times New Roman" panose="02020603050405020304" pitchFamily="18" charset="0"/>
                        <a:ea typeface="Times New Roman" panose="02020603050405020304" pitchFamily="18" charset="0"/>
                      </a:endParaRPr>
                    </a:p>
                  </a:txBody>
                  <a:tcPr marL="58190" marR="58190" marT="0" marB="0"/>
                </a:tc>
                <a:tc hMerge="1">
                  <a:txBody>
                    <a:bodyPr/>
                    <a:lstStyle/>
                    <a:p>
                      <a:endParaRPr lang="ru-RU"/>
                    </a:p>
                  </a:txBody>
                  <a:tcPr/>
                </a:tc>
                <a:extLst>
                  <a:ext uri="{0D108BD9-81ED-4DB2-BD59-A6C34878D82A}">
                    <a16:rowId xmlns:a16="http://schemas.microsoft.com/office/drawing/2014/main" xmlns="" val="10000"/>
                  </a:ext>
                </a:extLst>
              </a:tr>
              <a:tr h="575734">
                <a:tc vMerge="1">
                  <a:txBody>
                    <a:bodyPr/>
                    <a:lstStyle/>
                    <a:p>
                      <a:endParaRPr lang="ru-RU"/>
                    </a:p>
                  </a:txBody>
                  <a:tcPr/>
                </a:tc>
                <a:tc>
                  <a:txBody>
                    <a:bodyPr/>
                    <a:lstStyle/>
                    <a:p>
                      <a:pPr algn="ctr">
                        <a:spcAft>
                          <a:spcPts val="0"/>
                        </a:spcAft>
                      </a:pPr>
                      <a:r>
                        <a:rPr lang="ru-RU" sz="2800" dirty="0">
                          <a:effectLst/>
                        </a:rPr>
                        <a:t>1949 г.</a:t>
                      </a:r>
                      <a:endParaRPr lang="ru-RU" sz="2800" dirty="0">
                        <a:effectLst/>
                        <a:latin typeface="Times New Roman" panose="02020603050405020304" pitchFamily="18" charset="0"/>
                        <a:ea typeface="Times New Roman" panose="02020603050405020304" pitchFamily="18" charset="0"/>
                      </a:endParaRPr>
                    </a:p>
                  </a:txBody>
                  <a:tcPr marL="58190" marR="58190" marT="0" marB="0"/>
                </a:tc>
                <a:tc>
                  <a:txBody>
                    <a:bodyPr/>
                    <a:lstStyle/>
                    <a:p>
                      <a:pPr algn="ctr">
                        <a:spcAft>
                          <a:spcPts val="0"/>
                        </a:spcAft>
                      </a:pPr>
                      <a:r>
                        <a:rPr lang="ru-RU" sz="2800">
                          <a:effectLst/>
                        </a:rPr>
                        <a:t>1998 г.</a:t>
                      </a:r>
                      <a:endParaRPr lang="ru-RU" sz="2800">
                        <a:effectLst/>
                        <a:latin typeface="Times New Roman" panose="02020603050405020304" pitchFamily="18" charset="0"/>
                        <a:ea typeface="Times New Roman" panose="02020603050405020304" pitchFamily="18" charset="0"/>
                      </a:endParaRPr>
                    </a:p>
                  </a:txBody>
                  <a:tcPr marL="58190" marR="58190" marT="0" marB="0"/>
                </a:tc>
                <a:tc>
                  <a:txBody>
                    <a:bodyPr/>
                    <a:lstStyle/>
                    <a:p>
                      <a:pPr algn="ctr">
                        <a:spcAft>
                          <a:spcPts val="0"/>
                        </a:spcAft>
                      </a:pPr>
                      <a:r>
                        <a:rPr lang="ru-RU" sz="2800">
                          <a:effectLst/>
                        </a:rPr>
                        <a:t>1949 г.</a:t>
                      </a:r>
                      <a:endParaRPr lang="ru-RU" sz="2800">
                        <a:effectLst/>
                        <a:latin typeface="Times New Roman" panose="02020603050405020304" pitchFamily="18" charset="0"/>
                        <a:ea typeface="Times New Roman" panose="02020603050405020304" pitchFamily="18" charset="0"/>
                      </a:endParaRPr>
                    </a:p>
                  </a:txBody>
                  <a:tcPr marL="58190" marR="58190" marT="0" marB="0"/>
                </a:tc>
                <a:tc>
                  <a:txBody>
                    <a:bodyPr/>
                    <a:lstStyle/>
                    <a:p>
                      <a:pPr algn="ctr">
                        <a:spcAft>
                          <a:spcPts val="0"/>
                        </a:spcAft>
                      </a:pPr>
                      <a:r>
                        <a:rPr lang="ru-RU" sz="2800">
                          <a:effectLst/>
                        </a:rPr>
                        <a:t>1998 г.</a:t>
                      </a:r>
                      <a:endParaRPr lang="ru-RU" sz="2800">
                        <a:effectLst/>
                        <a:latin typeface="Times New Roman" panose="02020603050405020304" pitchFamily="18" charset="0"/>
                        <a:ea typeface="Times New Roman" panose="02020603050405020304" pitchFamily="18" charset="0"/>
                      </a:endParaRPr>
                    </a:p>
                  </a:txBody>
                  <a:tcPr marL="58190" marR="58190" marT="0" marB="0"/>
                </a:tc>
                <a:extLst>
                  <a:ext uri="{0D108BD9-81ED-4DB2-BD59-A6C34878D82A}">
                    <a16:rowId xmlns:a16="http://schemas.microsoft.com/office/drawing/2014/main" xmlns="" val="10001"/>
                  </a:ext>
                </a:extLst>
              </a:tr>
              <a:tr h="575734">
                <a:tc>
                  <a:txBody>
                    <a:bodyPr/>
                    <a:lstStyle/>
                    <a:p>
                      <a:pPr algn="ctr">
                        <a:spcAft>
                          <a:spcPts val="0"/>
                        </a:spcAft>
                      </a:pPr>
                      <a:r>
                        <a:rPr lang="ru-RU" sz="2800" dirty="0">
                          <a:effectLst/>
                        </a:rPr>
                        <a:t> </a:t>
                      </a:r>
                      <a:endParaRPr lang="ru-RU" sz="2800" dirty="0">
                        <a:effectLst/>
                        <a:latin typeface="Times New Roman" panose="02020603050405020304" pitchFamily="18" charset="0"/>
                        <a:ea typeface="Times New Roman" panose="02020603050405020304" pitchFamily="18" charset="0"/>
                      </a:endParaRPr>
                    </a:p>
                  </a:txBody>
                  <a:tcPr marL="58190" marR="58190" marT="0" marB="0"/>
                </a:tc>
                <a:tc gridSpan="4">
                  <a:txBody>
                    <a:bodyPr/>
                    <a:lstStyle/>
                    <a:p>
                      <a:pPr algn="ctr">
                        <a:spcAft>
                          <a:spcPts val="0"/>
                        </a:spcAft>
                      </a:pPr>
                      <a:r>
                        <a:rPr lang="ru-RU" sz="2800" dirty="0">
                          <a:effectLst/>
                        </a:rPr>
                        <a:t>Арифметика 5-6 классы</a:t>
                      </a:r>
                      <a:endParaRPr lang="ru-RU" sz="2800" dirty="0">
                        <a:effectLst/>
                        <a:latin typeface="Times New Roman" panose="02020603050405020304" pitchFamily="18" charset="0"/>
                        <a:ea typeface="Times New Roman" panose="02020603050405020304" pitchFamily="18" charset="0"/>
                      </a:endParaRPr>
                    </a:p>
                  </a:txBody>
                  <a:tcPr marL="58190" marR="58190"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2"/>
                  </a:ext>
                </a:extLst>
              </a:tr>
              <a:tr h="575734">
                <a:tc>
                  <a:txBody>
                    <a:bodyPr/>
                    <a:lstStyle/>
                    <a:p>
                      <a:pPr algn="ctr">
                        <a:spcAft>
                          <a:spcPts val="0"/>
                        </a:spcAft>
                      </a:pPr>
                      <a:r>
                        <a:rPr lang="ru-RU" sz="2800" dirty="0">
                          <a:effectLst/>
                        </a:rPr>
                        <a:t>1</a:t>
                      </a:r>
                      <a:endParaRPr lang="ru-RU" sz="2800" dirty="0">
                        <a:effectLst/>
                        <a:latin typeface="Times New Roman" panose="02020603050405020304" pitchFamily="18" charset="0"/>
                        <a:ea typeface="Times New Roman" panose="02020603050405020304" pitchFamily="18" charset="0"/>
                      </a:endParaRPr>
                    </a:p>
                  </a:txBody>
                  <a:tcPr marL="58190" marR="58190" marT="0" marB="0"/>
                </a:tc>
                <a:tc>
                  <a:txBody>
                    <a:bodyPr/>
                    <a:lstStyle/>
                    <a:p>
                      <a:pPr algn="ctr">
                        <a:spcAft>
                          <a:spcPts val="0"/>
                        </a:spcAft>
                      </a:pPr>
                      <a:r>
                        <a:rPr lang="ru-RU" sz="2800" dirty="0">
                          <a:effectLst/>
                        </a:rPr>
                        <a:t>87%</a:t>
                      </a:r>
                      <a:endParaRPr lang="ru-RU" sz="2800" dirty="0">
                        <a:effectLst/>
                        <a:latin typeface="Times New Roman" panose="02020603050405020304" pitchFamily="18" charset="0"/>
                        <a:ea typeface="Times New Roman" panose="02020603050405020304" pitchFamily="18" charset="0"/>
                      </a:endParaRPr>
                    </a:p>
                  </a:txBody>
                  <a:tcPr marL="58190" marR="58190" marT="0" marB="0"/>
                </a:tc>
                <a:tc>
                  <a:txBody>
                    <a:bodyPr/>
                    <a:lstStyle/>
                    <a:p>
                      <a:pPr algn="ctr">
                        <a:spcAft>
                          <a:spcPts val="0"/>
                        </a:spcAft>
                      </a:pPr>
                      <a:r>
                        <a:rPr lang="ru-RU" sz="2800" dirty="0">
                          <a:effectLst/>
                        </a:rPr>
                        <a:t>44%</a:t>
                      </a:r>
                      <a:endParaRPr lang="ru-RU" sz="2800" dirty="0">
                        <a:effectLst/>
                        <a:latin typeface="Times New Roman" panose="02020603050405020304" pitchFamily="18" charset="0"/>
                        <a:ea typeface="Times New Roman" panose="02020603050405020304" pitchFamily="18" charset="0"/>
                      </a:endParaRPr>
                    </a:p>
                  </a:txBody>
                  <a:tcPr marL="58190" marR="58190" marT="0" marB="0"/>
                </a:tc>
                <a:tc>
                  <a:txBody>
                    <a:bodyPr/>
                    <a:lstStyle/>
                    <a:p>
                      <a:pPr algn="ctr">
                        <a:spcAft>
                          <a:spcPts val="0"/>
                        </a:spcAft>
                      </a:pPr>
                      <a:r>
                        <a:rPr lang="ru-RU" sz="2800" dirty="0">
                          <a:solidFill>
                            <a:srgbClr val="FF3300"/>
                          </a:solidFill>
                          <a:effectLst/>
                        </a:rPr>
                        <a:t>7%</a:t>
                      </a:r>
                      <a:endParaRPr lang="ru-RU" sz="2800" dirty="0">
                        <a:solidFill>
                          <a:srgbClr val="FF3300"/>
                        </a:solidFill>
                        <a:effectLst/>
                        <a:latin typeface="Times New Roman" panose="02020603050405020304" pitchFamily="18" charset="0"/>
                        <a:ea typeface="Times New Roman" panose="02020603050405020304" pitchFamily="18" charset="0"/>
                      </a:endParaRPr>
                    </a:p>
                  </a:txBody>
                  <a:tcPr marL="58190" marR="58190" marT="0" marB="0"/>
                </a:tc>
                <a:tc>
                  <a:txBody>
                    <a:bodyPr/>
                    <a:lstStyle/>
                    <a:p>
                      <a:pPr algn="ctr">
                        <a:spcAft>
                          <a:spcPts val="0"/>
                        </a:spcAft>
                      </a:pPr>
                      <a:r>
                        <a:rPr lang="ru-RU" sz="2800" dirty="0">
                          <a:solidFill>
                            <a:srgbClr val="FF3300"/>
                          </a:solidFill>
                          <a:effectLst/>
                        </a:rPr>
                        <a:t>28%</a:t>
                      </a:r>
                      <a:endParaRPr lang="ru-RU" sz="2800" dirty="0">
                        <a:solidFill>
                          <a:srgbClr val="FF3300"/>
                        </a:solidFill>
                        <a:effectLst/>
                        <a:latin typeface="Times New Roman" panose="02020603050405020304" pitchFamily="18" charset="0"/>
                        <a:ea typeface="Times New Roman" panose="02020603050405020304" pitchFamily="18" charset="0"/>
                      </a:endParaRPr>
                    </a:p>
                  </a:txBody>
                  <a:tcPr marL="58190" marR="58190" marT="0" marB="0"/>
                </a:tc>
                <a:extLst>
                  <a:ext uri="{0D108BD9-81ED-4DB2-BD59-A6C34878D82A}">
                    <a16:rowId xmlns:a16="http://schemas.microsoft.com/office/drawing/2014/main" xmlns="" val="10003"/>
                  </a:ext>
                </a:extLst>
              </a:tr>
              <a:tr h="575734">
                <a:tc>
                  <a:txBody>
                    <a:bodyPr/>
                    <a:lstStyle/>
                    <a:p>
                      <a:pPr algn="ctr">
                        <a:spcAft>
                          <a:spcPts val="0"/>
                        </a:spcAft>
                      </a:pPr>
                      <a:r>
                        <a:rPr lang="ru-RU" sz="2800">
                          <a:effectLst/>
                        </a:rPr>
                        <a:t>2</a:t>
                      </a:r>
                      <a:endParaRPr lang="ru-RU" sz="2800">
                        <a:effectLst/>
                        <a:latin typeface="Times New Roman" panose="02020603050405020304" pitchFamily="18" charset="0"/>
                        <a:ea typeface="Times New Roman" panose="02020603050405020304" pitchFamily="18" charset="0"/>
                      </a:endParaRPr>
                    </a:p>
                  </a:txBody>
                  <a:tcPr marL="58190" marR="58190" marT="0" marB="0"/>
                </a:tc>
                <a:tc>
                  <a:txBody>
                    <a:bodyPr/>
                    <a:lstStyle/>
                    <a:p>
                      <a:pPr algn="ctr">
                        <a:spcAft>
                          <a:spcPts val="0"/>
                        </a:spcAft>
                      </a:pPr>
                      <a:r>
                        <a:rPr lang="ru-RU" sz="2800">
                          <a:effectLst/>
                        </a:rPr>
                        <a:t>70%</a:t>
                      </a:r>
                      <a:endParaRPr lang="ru-RU" sz="2800">
                        <a:effectLst/>
                        <a:latin typeface="Times New Roman" panose="02020603050405020304" pitchFamily="18" charset="0"/>
                        <a:ea typeface="Times New Roman" panose="02020603050405020304" pitchFamily="18" charset="0"/>
                      </a:endParaRPr>
                    </a:p>
                  </a:txBody>
                  <a:tcPr marL="58190" marR="58190" marT="0" marB="0"/>
                </a:tc>
                <a:tc>
                  <a:txBody>
                    <a:bodyPr/>
                    <a:lstStyle/>
                    <a:p>
                      <a:pPr algn="ctr">
                        <a:spcAft>
                          <a:spcPts val="0"/>
                        </a:spcAft>
                      </a:pPr>
                      <a:r>
                        <a:rPr lang="ru-RU" sz="2800" dirty="0">
                          <a:effectLst/>
                        </a:rPr>
                        <a:t>50%</a:t>
                      </a:r>
                      <a:endParaRPr lang="ru-RU" sz="2800" dirty="0">
                        <a:effectLst/>
                        <a:latin typeface="Times New Roman" panose="02020603050405020304" pitchFamily="18" charset="0"/>
                        <a:ea typeface="Times New Roman" panose="02020603050405020304" pitchFamily="18" charset="0"/>
                      </a:endParaRPr>
                    </a:p>
                  </a:txBody>
                  <a:tcPr marL="58190" marR="58190" marT="0" marB="0"/>
                </a:tc>
                <a:tc>
                  <a:txBody>
                    <a:bodyPr/>
                    <a:lstStyle/>
                    <a:p>
                      <a:pPr algn="ctr">
                        <a:spcAft>
                          <a:spcPts val="0"/>
                        </a:spcAft>
                      </a:pPr>
                      <a:r>
                        <a:rPr lang="ru-RU" sz="2800" dirty="0">
                          <a:solidFill>
                            <a:srgbClr val="FF3300"/>
                          </a:solidFill>
                          <a:effectLst/>
                        </a:rPr>
                        <a:t>4%</a:t>
                      </a:r>
                      <a:endParaRPr lang="ru-RU" sz="2800" dirty="0">
                        <a:solidFill>
                          <a:srgbClr val="FF3300"/>
                        </a:solidFill>
                        <a:effectLst/>
                        <a:latin typeface="Times New Roman" panose="02020603050405020304" pitchFamily="18" charset="0"/>
                        <a:ea typeface="Times New Roman" panose="02020603050405020304" pitchFamily="18" charset="0"/>
                      </a:endParaRPr>
                    </a:p>
                  </a:txBody>
                  <a:tcPr marL="58190" marR="58190" marT="0" marB="0"/>
                </a:tc>
                <a:tc>
                  <a:txBody>
                    <a:bodyPr/>
                    <a:lstStyle/>
                    <a:p>
                      <a:pPr algn="ctr">
                        <a:spcAft>
                          <a:spcPts val="0"/>
                        </a:spcAft>
                      </a:pPr>
                      <a:r>
                        <a:rPr lang="ru-RU" sz="2800" dirty="0">
                          <a:solidFill>
                            <a:srgbClr val="FF3300"/>
                          </a:solidFill>
                          <a:effectLst/>
                        </a:rPr>
                        <a:t>16%</a:t>
                      </a:r>
                      <a:endParaRPr lang="ru-RU" sz="2800" dirty="0">
                        <a:solidFill>
                          <a:srgbClr val="FF3300"/>
                        </a:solidFill>
                        <a:effectLst/>
                        <a:latin typeface="Times New Roman" panose="02020603050405020304" pitchFamily="18" charset="0"/>
                        <a:ea typeface="Times New Roman" panose="02020603050405020304" pitchFamily="18" charset="0"/>
                      </a:endParaRPr>
                    </a:p>
                  </a:txBody>
                  <a:tcPr marL="58190" marR="58190" marT="0" marB="0"/>
                </a:tc>
                <a:extLst>
                  <a:ext uri="{0D108BD9-81ED-4DB2-BD59-A6C34878D82A}">
                    <a16:rowId xmlns:a16="http://schemas.microsoft.com/office/drawing/2014/main" xmlns="" val="10004"/>
                  </a:ext>
                </a:extLst>
              </a:tr>
              <a:tr h="575734">
                <a:tc>
                  <a:txBody>
                    <a:bodyPr/>
                    <a:lstStyle/>
                    <a:p>
                      <a:pPr algn="ctr">
                        <a:spcAft>
                          <a:spcPts val="0"/>
                        </a:spcAft>
                      </a:pPr>
                      <a:r>
                        <a:rPr lang="ru-RU" sz="2800">
                          <a:effectLst/>
                        </a:rPr>
                        <a:t> </a:t>
                      </a:r>
                      <a:endParaRPr lang="ru-RU" sz="2800">
                        <a:effectLst/>
                        <a:latin typeface="Times New Roman" panose="02020603050405020304" pitchFamily="18" charset="0"/>
                        <a:ea typeface="Times New Roman" panose="02020603050405020304" pitchFamily="18" charset="0"/>
                      </a:endParaRPr>
                    </a:p>
                  </a:txBody>
                  <a:tcPr marL="58190" marR="58190" marT="0" marB="0"/>
                </a:tc>
                <a:tc gridSpan="4">
                  <a:txBody>
                    <a:bodyPr/>
                    <a:lstStyle/>
                    <a:p>
                      <a:pPr algn="ctr">
                        <a:spcAft>
                          <a:spcPts val="0"/>
                        </a:spcAft>
                      </a:pPr>
                      <a:r>
                        <a:rPr lang="ru-RU" sz="2800" dirty="0">
                          <a:effectLst/>
                        </a:rPr>
                        <a:t>Алгебра 6-9 классы</a:t>
                      </a:r>
                      <a:endParaRPr lang="ru-RU" sz="2800" dirty="0">
                        <a:effectLst/>
                        <a:latin typeface="Times New Roman" panose="02020603050405020304" pitchFamily="18" charset="0"/>
                        <a:ea typeface="Times New Roman" panose="02020603050405020304" pitchFamily="18" charset="0"/>
                      </a:endParaRPr>
                    </a:p>
                  </a:txBody>
                  <a:tcPr marL="58190" marR="58190"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5"/>
                  </a:ext>
                </a:extLst>
              </a:tr>
              <a:tr h="575734">
                <a:tc>
                  <a:txBody>
                    <a:bodyPr/>
                    <a:lstStyle/>
                    <a:p>
                      <a:pPr algn="ctr">
                        <a:spcAft>
                          <a:spcPts val="0"/>
                        </a:spcAft>
                      </a:pPr>
                      <a:r>
                        <a:rPr lang="ru-RU" sz="2800">
                          <a:effectLst/>
                        </a:rPr>
                        <a:t>3</a:t>
                      </a:r>
                      <a:endParaRPr lang="ru-RU" sz="2800">
                        <a:effectLst/>
                        <a:latin typeface="Times New Roman" panose="02020603050405020304" pitchFamily="18" charset="0"/>
                        <a:ea typeface="Times New Roman" panose="02020603050405020304" pitchFamily="18" charset="0"/>
                      </a:endParaRPr>
                    </a:p>
                  </a:txBody>
                  <a:tcPr marL="58190" marR="58190" marT="0" marB="0"/>
                </a:tc>
                <a:tc>
                  <a:txBody>
                    <a:bodyPr/>
                    <a:lstStyle/>
                    <a:p>
                      <a:pPr algn="ctr">
                        <a:spcAft>
                          <a:spcPts val="0"/>
                        </a:spcAft>
                      </a:pPr>
                      <a:r>
                        <a:rPr lang="ru-RU" sz="2800" dirty="0">
                          <a:solidFill>
                            <a:srgbClr val="FF3300"/>
                          </a:solidFill>
                          <a:effectLst/>
                        </a:rPr>
                        <a:t>75%</a:t>
                      </a:r>
                      <a:endParaRPr lang="ru-RU" sz="2800" dirty="0">
                        <a:solidFill>
                          <a:srgbClr val="FF3300"/>
                        </a:solidFill>
                        <a:effectLst/>
                        <a:latin typeface="Times New Roman" panose="02020603050405020304" pitchFamily="18" charset="0"/>
                        <a:ea typeface="Times New Roman" panose="02020603050405020304" pitchFamily="18" charset="0"/>
                      </a:endParaRPr>
                    </a:p>
                  </a:txBody>
                  <a:tcPr marL="58190" marR="58190" marT="0" marB="0"/>
                </a:tc>
                <a:tc>
                  <a:txBody>
                    <a:bodyPr/>
                    <a:lstStyle/>
                    <a:p>
                      <a:pPr algn="ctr">
                        <a:spcAft>
                          <a:spcPts val="0"/>
                        </a:spcAft>
                      </a:pPr>
                      <a:r>
                        <a:rPr lang="ru-RU" sz="2800" dirty="0">
                          <a:solidFill>
                            <a:srgbClr val="FF3300"/>
                          </a:solidFill>
                          <a:effectLst/>
                        </a:rPr>
                        <a:t>19%</a:t>
                      </a:r>
                      <a:endParaRPr lang="ru-RU" sz="2800" dirty="0">
                        <a:solidFill>
                          <a:srgbClr val="FF3300"/>
                        </a:solidFill>
                        <a:effectLst/>
                        <a:latin typeface="Times New Roman" panose="02020603050405020304" pitchFamily="18" charset="0"/>
                        <a:ea typeface="Times New Roman" panose="02020603050405020304" pitchFamily="18" charset="0"/>
                      </a:endParaRPr>
                    </a:p>
                  </a:txBody>
                  <a:tcPr marL="58190" marR="58190" marT="0" marB="0"/>
                </a:tc>
                <a:tc>
                  <a:txBody>
                    <a:bodyPr/>
                    <a:lstStyle/>
                    <a:p>
                      <a:pPr algn="ctr">
                        <a:spcAft>
                          <a:spcPts val="0"/>
                        </a:spcAft>
                      </a:pPr>
                      <a:r>
                        <a:rPr lang="ru-RU" sz="2800" dirty="0">
                          <a:solidFill>
                            <a:srgbClr val="FF3300"/>
                          </a:solidFill>
                          <a:effectLst/>
                        </a:rPr>
                        <a:t>9%</a:t>
                      </a:r>
                      <a:endParaRPr lang="ru-RU" sz="2800" dirty="0">
                        <a:solidFill>
                          <a:srgbClr val="FF3300"/>
                        </a:solidFill>
                        <a:effectLst/>
                        <a:latin typeface="Times New Roman" panose="02020603050405020304" pitchFamily="18" charset="0"/>
                        <a:ea typeface="Times New Roman" panose="02020603050405020304" pitchFamily="18" charset="0"/>
                      </a:endParaRPr>
                    </a:p>
                  </a:txBody>
                  <a:tcPr marL="58190" marR="58190" marT="0" marB="0"/>
                </a:tc>
                <a:tc>
                  <a:txBody>
                    <a:bodyPr/>
                    <a:lstStyle/>
                    <a:p>
                      <a:pPr algn="ctr">
                        <a:spcAft>
                          <a:spcPts val="0"/>
                        </a:spcAft>
                      </a:pPr>
                      <a:r>
                        <a:rPr lang="ru-RU" sz="2800" dirty="0">
                          <a:solidFill>
                            <a:srgbClr val="FF3300"/>
                          </a:solidFill>
                          <a:effectLst/>
                        </a:rPr>
                        <a:t>54%</a:t>
                      </a:r>
                      <a:endParaRPr lang="ru-RU" sz="2800" dirty="0">
                        <a:solidFill>
                          <a:srgbClr val="FF3300"/>
                        </a:solidFill>
                        <a:effectLst/>
                        <a:latin typeface="Times New Roman" panose="02020603050405020304" pitchFamily="18" charset="0"/>
                        <a:ea typeface="Times New Roman" panose="02020603050405020304" pitchFamily="18" charset="0"/>
                      </a:endParaRPr>
                    </a:p>
                  </a:txBody>
                  <a:tcPr marL="58190" marR="58190" marT="0" marB="0"/>
                </a:tc>
                <a:extLst>
                  <a:ext uri="{0D108BD9-81ED-4DB2-BD59-A6C34878D82A}">
                    <a16:rowId xmlns:a16="http://schemas.microsoft.com/office/drawing/2014/main" xmlns="" val="10006"/>
                  </a:ext>
                </a:extLst>
              </a:tr>
              <a:tr h="575734">
                <a:tc>
                  <a:txBody>
                    <a:bodyPr/>
                    <a:lstStyle/>
                    <a:p>
                      <a:pPr algn="ctr">
                        <a:spcAft>
                          <a:spcPts val="0"/>
                        </a:spcAft>
                      </a:pPr>
                      <a:r>
                        <a:rPr lang="ru-RU" sz="2800">
                          <a:effectLst/>
                        </a:rPr>
                        <a:t>4</a:t>
                      </a:r>
                      <a:endParaRPr lang="ru-RU" sz="2800">
                        <a:effectLst/>
                        <a:latin typeface="Times New Roman" panose="02020603050405020304" pitchFamily="18" charset="0"/>
                        <a:ea typeface="Times New Roman" panose="02020603050405020304" pitchFamily="18" charset="0"/>
                      </a:endParaRPr>
                    </a:p>
                  </a:txBody>
                  <a:tcPr marL="58190" marR="58190" marT="0" marB="0"/>
                </a:tc>
                <a:tc>
                  <a:txBody>
                    <a:bodyPr/>
                    <a:lstStyle/>
                    <a:p>
                      <a:pPr algn="ctr">
                        <a:spcAft>
                          <a:spcPts val="0"/>
                        </a:spcAft>
                      </a:pPr>
                      <a:r>
                        <a:rPr lang="ru-RU" sz="2800">
                          <a:effectLst/>
                        </a:rPr>
                        <a:t>73%</a:t>
                      </a:r>
                      <a:endParaRPr lang="ru-RU" sz="2800">
                        <a:effectLst/>
                        <a:latin typeface="Times New Roman" panose="02020603050405020304" pitchFamily="18" charset="0"/>
                        <a:ea typeface="Times New Roman" panose="02020603050405020304" pitchFamily="18" charset="0"/>
                      </a:endParaRPr>
                    </a:p>
                  </a:txBody>
                  <a:tcPr marL="58190" marR="58190" marT="0" marB="0"/>
                </a:tc>
                <a:tc>
                  <a:txBody>
                    <a:bodyPr/>
                    <a:lstStyle/>
                    <a:p>
                      <a:pPr algn="ctr">
                        <a:spcAft>
                          <a:spcPts val="0"/>
                        </a:spcAft>
                      </a:pPr>
                      <a:r>
                        <a:rPr lang="ru-RU" sz="2800">
                          <a:effectLst/>
                        </a:rPr>
                        <a:t>27%</a:t>
                      </a:r>
                      <a:endParaRPr lang="ru-RU" sz="2800">
                        <a:effectLst/>
                        <a:latin typeface="Times New Roman" panose="02020603050405020304" pitchFamily="18" charset="0"/>
                        <a:ea typeface="Times New Roman" panose="02020603050405020304" pitchFamily="18" charset="0"/>
                      </a:endParaRPr>
                    </a:p>
                  </a:txBody>
                  <a:tcPr marL="58190" marR="58190" marT="0" marB="0"/>
                </a:tc>
                <a:tc>
                  <a:txBody>
                    <a:bodyPr/>
                    <a:lstStyle/>
                    <a:p>
                      <a:pPr algn="ctr">
                        <a:spcAft>
                          <a:spcPts val="0"/>
                        </a:spcAft>
                      </a:pPr>
                      <a:r>
                        <a:rPr lang="ru-RU" sz="2800" dirty="0">
                          <a:solidFill>
                            <a:srgbClr val="FF3300"/>
                          </a:solidFill>
                          <a:effectLst/>
                        </a:rPr>
                        <a:t>9%</a:t>
                      </a:r>
                      <a:endParaRPr lang="ru-RU" sz="2800" dirty="0">
                        <a:solidFill>
                          <a:srgbClr val="FF3300"/>
                        </a:solidFill>
                        <a:effectLst/>
                        <a:latin typeface="Times New Roman" panose="02020603050405020304" pitchFamily="18" charset="0"/>
                        <a:ea typeface="Times New Roman" panose="02020603050405020304" pitchFamily="18" charset="0"/>
                      </a:endParaRPr>
                    </a:p>
                  </a:txBody>
                  <a:tcPr marL="58190" marR="58190" marT="0" marB="0"/>
                </a:tc>
                <a:tc>
                  <a:txBody>
                    <a:bodyPr/>
                    <a:lstStyle/>
                    <a:p>
                      <a:pPr algn="ctr">
                        <a:spcAft>
                          <a:spcPts val="0"/>
                        </a:spcAft>
                      </a:pPr>
                      <a:r>
                        <a:rPr lang="ru-RU" sz="2800" dirty="0">
                          <a:solidFill>
                            <a:srgbClr val="FF3300"/>
                          </a:solidFill>
                          <a:effectLst/>
                        </a:rPr>
                        <a:t>37%</a:t>
                      </a:r>
                      <a:endParaRPr lang="ru-RU" sz="2800" dirty="0">
                        <a:solidFill>
                          <a:srgbClr val="FF3300"/>
                        </a:solidFill>
                        <a:effectLst/>
                        <a:latin typeface="Times New Roman" panose="02020603050405020304" pitchFamily="18" charset="0"/>
                        <a:ea typeface="Times New Roman" panose="02020603050405020304" pitchFamily="18" charset="0"/>
                      </a:endParaRPr>
                    </a:p>
                  </a:txBody>
                  <a:tcPr marL="58190" marR="58190" marT="0" marB="0"/>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563838676"/>
      </p:ext>
    </p:extLst>
  </p:cSld>
  <p:clrMapOvr>
    <a:masterClrMapping/>
  </p:clrMapOvr>
  <p:transition>
    <p:blind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49962"/>
          </a:xfrm>
        </p:spPr>
        <p:txBody>
          <a:bodyPr/>
          <a:lstStyle/>
          <a:p>
            <a:pPr algn="l" eaLnBrk="1" hangingPunct="1"/>
            <a:r>
              <a:rPr lang="ru-RU" altLang="ru-RU" sz="3600" b="1" dirty="0" smtClean="0">
                <a:solidFill>
                  <a:srgbClr val="008080"/>
                </a:solidFill>
              </a:rPr>
              <a:t>Из-за такого снижения достижений  школьного образования высшая школа в целом может повторить судьбу РГГУ</a:t>
            </a:r>
            <a:br>
              <a:rPr lang="ru-RU" altLang="ru-RU" sz="3600" b="1" dirty="0" smtClean="0">
                <a:solidFill>
                  <a:srgbClr val="008080"/>
                </a:solidFill>
              </a:rPr>
            </a:br>
            <a:r>
              <a:rPr lang="ru-RU" altLang="ru-RU" sz="3600" dirty="0" smtClean="0">
                <a:solidFill>
                  <a:srgbClr val="0000CC"/>
                </a:solidFill>
              </a:rPr>
              <a:t>По словам его ректора, после революции 1917 года были закрыты гимназии, гуманитарный университет больше не смог набирать студентов, которые приступали бы к научной работе с первого курса, и закрылся сам собой.</a:t>
            </a:r>
            <a:endParaRPr lang="ru-RU" altLang="ru-RU" sz="3600" dirty="0">
              <a:solidFill>
                <a:srgbClr val="0000CC"/>
              </a:solidFill>
            </a:endParaRPr>
          </a:p>
        </p:txBody>
      </p:sp>
    </p:spTree>
    <p:extLst>
      <p:ext uri="{BB962C8B-B14F-4D97-AF65-F5344CB8AC3E}">
        <p14:creationId xmlns:p14="http://schemas.microsoft.com/office/powerpoint/2010/main" val="1486218294"/>
      </p:ext>
    </p:extLst>
  </p:cSld>
  <p:clrMapOvr>
    <a:masterClrMapping/>
  </p:clrMapOvr>
  <p:transition>
    <p:blind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02362"/>
          </a:xfrm>
        </p:spPr>
        <p:txBody>
          <a:bodyPr/>
          <a:lstStyle/>
          <a:p>
            <a:pPr algn="l" eaLnBrk="1" hangingPunct="1"/>
            <a:r>
              <a:rPr lang="ru-RU" altLang="ru-RU" sz="3600" b="1" dirty="0" smtClean="0">
                <a:solidFill>
                  <a:srgbClr val="008080"/>
                </a:solidFill>
              </a:rPr>
              <a:t>Наша ситуация пока не так плоха, гимназии и лицеи есть</a:t>
            </a:r>
            <a:br>
              <a:rPr lang="ru-RU" altLang="ru-RU" sz="3600" b="1" dirty="0" smtClean="0">
                <a:solidFill>
                  <a:srgbClr val="008080"/>
                </a:solidFill>
              </a:rPr>
            </a:br>
            <a:r>
              <a:rPr lang="ru-RU" altLang="ru-RU" sz="3600" dirty="0" smtClean="0">
                <a:solidFill>
                  <a:srgbClr val="0000CC"/>
                </a:solidFill>
              </a:rPr>
              <a:t>Летом </a:t>
            </a:r>
            <a:r>
              <a:rPr lang="ru-RU" altLang="ru-RU" sz="3600" dirty="0">
                <a:solidFill>
                  <a:srgbClr val="0000CC"/>
                </a:solidFill>
              </a:rPr>
              <a:t>на экзамене по ОПП  </a:t>
            </a:r>
            <a:r>
              <a:rPr lang="ru-RU" altLang="ru-RU" sz="3600" dirty="0" smtClean="0">
                <a:solidFill>
                  <a:srgbClr val="0000CC"/>
                </a:solidFill>
              </a:rPr>
              <a:t>один первокурсник заявил, что вместо 4-х типов темперамента (по Гиппократу) следует рассматривать 5. К нам он поступил с намерением заниматься проблемами искусственного интеллекта, для этого прослушал 700-часовой курс психологии американского профессора... </a:t>
            </a:r>
            <a:endParaRPr lang="ru-RU" altLang="ru-RU" sz="3600" dirty="0">
              <a:solidFill>
                <a:srgbClr val="0000CC"/>
              </a:solidFill>
            </a:endParaRPr>
          </a:p>
        </p:txBody>
      </p:sp>
    </p:spTree>
    <p:extLst>
      <p:ext uri="{BB962C8B-B14F-4D97-AF65-F5344CB8AC3E}">
        <p14:creationId xmlns:p14="http://schemas.microsoft.com/office/powerpoint/2010/main" val="1433627633"/>
      </p:ext>
    </p:extLst>
  </p:cSld>
  <p:clrMapOvr>
    <a:masterClrMapping/>
  </p:clrMapOvr>
  <p:transition>
    <p:blind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592762"/>
          </a:xfrm>
        </p:spPr>
        <p:txBody>
          <a:bodyPr/>
          <a:lstStyle/>
          <a:p>
            <a:pPr algn="l" eaLnBrk="1" hangingPunct="1"/>
            <a:r>
              <a:rPr lang="ru-RU" altLang="ru-RU" sz="3600" b="1" dirty="0" smtClean="0">
                <a:solidFill>
                  <a:srgbClr val="008080"/>
                </a:solidFill>
              </a:rPr>
              <a:t>Анастасия </a:t>
            </a:r>
            <a:r>
              <a:rPr lang="ru-RU" altLang="ru-RU" sz="3600" b="1" dirty="0" err="1" smtClean="0">
                <a:solidFill>
                  <a:srgbClr val="008080"/>
                </a:solidFill>
              </a:rPr>
              <a:t>Католикова</a:t>
            </a:r>
            <a:r>
              <a:rPr lang="ru-RU" altLang="ru-RU" sz="3600" b="1" dirty="0" smtClean="0">
                <a:solidFill>
                  <a:srgbClr val="008080"/>
                </a:solidFill>
              </a:rPr>
              <a:t>, имея всего 5 лекций по психологии и 4 лекции по педагогике, </a:t>
            </a:r>
            <a:r>
              <a:rPr lang="ru-RU" altLang="ru-RU" sz="3600" dirty="0" smtClean="0">
                <a:solidFill>
                  <a:srgbClr val="0000CC"/>
                </a:solidFill>
              </a:rPr>
              <a:t>во время занятий подготовила 40 рефератов, а после экзамена </a:t>
            </a:r>
            <a:r>
              <a:rPr lang="ru-RU" altLang="ru-RU" sz="3600" dirty="0">
                <a:solidFill>
                  <a:srgbClr val="0000CC"/>
                </a:solidFill>
              </a:rPr>
              <a:t>по ОПП </a:t>
            </a:r>
            <a:r>
              <a:rPr lang="ru-RU" altLang="ru-RU" sz="3600" dirty="0" smtClean="0">
                <a:solidFill>
                  <a:srgbClr val="0000CC"/>
                </a:solidFill>
              </a:rPr>
              <a:t>взялась подготовить базу для электронного пособия по этому курсу, но увлеклась и за зимние каникулы создала и сам учебник. В пересчёте на листы А4 в нём 104 страницы</a:t>
            </a:r>
            <a:endParaRPr lang="ru-RU" altLang="ru-RU" sz="3600" dirty="0">
              <a:solidFill>
                <a:srgbClr val="0000CC"/>
              </a:solidFill>
            </a:endParaRPr>
          </a:p>
        </p:txBody>
      </p:sp>
    </p:spTree>
    <p:extLst>
      <p:ext uri="{BB962C8B-B14F-4D97-AF65-F5344CB8AC3E}">
        <p14:creationId xmlns:p14="http://schemas.microsoft.com/office/powerpoint/2010/main" val="2381625356"/>
      </p:ext>
    </p:extLst>
  </p:cSld>
  <p:clrMapOvr>
    <a:masterClrMapping/>
  </p:clrMapOvr>
  <p:transition>
    <p:blind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26162"/>
          </a:xfrm>
        </p:spPr>
        <p:txBody>
          <a:bodyPr/>
          <a:lstStyle/>
          <a:p>
            <a:pPr algn="l" eaLnBrk="1" hangingPunct="1"/>
            <a:r>
              <a:rPr lang="ru-RU" altLang="ru-RU" sz="3600" b="1" dirty="0" smtClean="0">
                <a:solidFill>
                  <a:srgbClr val="008080"/>
                </a:solidFill>
              </a:rPr>
              <a:t>Увы, уже невооружённым взглядом видно, что уровень подготовки первокурсников снижается кардинально </a:t>
            </a:r>
            <a:r>
              <a:rPr lang="ru-RU" altLang="ru-RU" sz="3600" dirty="0" smtClean="0">
                <a:solidFill>
                  <a:srgbClr val="008080"/>
                </a:solidFill>
              </a:rPr>
              <a:t>(1б из 100)</a:t>
            </a:r>
            <a:r>
              <a:rPr lang="ru-RU" altLang="ru-RU" sz="3600" b="1" dirty="0" smtClean="0">
                <a:solidFill>
                  <a:srgbClr val="008080"/>
                </a:solidFill>
              </a:rPr>
              <a:t> </a:t>
            </a:r>
            <a:br>
              <a:rPr lang="ru-RU" altLang="ru-RU" sz="3600" b="1" dirty="0" smtClean="0">
                <a:solidFill>
                  <a:srgbClr val="008080"/>
                </a:solidFill>
              </a:rPr>
            </a:br>
            <a:r>
              <a:rPr lang="ru-RU" altLang="ru-RU" sz="3600" dirty="0" smtClean="0">
                <a:solidFill>
                  <a:srgbClr val="0000CC"/>
                </a:solidFill>
              </a:rPr>
              <a:t>Возникают естественные вопросы: </a:t>
            </a:r>
            <a:r>
              <a:rPr lang="ru-RU" altLang="ru-RU" sz="3600" dirty="0" smtClean="0">
                <a:solidFill>
                  <a:srgbClr val="FF0000"/>
                </a:solidFill>
              </a:rPr>
              <a:t>существуют ли резервы</a:t>
            </a:r>
            <a:r>
              <a:rPr lang="ru-RU" altLang="ru-RU" sz="3600" dirty="0">
                <a:solidFill>
                  <a:srgbClr val="0000CC"/>
                </a:solidFill>
              </a:rPr>
              <a:t> </a:t>
            </a:r>
            <a:r>
              <a:rPr lang="ru-RU" altLang="ru-RU" sz="3600" dirty="0" smtClean="0">
                <a:solidFill>
                  <a:srgbClr val="0000CC"/>
                </a:solidFill>
              </a:rPr>
              <a:t>для решения этой проблемы, </a:t>
            </a:r>
            <a:r>
              <a:rPr lang="ru-RU" altLang="ru-RU" sz="3600" dirty="0" smtClean="0">
                <a:solidFill>
                  <a:srgbClr val="FF0000"/>
                </a:solidFill>
              </a:rPr>
              <a:t>в чём они</a:t>
            </a:r>
            <a:r>
              <a:rPr lang="ru-RU" altLang="ru-RU" sz="3600" dirty="0" smtClean="0">
                <a:solidFill>
                  <a:srgbClr val="0000CC"/>
                </a:solidFill>
              </a:rPr>
              <a:t> </a:t>
            </a:r>
            <a:r>
              <a:rPr lang="ru-RU" altLang="ru-RU" sz="3600" dirty="0" smtClean="0">
                <a:solidFill>
                  <a:srgbClr val="FF0000"/>
                </a:solidFill>
              </a:rPr>
              <a:t>состоят и</a:t>
            </a:r>
            <a:r>
              <a:rPr lang="ru-RU" altLang="ru-RU" sz="3600" dirty="0" smtClean="0">
                <a:solidFill>
                  <a:srgbClr val="0000CC"/>
                </a:solidFill>
              </a:rPr>
              <a:t> </a:t>
            </a:r>
            <a:br>
              <a:rPr lang="ru-RU" altLang="ru-RU" sz="3600" dirty="0" smtClean="0">
                <a:solidFill>
                  <a:srgbClr val="0000CC"/>
                </a:solidFill>
              </a:rPr>
            </a:br>
            <a:r>
              <a:rPr lang="ru-RU" altLang="ru-RU" sz="3600" dirty="0" smtClean="0">
                <a:solidFill>
                  <a:srgbClr val="FF0000"/>
                </a:solidFill>
              </a:rPr>
              <a:t>как их использовать</a:t>
            </a:r>
            <a:r>
              <a:rPr lang="ru-RU" altLang="ru-RU" sz="3600" dirty="0" smtClean="0">
                <a:solidFill>
                  <a:srgbClr val="0000CC"/>
                </a:solidFill>
              </a:rPr>
              <a:t>? </a:t>
            </a:r>
            <a:br>
              <a:rPr lang="ru-RU" altLang="ru-RU" sz="3600" dirty="0" smtClean="0">
                <a:solidFill>
                  <a:srgbClr val="0000CC"/>
                </a:solidFill>
              </a:rPr>
            </a:br>
            <a:r>
              <a:rPr lang="ru-RU" altLang="ru-RU" sz="3600" dirty="0" smtClean="0">
                <a:solidFill>
                  <a:srgbClr val="0000CC"/>
                </a:solidFill>
              </a:rPr>
              <a:t/>
            </a:r>
            <a:br>
              <a:rPr lang="ru-RU" altLang="ru-RU" sz="3600" dirty="0" smtClean="0">
                <a:solidFill>
                  <a:srgbClr val="0000CC"/>
                </a:solidFill>
              </a:rPr>
            </a:br>
            <a:r>
              <a:rPr lang="ru-RU" altLang="ru-RU" sz="2800" dirty="0" smtClean="0">
                <a:solidFill>
                  <a:srgbClr val="0000CC"/>
                </a:solidFill>
              </a:rPr>
              <a:t>Попутно отметим, что актуальных и трудных тем для работы семинара очень много</a:t>
            </a:r>
            <a:endParaRPr lang="ru-RU" altLang="ru-RU" sz="3200" dirty="0">
              <a:solidFill>
                <a:srgbClr val="0000CC"/>
              </a:solidFill>
            </a:endParaRPr>
          </a:p>
        </p:txBody>
      </p:sp>
    </p:spTree>
    <p:extLst>
      <p:ext uri="{BB962C8B-B14F-4D97-AF65-F5344CB8AC3E}">
        <p14:creationId xmlns:p14="http://schemas.microsoft.com/office/powerpoint/2010/main" val="1581383161"/>
      </p:ext>
    </p:extLst>
  </p:cSld>
  <p:clrMapOvr>
    <a:masterClrMapping/>
  </p:clrMapOvr>
  <p:transition>
    <p:blind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04800"/>
            <a:ext cx="8229600" cy="609600"/>
          </a:xfrm>
        </p:spPr>
        <p:txBody>
          <a:bodyPr/>
          <a:lstStyle/>
          <a:p>
            <a:pPr algn="l" eaLnBrk="1" hangingPunct="1"/>
            <a:r>
              <a:rPr lang="ru-RU" altLang="ru-RU" sz="3200" i="1" dirty="0" smtClean="0">
                <a:solidFill>
                  <a:srgbClr val="FF0000"/>
                </a:solidFill>
              </a:rPr>
              <a:t>Есть ли резервы в теории?</a:t>
            </a:r>
          </a:p>
        </p:txBody>
      </p:sp>
      <p:sp>
        <p:nvSpPr>
          <p:cNvPr id="25603" name="Rectangle 3"/>
          <p:cNvSpPr>
            <a:spLocks noGrp="1" noChangeArrowheads="1"/>
          </p:cNvSpPr>
          <p:nvPr>
            <p:ph type="body" idx="1"/>
          </p:nvPr>
        </p:nvSpPr>
        <p:spPr>
          <a:xfrm>
            <a:off x="457200" y="914400"/>
            <a:ext cx="8229600" cy="5638800"/>
          </a:xfrm>
        </p:spPr>
        <p:txBody>
          <a:bodyPr/>
          <a:lstStyle/>
          <a:p>
            <a:pPr marL="0" indent="0" eaLnBrk="1" hangingPunct="1">
              <a:spcBef>
                <a:spcPct val="0"/>
              </a:spcBef>
              <a:buFontTx/>
              <a:buNone/>
            </a:pPr>
            <a:r>
              <a:rPr lang="ru-RU" altLang="ru-RU" sz="2800" dirty="0" smtClean="0">
                <a:solidFill>
                  <a:srgbClr val="008080"/>
                </a:solidFill>
              </a:rPr>
              <a:t>Гальперин </a:t>
            </a:r>
            <a:r>
              <a:rPr lang="ru-RU" altLang="ru-RU" sz="2800" dirty="0">
                <a:solidFill>
                  <a:srgbClr val="008080"/>
                </a:solidFill>
              </a:rPr>
              <a:t>П.Я. Методы обучения </a:t>
            </a:r>
            <a:r>
              <a:rPr lang="ru-RU" altLang="ru-RU" sz="2800" dirty="0" smtClean="0">
                <a:solidFill>
                  <a:srgbClr val="008080"/>
                </a:solidFill>
              </a:rPr>
              <a:t>и умственное </a:t>
            </a:r>
            <a:r>
              <a:rPr lang="ru-RU" altLang="ru-RU" sz="2800" dirty="0">
                <a:solidFill>
                  <a:srgbClr val="008080"/>
                </a:solidFill>
              </a:rPr>
              <a:t>развитие ребенка. – М.: МГУ, 1985.</a:t>
            </a:r>
            <a:r>
              <a:rPr lang="ru-RU" altLang="ru-RU" sz="2800" dirty="0" smtClean="0">
                <a:solidFill>
                  <a:srgbClr val="008080"/>
                </a:solidFill>
              </a:rPr>
              <a:t/>
            </a:r>
            <a:br>
              <a:rPr lang="ru-RU" altLang="ru-RU" sz="2800" dirty="0" smtClean="0">
                <a:solidFill>
                  <a:srgbClr val="008080"/>
                </a:solidFill>
              </a:rPr>
            </a:br>
            <a:r>
              <a:rPr lang="ru-RU" altLang="ru-RU" sz="2000" dirty="0" smtClean="0">
                <a:solidFill>
                  <a:srgbClr val="0000CC"/>
                </a:solidFill>
              </a:rPr>
              <a:t>Различия в обучении письму букв по традиционной методике (</a:t>
            </a:r>
            <a:r>
              <a:rPr lang="en-US" altLang="ru-RU" sz="2000" dirty="0" smtClean="0">
                <a:solidFill>
                  <a:srgbClr val="0000CC"/>
                </a:solidFill>
              </a:rPr>
              <a:t>I</a:t>
            </a:r>
            <a:r>
              <a:rPr lang="ru-RU" altLang="ru-RU" sz="2000" dirty="0" smtClean="0">
                <a:solidFill>
                  <a:srgbClr val="0000CC"/>
                </a:solidFill>
              </a:rPr>
              <a:t> тип обучения), на базе «полной ориентировочной основы действия» для отдельных букв (</a:t>
            </a:r>
            <a:r>
              <a:rPr lang="en-US" altLang="ru-RU" sz="2000" dirty="0" smtClean="0">
                <a:solidFill>
                  <a:srgbClr val="0000CC"/>
                </a:solidFill>
              </a:rPr>
              <a:t>II</a:t>
            </a:r>
            <a:r>
              <a:rPr lang="ru-RU" altLang="ru-RU" sz="2000" dirty="0" smtClean="0">
                <a:solidFill>
                  <a:srgbClr val="0000CC"/>
                </a:solidFill>
              </a:rPr>
              <a:t> тип обучения) и на основе самостоятельной ориентировки в структуре каждой буквы (</a:t>
            </a:r>
            <a:r>
              <a:rPr lang="en-US" altLang="ru-RU" sz="2000" dirty="0" smtClean="0">
                <a:solidFill>
                  <a:srgbClr val="0000CC"/>
                </a:solidFill>
              </a:rPr>
              <a:t>III</a:t>
            </a:r>
            <a:r>
              <a:rPr lang="ru-RU" altLang="ru-RU" sz="2000" dirty="0" smtClean="0">
                <a:solidFill>
                  <a:srgbClr val="0000CC"/>
                </a:solidFill>
              </a:rPr>
              <a:t> тип обучения). </a:t>
            </a:r>
            <a:br>
              <a:rPr lang="ru-RU" altLang="ru-RU" sz="2000" dirty="0" smtClean="0">
                <a:solidFill>
                  <a:srgbClr val="0000CC"/>
                </a:solidFill>
              </a:rPr>
            </a:br>
            <a:r>
              <a:rPr lang="ru-RU" altLang="ru-RU" sz="2000" dirty="0" smtClean="0">
                <a:solidFill>
                  <a:srgbClr val="9900FF"/>
                </a:solidFill>
              </a:rPr>
              <a:t>Число предъявлений образца до правильного написания буквы</a:t>
            </a:r>
          </a:p>
        </p:txBody>
      </p:sp>
      <p:graphicFrame>
        <p:nvGraphicFramePr>
          <p:cNvPr id="2" name="Таблица 1"/>
          <p:cNvGraphicFramePr>
            <a:graphicFrameLocks noGrp="1"/>
          </p:cNvGraphicFramePr>
          <p:nvPr/>
        </p:nvGraphicFramePr>
        <p:xfrm>
          <a:off x="457200" y="3581400"/>
          <a:ext cx="8229601" cy="2819400"/>
        </p:xfrm>
        <a:graphic>
          <a:graphicData uri="http://schemas.openxmlformats.org/drawingml/2006/table">
            <a:tbl>
              <a:tblPr>
                <a:tableStyleId>{5C22544A-7EE6-4342-B048-85BDC9FD1C3A}</a:tableStyleId>
              </a:tblPr>
              <a:tblGrid>
                <a:gridCol w="2073506">
                  <a:extLst>
                    <a:ext uri="{9D8B030D-6E8A-4147-A177-3AD203B41FA5}">
                      <a16:colId xmlns:a16="http://schemas.microsoft.com/office/drawing/2014/main" xmlns="" val="20000"/>
                    </a:ext>
                  </a:extLst>
                </a:gridCol>
                <a:gridCol w="1039139">
                  <a:extLst>
                    <a:ext uri="{9D8B030D-6E8A-4147-A177-3AD203B41FA5}">
                      <a16:colId xmlns:a16="http://schemas.microsoft.com/office/drawing/2014/main" xmlns="" val="20001"/>
                    </a:ext>
                  </a:extLst>
                </a:gridCol>
                <a:gridCol w="852428">
                  <a:extLst>
                    <a:ext uri="{9D8B030D-6E8A-4147-A177-3AD203B41FA5}">
                      <a16:colId xmlns:a16="http://schemas.microsoft.com/office/drawing/2014/main" xmlns="" val="20002"/>
                    </a:ext>
                  </a:extLst>
                </a:gridCol>
                <a:gridCol w="853025">
                  <a:extLst>
                    <a:ext uri="{9D8B030D-6E8A-4147-A177-3AD203B41FA5}">
                      <a16:colId xmlns:a16="http://schemas.microsoft.com/office/drawing/2014/main" xmlns="" val="20003"/>
                    </a:ext>
                  </a:extLst>
                </a:gridCol>
                <a:gridCol w="853025">
                  <a:extLst>
                    <a:ext uri="{9D8B030D-6E8A-4147-A177-3AD203B41FA5}">
                      <a16:colId xmlns:a16="http://schemas.microsoft.com/office/drawing/2014/main" xmlns="" val="20004"/>
                    </a:ext>
                  </a:extLst>
                </a:gridCol>
                <a:gridCol w="852428">
                  <a:extLst>
                    <a:ext uri="{9D8B030D-6E8A-4147-A177-3AD203B41FA5}">
                      <a16:colId xmlns:a16="http://schemas.microsoft.com/office/drawing/2014/main" xmlns="" val="20005"/>
                    </a:ext>
                  </a:extLst>
                </a:gridCol>
                <a:gridCol w="853025">
                  <a:extLst>
                    <a:ext uri="{9D8B030D-6E8A-4147-A177-3AD203B41FA5}">
                      <a16:colId xmlns:a16="http://schemas.microsoft.com/office/drawing/2014/main" xmlns="" val="20006"/>
                    </a:ext>
                  </a:extLst>
                </a:gridCol>
                <a:gridCol w="853025">
                  <a:extLst>
                    <a:ext uri="{9D8B030D-6E8A-4147-A177-3AD203B41FA5}">
                      <a16:colId xmlns:a16="http://schemas.microsoft.com/office/drawing/2014/main" xmlns="" val="20007"/>
                    </a:ext>
                  </a:extLst>
                </a:gridCol>
              </a:tblGrid>
              <a:tr h="939796">
                <a:tc rowSpan="2">
                  <a:txBody>
                    <a:bodyPr/>
                    <a:lstStyle/>
                    <a:p>
                      <a:pPr algn="ctr">
                        <a:spcAft>
                          <a:spcPts val="0"/>
                        </a:spcAft>
                      </a:pPr>
                      <a:r>
                        <a:rPr lang="ru-RU" sz="2600" dirty="0">
                          <a:solidFill>
                            <a:srgbClr val="0000CC"/>
                          </a:solidFill>
                          <a:effectLst/>
                        </a:rPr>
                        <a:t>Типы</a:t>
                      </a:r>
                      <a:endParaRPr lang="ru-RU" sz="1300" dirty="0">
                        <a:solidFill>
                          <a:srgbClr val="0000CC"/>
                        </a:solidFill>
                        <a:effectLst/>
                      </a:endParaRPr>
                    </a:p>
                    <a:p>
                      <a:pPr algn="ctr">
                        <a:spcAft>
                          <a:spcPts val="0"/>
                        </a:spcAft>
                      </a:pPr>
                      <a:r>
                        <a:rPr lang="ru-RU" sz="2600" dirty="0">
                          <a:solidFill>
                            <a:srgbClr val="0000CC"/>
                          </a:solidFill>
                          <a:effectLst/>
                        </a:rPr>
                        <a:t>обучения</a:t>
                      </a:r>
                      <a:endParaRPr lang="ru-RU" sz="1300" dirty="0">
                        <a:solidFill>
                          <a:srgbClr val="0000CC"/>
                        </a:solidFill>
                        <a:effectLst/>
                        <a:latin typeface="Times New Roman" panose="02020603050405020304" pitchFamily="18" charset="0"/>
                        <a:ea typeface="Times New Roman" panose="02020603050405020304" pitchFamily="18" charset="0"/>
                      </a:endParaRPr>
                    </a:p>
                  </a:txBody>
                  <a:tcPr marL="64424" marR="64424" marT="0" marB="0" anchor="ctr"/>
                </a:tc>
                <a:tc rowSpan="2">
                  <a:txBody>
                    <a:bodyPr/>
                    <a:lstStyle/>
                    <a:p>
                      <a:pPr algn="ctr">
                        <a:spcAft>
                          <a:spcPts val="0"/>
                        </a:spcAft>
                      </a:pPr>
                      <a:r>
                        <a:rPr lang="ru-RU" sz="2600" dirty="0">
                          <a:solidFill>
                            <a:srgbClr val="0000CC"/>
                          </a:solidFill>
                          <a:effectLst/>
                        </a:rPr>
                        <a:t>Всего</a:t>
                      </a:r>
                      <a:endParaRPr lang="ru-RU" sz="1300" dirty="0">
                        <a:solidFill>
                          <a:srgbClr val="0000CC"/>
                        </a:solidFill>
                        <a:effectLst/>
                        <a:latin typeface="Times New Roman" panose="02020603050405020304" pitchFamily="18" charset="0"/>
                        <a:ea typeface="Times New Roman" panose="02020603050405020304" pitchFamily="18" charset="0"/>
                      </a:endParaRPr>
                    </a:p>
                  </a:txBody>
                  <a:tcPr marL="64424" marR="64424" marT="0" marB="0" anchor="ctr"/>
                </a:tc>
                <a:tc gridSpan="3">
                  <a:txBody>
                    <a:bodyPr/>
                    <a:lstStyle/>
                    <a:p>
                      <a:pPr algn="ctr">
                        <a:spcAft>
                          <a:spcPts val="0"/>
                        </a:spcAft>
                      </a:pPr>
                      <a:r>
                        <a:rPr lang="ru-RU" sz="2600" dirty="0">
                          <a:solidFill>
                            <a:srgbClr val="0000CC"/>
                          </a:solidFill>
                          <a:effectLst/>
                        </a:rPr>
                        <a:t>На первые 3</a:t>
                      </a:r>
                      <a:endParaRPr lang="ru-RU" sz="1300" dirty="0">
                        <a:solidFill>
                          <a:srgbClr val="0000CC"/>
                        </a:solidFill>
                        <a:effectLst/>
                      </a:endParaRPr>
                    </a:p>
                    <a:p>
                      <a:pPr algn="ctr">
                        <a:spcAft>
                          <a:spcPts val="0"/>
                        </a:spcAft>
                      </a:pPr>
                      <a:r>
                        <a:rPr lang="ru-RU" sz="2600" dirty="0">
                          <a:solidFill>
                            <a:srgbClr val="0000CC"/>
                          </a:solidFill>
                          <a:effectLst/>
                        </a:rPr>
                        <a:t>буквы</a:t>
                      </a:r>
                      <a:endParaRPr lang="ru-RU" sz="1300" dirty="0">
                        <a:solidFill>
                          <a:srgbClr val="0000CC"/>
                        </a:solidFill>
                        <a:effectLst/>
                        <a:latin typeface="Times New Roman" panose="02020603050405020304" pitchFamily="18" charset="0"/>
                        <a:ea typeface="Times New Roman" panose="02020603050405020304" pitchFamily="18" charset="0"/>
                      </a:endParaRPr>
                    </a:p>
                  </a:txBody>
                  <a:tcPr marL="64424" marR="64424" marT="0" marB="0" anchor="ctr"/>
                </a:tc>
                <a:tc hMerge="1">
                  <a:txBody>
                    <a:bodyPr/>
                    <a:lstStyle/>
                    <a:p>
                      <a:endParaRPr lang="ru-RU"/>
                    </a:p>
                  </a:txBody>
                  <a:tcPr/>
                </a:tc>
                <a:tc hMerge="1">
                  <a:txBody>
                    <a:bodyPr/>
                    <a:lstStyle/>
                    <a:p>
                      <a:endParaRPr lang="ru-RU"/>
                    </a:p>
                  </a:txBody>
                  <a:tcPr/>
                </a:tc>
                <a:tc gridSpan="3">
                  <a:txBody>
                    <a:bodyPr/>
                    <a:lstStyle/>
                    <a:p>
                      <a:pPr algn="ctr">
                        <a:spcAft>
                          <a:spcPts val="0"/>
                        </a:spcAft>
                      </a:pPr>
                      <a:r>
                        <a:rPr lang="ru-RU" sz="2600">
                          <a:solidFill>
                            <a:srgbClr val="0000CC"/>
                          </a:solidFill>
                          <a:effectLst/>
                        </a:rPr>
                        <a:t>На последние 3 буквы</a:t>
                      </a:r>
                      <a:endParaRPr lang="ru-RU" sz="1300">
                        <a:solidFill>
                          <a:srgbClr val="0000CC"/>
                        </a:solidFill>
                        <a:effectLst/>
                        <a:latin typeface="Times New Roman" panose="02020603050405020304" pitchFamily="18" charset="0"/>
                        <a:ea typeface="Times New Roman" panose="02020603050405020304" pitchFamily="18" charset="0"/>
                      </a:endParaRPr>
                    </a:p>
                  </a:txBody>
                  <a:tcPr marL="64424" marR="64424" marT="0"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469901">
                <a:tc vMerge="1">
                  <a:txBody>
                    <a:bodyPr/>
                    <a:lstStyle/>
                    <a:p>
                      <a:endParaRPr lang="ru-RU"/>
                    </a:p>
                  </a:txBody>
                  <a:tcPr/>
                </a:tc>
                <a:tc vMerge="1">
                  <a:txBody>
                    <a:bodyPr/>
                    <a:lstStyle/>
                    <a:p>
                      <a:endParaRPr lang="ru-RU"/>
                    </a:p>
                  </a:txBody>
                  <a:tcPr/>
                </a:tc>
                <a:tc>
                  <a:txBody>
                    <a:bodyPr/>
                    <a:lstStyle/>
                    <a:p>
                      <a:pPr algn="ctr">
                        <a:spcAft>
                          <a:spcPts val="0"/>
                        </a:spcAft>
                      </a:pPr>
                      <a:r>
                        <a:rPr lang="ru-RU" sz="2600" dirty="0">
                          <a:solidFill>
                            <a:srgbClr val="0000CC"/>
                          </a:solidFill>
                          <a:effectLst/>
                        </a:rPr>
                        <a:t>1</a:t>
                      </a:r>
                      <a:endParaRPr lang="ru-RU" sz="1300" dirty="0">
                        <a:solidFill>
                          <a:srgbClr val="0000CC"/>
                        </a:solidFill>
                        <a:effectLst/>
                        <a:latin typeface="Times New Roman" panose="02020603050405020304" pitchFamily="18" charset="0"/>
                        <a:ea typeface="Times New Roman" panose="02020603050405020304" pitchFamily="18" charset="0"/>
                      </a:endParaRPr>
                    </a:p>
                  </a:txBody>
                  <a:tcPr marL="64424" marR="64424" marT="0" marB="0"/>
                </a:tc>
                <a:tc>
                  <a:txBody>
                    <a:bodyPr/>
                    <a:lstStyle/>
                    <a:p>
                      <a:pPr algn="ctr">
                        <a:spcAft>
                          <a:spcPts val="0"/>
                        </a:spcAft>
                      </a:pPr>
                      <a:r>
                        <a:rPr lang="ru-RU" sz="2600" dirty="0">
                          <a:solidFill>
                            <a:srgbClr val="0000CC"/>
                          </a:solidFill>
                          <a:effectLst/>
                        </a:rPr>
                        <a:t>2</a:t>
                      </a:r>
                      <a:endParaRPr lang="ru-RU" sz="1300" dirty="0">
                        <a:solidFill>
                          <a:srgbClr val="0000CC"/>
                        </a:solidFill>
                        <a:effectLst/>
                        <a:latin typeface="Times New Roman" panose="02020603050405020304" pitchFamily="18" charset="0"/>
                        <a:ea typeface="Times New Roman" panose="02020603050405020304" pitchFamily="18" charset="0"/>
                      </a:endParaRPr>
                    </a:p>
                  </a:txBody>
                  <a:tcPr marL="64424" marR="64424" marT="0" marB="0"/>
                </a:tc>
                <a:tc>
                  <a:txBody>
                    <a:bodyPr/>
                    <a:lstStyle/>
                    <a:p>
                      <a:pPr algn="ctr">
                        <a:spcAft>
                          <a:spcPts val="0"/>
                        </a:spcAft>
                      </a:pPr>
                      <a:r>
                        <a:rPr lang="ru-RU" sz="2600" dirty="0">
                          <a:solidFill>
                            <a:srgbClr val="0000CC"/>
                          </a:solidFill>
                          <a:effectLst/>
                        </a:rPr>
                        <a:t>3</a:t>
                      </a:r>
                      <a:endParaRPr lang="ru-RU" sz="1300" dirty="0">
                        <a:solidFill>
                          <a:srgbClr val="0000CC"/>
                        </a:solidFill>
                        <a:effectLst/>
                        <a:latin typeface="Times New Roman" panose="02020603050405020304" pitchFamily="18" charset="0"/>
                        <a:ea typeface="Times New Roman" panose="02020603050405020304" pitchFamily="18" charset="0"/>
                      </a:endParaRPr>
                    </a:p>
                  </a:txBody>
                  <a:tcPr marL="64424" marR="64424" marT="0" marB="0"/>
                </a:tc>
                <a:tc>
                  <a:txBody>
                    <a:bodyPr/>
                    <a:lstStyle/>
                    <a:p>
                      <a:pPr algn="ctr">
                        <a:spcAft>
                          <a:spcPts val="0"/>
                        </a:spcAft>
                      </a:pPr>
                      <a:r>
                        <a:rPr lang="ru-RU" sz="2600">
                          <a:solidFill>
                            <a:srgbClr val="0000CC"/>
                          </a:solidFill>
                          <a:effectLst/>
                        </a:rPr>
                        <a:t>1</a:t>
                      </a:r>
                      <a:endParaRPr lang="ru-RU" sz="1300">
                        <a:solidFill>
                          <a:srgbClr val="0000CC"/>
                        </a:solidFill>
                        <a:effectLst/>
                        <a:latin typeface="Times New Roman" panose="02020603050405020304" pitchFamily="18" charset="0"/>
                        <a:ea typeface="Times New Roman" panose="02020603050405020304" pitchFamily="18" charset="0"/>
                      </a:endParaRPr>
                    </a:p>
                  </a:txBody>
                  <a:tcPr marL="64424" marR="64424" marT="0" marB="0"/>
                </a:tc>
                <a:tc>
                  <a:txBody>
                    <a:bodyPr/>
                    <a:lstStyle/>
                    <a:p>
                      <a:pPr algn="ctr">
                        <a:spcAft>
                          <a:spcPts val="0"/>
                        </a:spcAft>
                      </a:pPr>
                      <a:r>
                        <a:rPr lang="ru-RU" sz="2600">
                          <a:solidFill>
                            <a:srgbClr val="0000CC"/>
                          </a:solidFill>
                          <a:effectLst/>
                        </a:rPr>
                        <a:t>2</a:t>
                      </a:r>
                      <a:endParaRPr lang="ru-RU" sz="1300">
                        <a:solidFill>
                          <a:srgbClr val="0000CC"/>
                        </a:solidFill>
                        <a:effectLst/>
                        <a:latin typeface="Times New Roman" panose="02020603050405020304" pitchFamily="18" charset="0"/>
                        <a:ea typeface="Times New Roman" panose="02020603050405020304" pitchFamily="18" charset="0"/>
                      </a:endParaRPr>
                    </a:p>
                  </a:txBody>
                  <a:tcPr marL="64424" marR="64424" marT="0" marB="0"/>
                </a:tc>
                <a:tc>
                  <a:txBody>
                    <a:bodyPr/>
                    <a:lstStyle/>
                    <a:p>
                      <a:pPr algn="ctr">
                        <a:spcAft>
                          <a:spcPts val="0"/>
                        </a:spcAft>
                      </a:pPr>
                      <a:r>
                        <a:rPr lang="ru-RU" sz="2600">
                          <a:solidFill>
                            <a:srgbClr val="0000CC"/>
                          </a:solidFill>
                          <a:effectLst/>
                        </a:rPr>
                        <a:t>3</a:t>
                      </a:r>
                      <a:endParaRPr lang="ru-RU" sz="1300">
                        <a:solidFill>
                          <a:srgbClr val="0000CC"/>
                        </a:solidFill>
                        <a:effectLst/>
                        <a:latin typeface="Times New Roman" panose="02020603050405020304" pitchFamily="18" charset="0"/>
                        <a:ea typeface="Times New Roman" panose="02020603050405020304" pitchFamily="18" charset="0"/>
                      </a:endParaRPr>
                    </a:p>
                  </a:txBody>
                  <a:tcPr marL="64424" marR="64424" marT="0" marB="0"/>
                </a:tc>
                <a:extLst>
                  <a:ext uri="{0D108BD9-81ED-4DB2-BD59-A6C34878D82A}">
                    <a16:rowId xmlns:a16="http://schemas.microsoft.com/office/drawing/2014/main" xmlns="" val="10001"/>
                  </a:ext>
                </a:extLst>
              </a:tr>
              <a:tr h="469901">
                <a:tc>
                  <a:txBody>
                    <a:bodyPr/>
                    <a:lstStyle/>
                    <a:p>
                      <a:pPr algn="ctr">
                        <a:spcAft>
                          <a:spcPts val="0"/>
                        </a:spcAft>
                      </a:pPr>
                      <a:r>
                        <a:rPr lang="en-US" sz="2600" dirty="0">
                          <a:solidFill>
                            <a:srgbClr val="0000CC"/>
                          </a:solidFill>
                          <a:effectLst/>
                        </a:rPr>
                        <a:t>I</a:t>
                      </a:r>
                      <a:r>
                        <a:rPr lang="ru-RU" sz="2600" dirty="0">
                          <a:solidFill>
                            <a:srgbClr val="0000CC"/>
                          </a:solidFill>
                          <a:effectLst/>
                        </a:rPr>
                        <a:t> (22 буквы)</a:t>
                      </a:r>
                      <a:endParaRPr lang="ru-RU" sz="1300" dirty="0">
                        <a:solidFill>
                          <a:srgbClr val="0000CC"/>
                        </a:solidFill>
                        <a:effectLst/>
                        <a:latin typeface="Times New Roman" panose="02020603050405020304" pitchFamily="18" charset="0"/>
                        <a:ea typeface="Times New Roman" panose="02020603050405020304" pitchFamily="18" charset="0"/>
                      </a:endParaRPr>
                    </a:p>
                  </a:txBody>
                  <a:tcPr marL="64424" marR="64424" marT="0" marB="0"/>
                </a:tc>
                <a:tc>
                  <a:txBody>
                    <a:bodyPr/>
                    <a:lstStyle/>
                    <a:p>
                      <a:pPr algn="ctr">
                        <a:spcAft>
                          <a:spcPts val="0"/>
                        </a:spcAft>
                      </a:pPr>
                      <a:r>
                        <a:rPr lang="ru-RU" sz="2600" dirty="0">
                          <a:solidFill>
                            <a:srgbClr val="FF3300"/>
                          </a:solidFill>
                          <a:effectLst/>
                        </a:rPr>
                        <a:t>1238</a:t>
                      </a:r>
                      <a:endParaRPr lang="ru-RU" sz="1300" dirty="0">
                        <a:solidFill>
                          <a:srgbClr val="FF3300"/>
                        </a:solidFill>
                        <a:effectLst/>
                        <a:latin typeface="Times New Roman" panose="02020603050405020304" pitchFamily="18" charset="0"/>
                        <a:ea typeface="Times New Roman" panose="02020603050405020304" pitchFamily="18" charset="0"/>
                      </a:endParaRPr>
                    </a:p>
                  </a:txBody>
                  <a:tcPr marL="64424" marR="64424" marT="0" marB="0"/>
                </a:tc>
                <a:tc>
                  <a:txBody>
                    <a:bodyPr/>
                    <a:lstStyle/>
                    <a:p>
                      <a:pPr algn="ctr">
                        <a:spcAft>
                          <a:spcPts val="0"/>
                        </a:spcAft>
                      </a:pPr>
                      <a:r>
                        <a:rPr lang="ru-RU" sz="2600" dirty="0">
                          <a:solidFill>
                            <a:srgbClr val="0000CC"/>
                          </a:solidFill>
                          <a:effectLst/>
                        </a:rPr>
                        <a:t>174</a:t>
                      </a:r>
                      <a:endParaRPr lang="ru-RU" sz="1300" dirty="0">
                        <a:solidFill>
                          <a:srgbClr val="0000CC"/>
                        </a:solidFill>
                        <a:effectLst/>
                        <a:latin typeface="Times New Roman" panose="02020603050405020304" pitchFamily="18" charset="0"/>
                        <a:ea typeface="Times New Roman" panose="02020603050405020304" pitchFamily="18" charset="0"/>
                      </a:endParaRPr>
                    </a:p>
                  </a:txBody>
                  <a:tcPr marL="64424" marR="64424" marT="0" marB="0"/>
                </a:tc>
                <a:tc>
                  <a:txBody>
                    <a:bodyPr/>
                    <a:lstStyle/>
                    <a:p>
                      <a:pPr algn="ctr">
                        <a:spcAft>
                          <a:spcPts val="0"/>
                        </a:spcAft>
                      </a:pPr>
                      <a:r>
                        <a:rPr lang="ru-RU" sz="2600" dirty="0">
                          <a:solidFill>
                            <a:srgbClr val="0000CC"/>
                          </a:solidFill>
                          <a:effectLst/>
                        </a:rPr>
                        <a:t>163</a:t>
                      </a:r>
                      <a:endParaRPr lang="ru-RU" sz="1300" dirty="0">
                        <a:solidFill>
                          <a:srgbClr val="0000CC"/>
                        </a:solidFill>
                        <a:effectLst/>
                        <a:latin typeface="Times New Roman" panose="02020603050405020304" pitchFamily="18" charset="0"/>
                        <a:ea typeface="Times New Roman" panose="02020603050405020304" pitchFamily="18" charset="0"/>
                      </a:endParaRPr>
                    </a:p>
                  </a:txBody>
                  <a:tcPr marL="64424" marR="64424" marT="0" marB="0"/>
                </a:tc>
                <a:tc>
                  <a:txBody>
                    <a:bodyPr/>
                    <a:lstStyle/>
                    <a:p>
                      <a:pPr algn="ctr">
                        <a:spcAft>
                          <a:spcPts val="0"/>
                        </a:spcAft>
                      </a:pPr>
                      <a:r>
                        <a:rPr lang="ru-RU" sz="2600" dirty="0">
                          <a:solidFill>
                            <a:srgbClr val="0000CC"/>
                          </a:solidFill>
                          <a:effectLst/>
                        </a:rPr>
                        <a:t>189</a:t>
                      </a:r>
                      <a:endParaRPr lang="ru-RU" sz="1300" dirty="0">
                        <a:solidFill>
                          <a:srgbClr val="0000CC"/>
                        </a:solidFill>
                        <a:effectLst/>
                        <a:latin typeface="Times New Roman" panose="02020603050405020304" pitchFamily="18" charset="0"/>
                        <a:ea typeface="Times New Roman" panose="02020603050405020304" pitchFamily="18" charset="0"/>
                      </a:endParaRPr>
                    </a:p>
                  </a:txBody>
                  <a:tcPr marL="64424" marR="64424" marT="0" marB="0"/>
                </a:tc>
                <a:tc>
                  <a:txBody>
                    <a:bodyPr/>
                    <a:lstStyle/>
                    <a:p>
                      <a:pPr algn="ctr">
                        <a:spcAft>
                          <a:spcPts val="0"/>
                        </a:spcAft>
                      </a:pPr>
                      <a:r>
                        <a:rPr lang="ru-RU" sz="2600" dirty="0">
                          <a:solidFill>
                            <a:srgbClr val="0000CC"/>
                          </a:solidFill>
                          <a:effectLst/>
                        </a:rPr>
                        <a:t>25</a:t>
                      </a:r>
                      <a:endParaRPr lang="ru-RU" sz="1300" dirty="0">
                        <a:solidFill>
                          <a:srgbClr val="0000CC"/>
                        </a:solidFill>
                        <a:effectLst/>
                        <a:latin typeface="Times New Roman" panose="02020603050405020304" pitchFamily="18" charset="0"/>
                        <a:ea typeface="Times New Roman" panose="02020603050405020304" pitchFamily="18" charset="0"/>
                      </a:endParaRPr>
                    </a:p>
                  </a:txBody>
                  <a:tcPr marL="64424" marR="64424" marT="0" marB="0"/>
                </a:tc>
                <a:tc>
                  <a:txBody>
                    <a:bodyPr/>
                    <a:lstStyle/>
                    <a:p>
                      <a:pPr algn="ctr">
                        <a:spcAft>
                          <a:spcPts val="0"/>
                        </a:spcAft>
                      </a:pPr>
                      <a:r>
                        <a:rPr lang="ru-RU" sz="2600">
                          <a:solidFill>
                            <a:srgbClr val="0000CC"/>
                          </a:solidFill>
                          <a:effectLst/>
                        </a:rPr>
                        <a:t>17</a:t>
                      </a:r>
                      <a:endParaRPr lang="ru-RU" sz="1300">
                        <a:solidFill>
                          <a:srgbClr val="0000CC"/>
                        </a:solidFill>
                        <a:effectLst/>
                        <a:latin typeface="Times New Roman" panose="02020603050405020304" pitchFamily="18" charset="0"/>
                        <a:ea typeface="Times New Roman" panose="02020603050405020304" pitchFamily="18" charset="0"/>
                      </a:endParaRPr>
                    </a:p>
                  </a:txBody>
                  <a:tcPr marL="64424" marR="64424" marT="0" marB="0"/>
                </a:tc>
                <a:tc>
                  <a:txBody>
                    <a:bodyPr/>
                    <a:lstStyle/>
                    <a:p>
                      <a:pPr algn="ctr">
                        <a:spcAft>
                          <a:spcPts val="0"/>
                        </a:spcAft>
                      </a:pPr>
                      <a:r>
                        <a:rPr lang="ru-RU" sz="2600">
                          <a:solidFill>
                            <a:srgbClr val="0000CC"/>
                          </a:solidFill>
                          <a:effectLst/>
                        </a:rPr>
                        <a:t>22</a:t>
                      </a:r>
                      <a:endParaRPr lang="ru-RU" sz="1300">
                        <a:solidFill>
                          <a:srgbClr val="0000CC"/>
                        </a:solidFill>
                        <a:effectLst/>
                        <a:latin typeface="Times New Roman" panose="02020603050405020304" pitchFamily="18" charset="0"/>
                        <a:ea typeface="Times New Roman" panose="02020603050405020304" pitchFamily="18" charset="0"/>
                      </a:endParaRPr>
                    </a:p>
                  </a:txBody>
                  <a:tcPr marL="64424" marR="64424" marT="0" marB="0"/>
                </a:tc>
                <a:extLst>
                  <a:ext uri="{0D108BD9-81ED-4DB2-BD59-A6C34878D82A}">
                    <a16:rowId xmlns:a16="http://schemas.microsoft.com/office/drawing/2014/main" xmlns="" val="10002"/>
                  </a:ext>
                </a:extLst>
              </a:tr>
              <a:tr h="469901">
                <a:tc>
                  <a:txBody>
                    <a:bodyPr/>
                    <a:lstStyle/>
                    <a:p>
                      <a:pPr algn="ctr">
                        <a:spcAft>
                          <a:spcPts val="0"/>
                        </a:spcAft>
                      </a:pPr>
                      <a:r>
                        <a:rPr lang="en-US" sz="2600" dirty="0">
                          <a:solidFill>
                            <a:srgbClr val="0000CC"/>
                          </a:solidFill>
                          <a:effectLst/>
                        </a:rPr>
                        <a:t>II</a:t>
                      </a:r>
                      <a:r>
                        <a:rPr lang="ru-RU" sz="2600" dirty="0">
                          <a:solidFill>
                            <a:srgbClr val="0000CC"/>
                          </a:solidFill>
                          <a:effectLst/>
                        </a:rPr>
                        <a:t> (22 буквы)</a:t>
                      </a:r>
                      <a:endParaRPr lang="ru-RU" sz="1300" dirty="0">
                        <a:solidFill>
                          <a:srgbClr val="0000CC"/>
                        </a:solidFill>
                        <a:effectLst/>
                        <a:latin typeface="Times New Roman" panose="02020603050405020304" pitchFamily="18" charset="0"/>
                        <a:ea typeface="Times New Roman" panose="02020603050405020304" pitchFamily="18" charset="0"/>
                      </a:endParaRPr>
                    </a:p>
                  </a:txBody>
                  <a:tcPr marL="64424" marR="64424" marT="0" marB="0"/>
                </a:tc>
                <a:tc>
                  <a:txBody>
                    <a:bodyPr/>
                    <a:lstStyle/>
                    <a:p>
                      <a:pPr algn="ctr">
                        <a:spcAft>
                          <a:spcPts val="0"/>
                        </a:spcAft>
                      </a:pPr>
                      <a:r>
                        <a:rPr lang="ru-RU" sz="2600" dirty="0">
                          <a:solidFill>
                            <a:srgbClr val="FF3300"/>
                          </a:solidFill>
                          <a:effectLst/>
                        </a:rPr>
                        <a:t>265</a:t>
                      </a:r>
                      <a:endParaRPr lang="ru-RU" sz="1300" dirty="0">
                        <a:solidFill>
                          <a:srgbClr val="FF3300"/>
                        </a:solidFill>
                        <a:effectLst/>
                        <a:latin typeface="Times New Roman" panose="02020603050405020304" pitchFamily="18" charset="0"/>
                        <a:ea typeface="Times New Roman" panose="02020603050405020304" pitchFamily="18" charset="0"/>
                      </a:endParaRPr>
                    </a:p>
                  </a:txBody>
                  <a:tcPr marL="64424" marR="64424" marT="0" marB="0"/>
                </a:tc>
                <a:tc>
                  <a:txBody>
                    <a:bodyPr/>
                    <a:lstStyle/>
                    <a:p>
                      <a:pPr algn="ctr">
                        <a:spcAft>
                          <a:spcPts val="0"/>
                        </a:spcAft>
                      </a:pPr>
                      <a:r>
                        <a:rPr lang="ru-RU" sz="2600" dirty="0">
                          <a:solidFill>
                            <a:srgbClr val="0000CC"/>
                          </a:solidFill>
                          <a:effectLst/>
                        </a:rPr>
                        <a:t>22</a:t>
                      </a:r>
                      <a:endParaRPr lang="ru-RU" sz="1300" dirty="0">
                        <a:solidFill>
                          <a:srgbClr val="0000CC"/>
                        </a:solidFill>
                        <a:effectLst/>
                        <a:latin typeface="Times New Roman" panose="02020603050405020304" pitchFamily="18" charset="0"/>
                        <a:ea typeface="Times New Roman" panose="02020603050405020304" pitchFamily="18" charset="0"/>
                      </a:endParaRPr>
                    </a:p>
                  </a:txBody>
                  <a:tcPr marL="64424" marR="64424" marT="0" marB="0"/>
                </a:tc>
                <a:tc>
                  <a:txBody>
                    <a:bodyPr/>
                    <a:lstStyle/>
                    <a:p>
                      <a:pPr algn="ctr">
                        <a:spcAft>
                          <a:spcPts val="0"/>
                        </a:spcAft>
                      </a:pPr>
                      <a:r>
                        <a:rPr lang="ru-RU" sz="2600" dirty="0">
                          <a:solidFill>
                            <a:srgbClr val="0000CC"/>
                          </a:solidFill>
                          <a:effectLst/>
                        </a:rPr>
                        <a:t>17</a:t>
                      </a:r>
                      <a:endParaRPr lang="ru-RU" sz="1300" dirty="0">
                        <a:solidFill>
                          <a:srgbClr val="0000CC"/>
                        </a:solidFill>
                        <a:effectLst/>
                        <a:latin typeface="Times New Roman" panose="02020603050405020304" pitchFamily="18" charset="0"/>
                        <a:ea typeface="Times New Roman" panose="02020603050405020304" pitchFamily="18" charset="0"/>
                      </a:endParaRPr>
                    </a:p>
                  </a:txBody>
                  <a:tcPr marL="64424" marR="64424" marT="0" marB="0"/>
                </a:tc>
                <a:tc>
                  <a:txBody>
                    <a:bodyPr/>
                    <a:lstStyle/>
                    <a:p>
                      <a:pPr algn="ctr">
                        <a:spcAft>
                          <a:spcPts val="0"/>
                        </a:spcAft>
                      </a:pPr>
                      <a:r>
                        <a:rPr lang="ru-RU" sz="2600" dirty="0">
                          <a:solidFill>
                            <a:srgbClr val="0000CC"/>
                          </a:solidFill>
                          <a:effectLst/>
                        </a:rPr>
                        <a:t>30</a:t>
                      </a:r>
                      <a:endParaRPr lang="ru-RU" sz="1300" dirty="0">
                        <a:solidFill>
                          <a:srgbClr val="0000CC"/>
                        </a:solidFill>
                        <a:effectLst/>
                        <a:latin typeface="Times New Roman" panose="02020603050405020304" pitchFamily="18" charset="0"/>
                        <a:ea typeface="Times New Roman" panose="02020603050405020304" pitchFamily="18" charset="0"/>
                      </a:endParaRPr>
                    </a:p>
                  </a:txBody>
                  <a:tcPr marL="64424" marR="64424" marT="0" marB="0"/>
                </a:tc>
                <a:tc>
                  <a:txBody>
                    <a:bodyPr/>
                    <a:lstStyle/>
                    <a:p>
                      <a:pPr algn="ctr">
                        <a:spcAft>
                          <a:spcPts val="0"/>
                        </a:spcAft>
                      </a:pPr>
                      <a:r>
                        <a:rPr lang="ru-RU" sz="2600" dirty="0">
                          <a:solidFill>
                            <a:srgbClr val="0000CC"/>
                          </a:solidFill>
                          <a:effectLst/>
                        </a:rPr>
                        <a:t>11</a:t>
                      </a:r>
                      <a:endParaRPr lang="ru-RU" sz="1300" dirty="0">
                        <a:solidFill>
                          <a:srgbClr val="0000CC"/>
                        </a:solidFill>
                        <a:effectLst/>
                        <a:latin typeface="Times New Roman" panose="02020603050405020304" pitchFamily="18" charset="0"/>
                        <a:ea typeface="Times New Roman" panose="02020603050405020304" pitchFamily="18" charset="0"/>
                      </a:endParaRPr>
                    </a:p>
                  </a:txBody>
                  <a:tcPr marL="64424" marR="64424" marT="0" marB="0"/>
                </a:tc>
                <a:tc>
                  <a:txBody>
                    <a:bodyPr/>
                    <a:lstStyle/>
                    <a:p>
                      <a:pPr algn="ctr">
                        <a:spcAft>
                          <a:spcPts val="0"/>
                        </a:spcAft>
                      </a:pPr>
                      <a:r>
                        <a:rPr lang="ru-RU" sz="2600" dirty="0">
                          <a:solidFill>
                            <a:srgbClr val="0000CC"/>
                          </a:solidFill>
                          <a:effectLst/>
                        </a:rPr>
                        <a:t>5</a:t>
                      </a:r>
                      <a:endParaRPr lang="ru-RU" sz="1300" dirty="0">
                        <a:solidFill>
                          <a:srgbClr val="0000CC"/>
                        </a:solidFill>
                        <a:effectLst/>
                        <a:latin typeface="Times New Roman" panose="02020603050405020304" pitchFamily="18" charset="0"/>
                        <a:ea typeface="Times New Roman" panose="02020603050405020304" pitchFamily="18" charset="0"/>
                      </a:endParaRPr>
                    </a:p>
                  </a:txBody>
                  <a:tcPr marL="64424" marR="64424" marT="0" marB="0"/>
                </a:tc>
                <a:tc>
                  <a:txBody>
                    <a:bodyPr/>
                    <a:lstStyle/>
                    <a:p>
                      <a:pPr algn="ctr">
                        <a:spcAft>
                          <a:spcPts val="0"/>
                        </a:spcAft>
                      </a:pPr>
                      <a:r>
                        <a:rPr lang="ru-RU" sz="2600" dirty="0">
                          <a:solidFill>
                            <a:srgbClr val="0000CC"/>
                          </a:solidFill>
                          <a:effectLst/>
                        </a:rPr>
                        <a:t>7</a:t>
                      </a:r>
                      <a:endParaRPr lang="ru-RU" sz="1300" dirty="0">
                        <a:solidFill>
                          <a:srgbClr val="0000CC"/>
                        </a:solidFill>
                        <a:effectLst/>
                        <a:latin typeface="Times New Roman" panose="02020603050405020304" pitchFamily="18" charset="0"/>
                        <a:ea typeface="Times New Roman" panose="02020603050405020304" pitchFamily="18" charset="0"/>
                      </a:endParaRPr>
                    </a:p>
                  </a:txBody>
                  <a:tcPr marL="64424" marR="64424" marT="0" marB="0"/>
                </a:tc>
                <a:extLst>
                  <a:ext uri="{0D108BD9-81ED-4DB2-BD59-A6C34878D82A}">
                    <a16:rowId xmlns:a16="http://schemas.microsoft.com/office/drawing/2014/main" xmlns="" val="10003"/>
                  </a:ext>
                </a:extLst>
              </a:tr>
              <a:tr h="469901">
                <a:tc>
                  <a:txBody>
                    <a:bodyPr/>
                    <a:lstStyle/>
                    <a:p>
                      <a:pPr algn="ctr">
                        <a:spcAft>
                          <a:spcPts val="0"/>
                        </a:spcAft>
                      </a:pPr>
                      <a:r>
                        <a:rPr lang="en-US" sz="2600">
                          <a:solidFill>
                            <a:srgbClr val="0000CC"/>
                          </a:solidFill>
                          <a:effectLst/>
                        </a:rPr>
                        <a:t>III</a:t>
                      </a:r>
                      <a:r>
                        <a:rPr lang="ru-RU" sz="2600">
                          <a:solidFill>
                            <a:srgbClr val="0000CC"/>
                          </a:solidFill>
                          <a:effectLst/>
                        </a:rPr>
                        <a:t> (13 букв)</a:t>
                      </a:r>
                      <a:endParaRPr lang="ru-RU" sz="1300">
                        <a:solidFill>
                          <a:srgbClr val="0000CC"/>
                        </a:solidFill>
                        <a:effectLst/>
                        <a:latin typeface="Times New Roman" panose="02020603050405020304" pitchFamily="18" charset="0"/>
                        <a:ea typeface="Times New Roman" panose="02020603050405020304" pitchFamily="18" charset="0"/>
                      </a:endParaRPr>
                    </a:p>
                  </a:txBody>
                  <a:tcPr marL="64424" marR="64424" marT="0" marB="0"/>
                </a:tc>
                <a:tc>
                  <a:txBody>
                    <a:bodyPr/>
                    <a:lstStyle/>
                    <a:p>
                      <a:pPr algn="ctr">
                        <a:spcAft>
                          <a:spcPts val="0"/>
                        </a:spcAft>
                      </a:pPr>
                      <a:r>
                        <a:rPr lang="ru-RU" sz="2600" dirty="0">
                          <a:solidFill>
                            <a:srgbClr val="FF3300"/>
                          </a:solidFill>
                          <a:effectLst/>
                        </a:rPr>
                        <a:t>48</a:t>
                      </a:r>
                      <a:endParaRPr lang="ru-RU" sz="1300" dirty="0">
                        <a:solidFill>
                          <a:srgbClr val="FF3300"/>
                        </a:solidFill>
                        <a:effectLst/>
                        <a:latin typeface="Times New Roman" panose="02020603050405020304" pitchFamily="18" charset="0"/>
                        <a:ea typeface="Times New Roman" panose="02020603050405020304" pitchFamily="18" charset="0"/>
                      </a:endParaRPr>
                    </a:p>
                  </a:txBody>
                  <a:tcPr marL="64424" marR="64424" marT="0" marB="0"/>
                </a:tc>
                <a:tc>
                  <a:txBody>
                    <a:bodyPr/>
                    <a:lstStyle/>
                    <a:p>
                      <a:pPr algn="ctr">
                        <a:spcAft>
                          <a:spcPts val="0"/>
                        </a:spcAft>
                      </a:pPr>
                      <a:r>
                        <a:rPr lang="ru-RU" sz="2600">
                          <a:solidFill>
                            <a:srgbClr val="0000CC"/>
                          </a:solidFill>
                          <a:effectLst/>
                        </a:rPr>
                        <a:t>14</a:t>
                      </a:r>
                      <a:endParaRPr lang="ru-RU" sz="1300">
                        <a:solidFill>
                          <a:srgbClr val="0000CC"/>
                        </a:solidFill>
                        <a:effectLst/>
                        <a:latin typeface="Times New Roman" panose="02020603050405020304" pitchFamily="18" charset="0"/>
                        <a:ea typeface="Times New Roman" panose="02020603050405020304" pitchFamily="18" charset="0"/>
                      </a:endParaRPr>
                    </a:p>
                  </a:txBody>
                  <a:tcPr marL="64424" marR="64424" marT="0" marB="0"/>
                </a:tc>
                <a:tc>
                  <a:txBody>
                    <a:bodyPr/>
                    <a:lstStyle/>
                    <a:p>
                      <a:pPr algn="ctr">
                        <a:spcAft>
                          <a:spcPts val="0"/>
                        </a:spcAft>
                      </a:pPr>
                      <a:r>
                        <a:rPr lang="ru-RU" sz="2600">
                          <a:solidFill>
                            <a:srgbClr val="0000CC"/>
                          </a:solidFill>
                          <a:effectLst/>
                        </a:rPr>
                        <a:t>8</a:t>
                      </a:r>
                      <a:endParaRPr lang="ru-RU" sz="1300">
                        <a:solidFill>
                          <a:srgbClr val="0000CC"/>
                        </a:solidFill>
                        <a:effectLst/>
                        <a:latin typeface="Times New Roman" panose="02020603050405020304" pitchFamily="18" charset="0"/>
                        <a:ea typeface="Times New Roman" panose="02020603050405020304" pitchFamily="18" charset="0"/>
                      </a:endParaRPr>
                    </a:p>
                  </a:txBody>
                  <a:tcPr marL="64424" marR="64424" marT="0" marB="0"/>
                </a:tc>
                <a:tc>
                  <a:txBody>
                    <a:bodyPr/>
                    <a:lstStyle/>
                    <a:p>
                      <a:pPr algn="ctr">
                        <a:spcAft>
                          <a:spcPts val="0"/>
                        </a:spcAft>
                      </a:pPr>
                      <a:r>
                        <a:rPr lang="ru-RU" sz="2600">
                          <a:solidFill>
                            <a:srgbClr val="0000CC"/>
                          </a:solidFill>
                          <a:effectLst/>
                        </a:rPr>
                        <a:t>6</a:t>
                      </a:r>
                      <a:endParaRPr lang="ru-RU" sz="1300">
                        <a:solidFill>
                          <a:srgbClr val="0000CC"/>
                        </a:solidFill>
                        <a:effectLst/>
                        <a:latin typeface="Times New Roman" panose="02020603050405020304" pitchFamily="18" charset="0"/>
                        <a:ea typeface="Times New Roman" panose="02020603050405020304" pitchFamily="18" charset="0"/>
                      </a:endParaRPr>
                    </a:p>
                  </a:txBody>
                  <a:tcPr marL="64424" marR="64424" marT="0" marB="0"/>
                </a:tc>
                <a:tc>
                  <a:txBody>
                    <a:bodyPr/>
                    <a:lstStyle/>
                    <a:p>
                      <a:pPr algn="ctr">
                        <a:spcAft>
                          <a:spcPts val="0"/>
                        </a:spcAft>
                      </a:pPr>
                      <a:r>
                        <a:rPr lang="ru-RU" sz="2600" dirty="0">
                          <a:solidFill>
                            <a:srgbClr val="0000CC"/>
                          </a:solidFill>
                          <a:effectLst/>
                        </a:rPr>
                        <a:t>1</a:t>
                      </a:r>
                      <a:endParaRPr lang="ru-RU" sz="1300" dirty="0">
                        <a:solidFill>
                          <a:srgbClr val="0000CC"/>
                        </a:solidFill>
                        <a:effectLst/>
                        <a:latin typeface="Times New Roman" panose="02020603050405020304" pitchFamily="18" charset="0"/>
                        <a:ea typeface="Times New Roman" panose="02020603050405020304" pitchFamily="18" charset="0"/>
                      </a:endParaRPr>
                    </a:p>
                  </a:txBody>
                  <a:tcPr marL="64424" marR="64424" marT="0" marB="0"/>
                </a:tc>
                <a:tc>
                  <a:txBody>
                    <a:bodyPr/>
                    <a:lstStyle/>
                    <a:p>
                      <a:pPr algn="ctr">
                        <a:spcAft>
                          <a:spcPts val="0"/>
                        </a:spcAft>
                      </a:pPr>
                      <a:r>
                        <a:rPr lang="ru-RU" sz="2600" dirty="0">
                          <a:solidFill>
                            <a:srgbClr val="0000CC"/>
                          </a:solidFill>
                          <a:effectLst/>
                        </a:rPr>
                        <a:t>1</a:t>
                      </a:r>
                      <a:endParaRPr lang="ru-RU" sz="1300" dirty="0">
                        <a:solidFill>
                          <a:srgbClr val="0000CC"/>
                        </a:solidFill>
                        <a:effectLst/>
                        <a:latin typeface="Times New Roman" panose="02020603050405020304" pitchFamily="18" charset="0"/>
                        <a:ea typeface="Times New Roman" panose="02020603050405020304" pitchFamily="18" charset="0"/>
                      </a:endParaRPr>
                    </a:p>
                  </a:txBody>
                  <a:tcPr marL="64424" marR="64424" marT="0" marB="0"/>
                </a:tc>
                <a:tc>
                  <a:txBody>
                    <a:bodyPr/>
                    <a:lstStyle/>
                    <a:p>
                      <a:pPr algn="ctr">
                        <a:spcAft>
                          <a:spcPts val="0"/>
                        </a:spcAft>
                      </a:pPr>
                      <a:r>
                        <a:rPr lang="ru-RU" sz="2600" dirty="0">
                          <a:solidFill>
                            <a:srgbClr val="0000CC"/>
                          </a:solidFill>
                          <a:effectLst/>
                        </a:rPr>
                        <a:t>1</a:t>
                      </a:r>
                      <a:endParaRPr lang="ru-RU" sz="1300" dirty="0">
                        <a:solidFill>
                          <a:srgbClr val="0000CC"/>
                        </a:solidFill>
                        <a:effectLst/>
                        <a:latin typeface="Times New Roman" panose="02020603050405020304" pitchFamily="18" charset="0"/>
                        <a:ea typeface="Times New Roman" panose="02020603050405020304" pitchFamily="18" charset="0"/>
                      </a:endParaRPr>
                    </a:p>
                  </a:txBody>
                  <a:tcPr marL="64424" marR="64424" marT="0"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949290794"/>
      </p:ext>
    </p:extLst>
  </p:cSld>
  <p:clrMapOvr>
    <a:masterClrMapping/>
  </p:clrMapOvr>
  <p:transition>
    <p:blind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26162"/>
          </a:xfrm>
        </p:spPr>
        <p:txBody>
          <a:bodyPr/>
          <a:lstStyle/>
          <a:p>
            <a:pPr algn="l" eaLnBrk="1" hangingPunct="1"/>
            <a:r>
              <a:rPr lang="ru-RU" altLang="ru-RU" sz="3200" i="1" dirty="0" smtClean="0">
                <a:solidFill>
                  <a:srgbClr val="008080"/>
                </a:solidFill>
              </a:rPr>
              <a:t>Пример применения метода поэтапного формирования умственных действий и понятий </a:t>
            </a:r>
            <a:r>
              <a:rPr lang="ru-RU" altLang="ru-RU" sz="3200" i="1" dirty="0" err="1" smtClean="0">
                <a:solidFill>
                  <a:srgbClr val="008080"/>
                </a:solidFill>
              </a:rPr>
              <a:t>П.Я.Гальперина</a:t>
            </a:r>
            <a:r>
              <a:rPr lang="ru-RU" altLang="ru-RU" sz="3200" i="1" dirty="0" smtClean="0">
                <a:solidFill>
                  <a:srgbClr val="008080"/>
                </a:solidFill>
              </a:rPr>
              <a:t> в школе</a:t>
            </a:r>
            <a:r>
              <a:rPr lang="ru-RU" altLang="ru-RU" sz="3200" b="1" dirty="0" smtClean="0">
                <a:solidFill>
                  <a:srgbClr val="008080"/>
                </a:solidFill>
              </a:rPr>
              <a:t/>
            </a:r>
            <a:br>
              <a:rPr lang="ru-RU" altLang="ru-RU" sz="3200" b="1" dirty="0" smtClean="0">
                <a:solidFill>
                  <a:srgbClr val="008080"/>
                </a:solidFill>
              </a:rPr>
            </a:br>
            <a:r>
              <a:rPr lang="ru-RU" altLang="ru-RU" sz="3600" dirty="0" smtClean="0">
                <a:solidFill>
                  <a:srgbClr val="0000CC"/>
                </a:solidFill>
              </a:rPr>
              <a:t>По совету преподавателя Светлана Григорьевна Капитан проводила пропедевтику понятия дроби не 1 урок, как было запланировано, а три месяца, в итоге её ученики успешно окончили годовой курс математики к 1 марта!</a:t>
            </a:r>
            <a:r>
              <a:rPr lang="ru-RU" altLang="ru-RU" sz="2000" dirty="0" smtClean="0">
                <a:solidFill>
                  <a:srgbClr val="0000CC"/>
                </a:solidFill>
              </a:rPr>
              <a:t/>
            </a:r>
            <a:br>
              <a:rPr lang="ru-RU" altLang="ru-RU" sz="2000" dirty="0" smtClean="0">
                <a:solidFill>
                  <a:srgbClr val="0000CC"/>
                </a:solidFill>
              </a:rPr>
            </a:br>
            <a:r>
              <a:rPr lang="ru-RU" altLang="ru-RU" sz="2000" dirty="0" smtClean="0">
                <a:solidFill>
                  <a:srgbClr val="0000CC"/>
                </a:solidFill>
              </a:rPr>
              <a:t/>
            </a:r>
            <a:br>
              <a:rPr lang="ru-RU" altLang="ru-RU" sz="2000" dirty="0" smtClean="0">
                <a:solidFill>
                  <a:srgbClr val="0000CC"/>
                </a:solidFill>
              </a:rPr>
            </a:br>
            <a:r>
              <a:rPr lang="ru-RU" altLang="ru-RU" sz="2000" dirty="0" smtClean="0">
                <a:solidFill>
                  <a:srgbClr val="0000CC"/>
                </a:solidFill>
              </a:rPr>
              <a:t>(</a:t>
            </a:r>
            <a:r>
              <a:rPr lang="ru-RU" altLang="ru-RU" sz="2000" dirty="0" smtClean="0">
                <a:solidFill>
                  <a:srgbClr val="FF3300"/>
                </a:solidFill>
              </a:rPr>
              <a:t>Очень </a:t>
            </a:r>
            <a:r>
              <a:rPr lang="ru-RU" altLang="ru-RU" sz="2000" dirty="0" smtClean="0">
                <a:solidFill>
                  <a:srgbClr val="FF0000"/>
                </a:solidFill>
              </a:rPr>
              <a:t>большое отклонение от линейной модели управления</a:t>
            </a:r>
            <a:r>
              <a:rPr lang="ru-RU" altLang="ru-RU" sz="2000" dirty="0" smtClean="0">
                <a:solidFill>
                  <a:srgbClr val="0000CC"/>
                </a:solidFill>
              </a:rPr>
              <a:t>)</a:t>
            </a:r>
            <a:endParaRPr lang="ru-RU" altLang="ru-RU" sz="2000" dirty="0">
              <a:solidFill>
                <a:srgbClr val="0000CC"/>
              </a:solidFill>
            </a:endParaRPr>
          </a:p>
        </p:txBody>
      </p:sp>
    </p:spTree>
    <p:extLst>
      <p:ext uri="{BB962C8B-B14F-4D97-AF65-F5344CB8AC3E}">
        <p14:creationId xmlns:p14="http://schemas.microsoft.com/office/powerpoint/2010/main" val="3004973277"/>
      </p:ext>
    </p:extLst>
  </p:cSld>
  <p:clrMapOvr>
    <a:masterClrMapping/>
  </p:clrMapOvr>
  <p:transition>
    <p:blind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26162"/>
          </a:xfrm>
        </p:spPr>
        <p:txBody>
          <a:bodyPr/>
          <a:lstStyle/>
          <a:p>
            <a:pPr algn="l" eaLnBrk="1" hangingPunct="1"/>
            <a:r>
              <a:rPr lang="ru-RU" altLang="ru-RU" sz="3200" i="1" dirty="0" smtClean="0">
                <a:solidFill>
                  <a:srgbClr val="008080"/>
                </a:solidFill>
              </a:rPr>
              <a:t>Пример применения метода </a:t>
            </a:r>
            <a:r>
              <a:rPr lang="ru-RU" altLang="ru-RU" sz="3200" i="1" dirty="0" err="1" smtClean="0">
                <a:solidFill>
                  <a:srgbClr val="008080"/>
                </a:solidFill>
              </a:rPr>
              <a:t>П.Я.Гальперина</a:t>
            </a:r>
            <a:r>
              <a:rPr lang="ru-RU" altLang="ru-RU" sz="3200" i="1" dirty="0" smtClean="0">
                <a:solidFill>
                  <a:srgbClr val="008080"/>
                </a:solidFill>
              </a:rPr>
              <a:t> в высшей школе</a:t>
            </a:r>
            <a:r>
              <a:rPr lang="ru-RU" altLang="ru-RU" sz="3600" b="1" dirty="0" smtClean="0">
                <a:solidFill>
                  <a:srgbClr val="008080"/>
                </a:solidFill>
              </a:rPr>
              <a:t/>
            </a:r>
            <a:br>
              <a:rPr lang="ru-RU" altLang="ru-RU" sz="3600" b="1" dirty="0" smtClean="0">
                <a:solidFill>
                  <a:srgbClr val="008080"/>
                </a:solidFill>
              </a:rPr>
            </a:br>
            <a:r>
              <a:rPr lang="ru-RU" altLang="ru-RU" sz="3600" dirty="0">
                <a:solidFill>
                  <a:srgbClr val="0000CC"/>
                </a:solidFill>
              </a:rPr>
              <a:t>Н.Н. Нечаев в развитие метода </a:t>
            </a:r>
            <a:r>
              <a:rPr lang="ru-RU" altLang="ru-RU" sz="3600" dirty="0" smtClean="0">
                <a:solidFill>
                  <a:srgbClr val="0000CC"/>
                </a:solidFill>
              </a:rPr>
              <a:t>разработал теорию </a:t>
            </a:r>
            <a:r>
              <a:rPr lang="ru-RU" altLang="ru-RU" sz="3600" dirty="0">
                <a:solidFill>
                  <a:srgbClr val="0000CC"/>
                </a:solidFill>
              </a:rPr>
              <a:t>поэтапного формирования </a:t>
            </a:r>
            <a:r>
              <a:rPr lang="ru-RU" altLang="ru-RU" sz="3600" dirty="0" smtClean="0">
                <a:solidFill>
                  <a:srgbClr val="0000CC"/>
                </a:solidFill>
              </a:rPr>
              <a:t>профессионального творчества и психологические основы высшего архитектурного образования, причём сделал это в </a:t>
            </a:r>
            <a:r>
              <a:rPr lang="ru-RU" altLang="ru-RU" sz="3600" dirty="0" smtClean="0">
                <a:solidFill>
                  <a:srgbClr val="FF0000"/>
                </a:solidFill>
              </a:rPr>
              <a:t>ответ на резкое снижение конкурсов в архитектурные вузы</a:t>
            </a:r>
            <a:r>
              <a:rPr lang="ru-RU" altLang="ru-RU" sz="3600" dirty="0" smtClean="0">
                <a:solidFill>
                  <a:srgbClr val="0000CC"/>
                </a:solidFill>
              </a:rPr>
              <a:t>.</a:t>
            </a:r>
            <a:br>
              <a:rPr lang="ru-RU" altLang="ru-RU" sz="3600" dirty="0" smtClean="0">
                <a:solidFill>
                  <a:srgbClr val="0000CC"/>
                </a:solidFill>
              </a:rPr>
            </a:br>
            <a:r>
              <a:rPr lang="ru-RU" altLang="ru-RU" sz="3600" dirty="0" smtClean="0">
                <a:solidFill>
                  <a:srgbClr val="0000CC"/>
                </a:solidFill>
              </a:rPr>
              <a:t>Н.Н. Нечаев – академик РАО, </a:t>
            </a:r>
            <a:r>
              <a:rPr lang="ru-RU" altLang="ru-RU" sz="3600" dirty="0" err="1" smtClean="0">
                <a:solidFill>
                  <a:srgbClr val="0000CC"/>
                </a:solidFill>
              </a:rPr>
              <a:t>д.пс.н</a:t>
            </a:r>
            <a:r>
              <a:rPr lang="ru-RU" altLang="ru-RU" sz="3600" dirty="0" smtClean="0">
                <a:solidFill>
                  <a:srgbClr val="0000CC"/>
                </a:solidFill>
              </a:rPr>
              <a:t>.</a:t>
            </a:r>
            <a:endParaRPr lang="ru-RU" altLang="ru-RU" sz="3600" dirty="0">
              <a:solidFill>
                <a:srgbClr val="0000CC"/>
              </a:solidFill>
            </a:endParaRPr>
          </a:p>
        </p:txBody>
      </p:sp>
    </p:spTree>
    <p:extLst>
      <p:ext uri="{BB962C8B-B14F-4D97-AF65-F5344CB8AC3E}">
        <p14:creationId xmlns:p14="http://schemas.microsoft.com/office/powerpoint/2010/main" val="291836316"/>
      </p:ext>
    </p:extLst>
  </p:cSld>
  <p:clrMapOvr>
    <a:masterClrMapping/>
  </p:clrMapOvr>
  <p:transition>
    <p:blind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02362"/>
          </a:xfrm>
        </p:spPr>
        <p:txBody>
          <a:bodyPr/>
          <a:lstStyle/>
          <a:p>
            <a:pPr algn="l" eaLnBrk="1" hangingPunct="1"/>
            <a:r>
              <a:rPr lang="ru-RU" altLang="ru-RU" sz="3600" i="1" dirty="0" smtClean="0">
                <a:solidFill>
                  <a:srgbClr val="008080"/>
                </a:solidFill>
              </a:rPr>
              <a:t>Как изучают метод </a:t>
            </a:r>
            <a:r>
              <a:rPr lang="ru-RU" altLang="ru-RU" sz="3600" i="1" dirty="0" err="1" smtClean="0">
                <a:solidFill>
                  <a:srgbClr val="008080"/>
                </a:solidFill>
              </a:rPr>
              <a:t>П.Я.Гальперина</a:t>
            </a:r>
            <a:r>
              <a:rPr lang="ru-RU" altLang="ru-RU" sz="3600" i="1" dirty="0" smtClean="0">
                <a:solidFill>
                  <a:srgbClr val="008080"/>
                </a:solidFill>
              </a:rPr>
              <a:t> в нашем педагогическом колледже</a:t>
            </a:r>
            <a:r>
              <a:rPr lang="ru-RU" altLang="ru-RU" sz="3600" b="1" dirty="0" smtClean="0">
                <a:solidFill>
                  <a:srgbClr val="008080"/>
                </a:solidFill>
              </a:rPr>
              <a:t/>
            </a:r>
            <a:br>
              <a:rPr lang="ru-RU" altLang="ru-RU" sz="3600" b="1" dirty="0" smtClean="0">
                <a:solidFill>
                  <a:srgbClr val="008080"/>
                </a:solidFill>
              </a:rPr>
            </a:br>
            <a:r>
              <a:rPr lang="ru-RU" altLang="ru-RU" sz="3600" dirty="0" smtClean="0">
                <a:solidFill>
                  <a:srgbClr val="0000CC"/>
                </a:solidFill>
              </a:rPr>
              <a:t>Выпускница колледжа, окончившая его с отличием, фамилию Гальперина знала, название метода тоже, но суть метода на занятиях в колледже даже не обсуждалась. </a:t>
            </a:r>
            <a:br>
              <a:rPr lang="ru-RU" altLang="ru-RU" sz="3600" dirty="0" smtClean="0">
                <a:solidFill>
                  <a:srgbClr val="0000CC"/>
                </a:solidFill>
              </a:rPr>
            </a:br>
            <a:r>
              <a:rPr lang="ru-RU" altLang="ru-RU" sz="3600" dirty="0" smtClean="0">
                <a:solidFill>
                  <a:srgbClr val="0000CC"/>
                </a:solidFill>
              </a:rPr>
              <a:t>Гегель не зря предупреждал, что «голый результат есть труп».</a:t>
            </a:r>
            <a:br>
              <a:rPr lang="ru-RU" altLang="ru-RU" sz="3600" dirty="0" smtClean="0">
                <a:solidFill>
                  <a:srgbClr val="0000CC"/>
                </a:solidFill>
              </a:rPr>
            </a:br>
            <a:r>
              <a:rPr lang="ru-RU" altLang="ru-RU" sz="3600" dirty="0" smtClean="0">
                <a:solidFill>
                  <a:srgbClr val="0000CC"/>
                </a:solidFill>
              </a:rPr>
              <a:t>Следовательно, </a:t>
            </a:r>
            <a:r>
              <a:rPr lang="ru-RU" altLang="ru-RU" sz="3600" dirty="0" smtClean="0">
                <a:solidFill>
                  <a:srgbClr val="FF0000"/>
                </a:solidFill>
              </a:rPr>
              <a:t>кризис образования во многом является рукотворным</a:t>
            </a:r>
            <a:endParaRPr lang="ru-RU" altLang="ru-RU" sz="3600" dirty="0">
              <a:solidFill>
                <a:srgbClr val="FF0000"/>
              </a:solidFill>
            </a:endParaRPr>
          </a:p>
        </p:txBody>
      </p:sp>
    </p:spTree>
    <p:extLst>
      <p:ext uri="{BB962C8B-B14F-4D97-AF65-F5344CB8AC3E}">
        <p14:creationId xmlns:p14="http://schemas.microsoft.com/office/powerpoint/2010/main" val="3306445354"/>
      </p:ext>
    </p:extLst>
  </p:cSld>
  <p:clrMapOvr>
    <a:masterClrMapping/>
  </p:clrMapOvr>
  <p:transition>
    <p:blind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440362"/>
          </a:xfrm>
        </p:spPr>
        <p:txBody>
          <a:bodyPr/>
          <a:lstStyle/>
          <a:p>
            <a:pPr algn="l"/>
            <a:r>
              <a:rPr lang="ru-RU" sz="3200" smtClean="0">
                <a:solidFill>
                  <a:srgbClr val="0000CC"/>
                </a:solidFill>
              </a:rPr>
              <a:t>Доклад уместно начать </a:t>
            </a:r>
            <a:r>
              <a:rPr lang="ru-RU" sz="3200" dirty="0" smtClean="0">
                <a:solidFill>
                  <a:srgbClr val="0000CC"/>
                </a:solidFill>
              </a:rPr>
              <a:t>с извинений!</a:t>
            </a:r>
            <a:br>
              <a:rPr lang="ru-RU" sz="3200" dirty="0" smtClean="0">
                <a:solidFill>
                  <a:srgbClr val="0000CC"/>
                </a:solidFill>
              </a:rPr>
            </a:br>
            <a:r>
              <a:rPr lang="ru-RU" sz="3200" dirty="0" smtClean="0">
                <a:solidFill>
                  <a:srgbClr val="0000CC"/>
                </a:solidFill>
              </a:rPr>
              <a:t/>
            </a:r>
            <a:br>
              <a:rPr lang="ru-RU" sz="3200" dirty="0" smtClean="0">
                <a:solidFill>
                  <a:srgbClr val="0000CC"/>
                </a:solidFill>
              </a:rPr>
            </a:br>
            <a:r>
              <a:rPr lang="ru-RU" sz="3200" dirty="0" smtClean="0">
                <a:solidFill>
                  <a:srgbClr val="0000CC"/>
                </a:solidFill>
              </a:rPr>
              <a:t>Дело в том, что у</a:t>
            </a:r>
            <a:r>
              <a:rPr lang="ru-RU" altLang="ru-RU" sz="3200" dirty="0" smtClean="0">
                <a:solidFill>
                  <a:srgbClr val="FF0000"/>
                </a:solidFill>
              </a:rPr>
              <a:t> </a:t>
            </a:r>
            <a:r>
              <a:rPr lang="ru-RU" altLang="ru-RU" sz="3200" dirty="0">
                <a:solidFill>
                  <a:srgbClr val="FF0000"/>
                </a:solidFill>
              </a:rPr>
              <a:t>каждого </a:t>
            </a:r>
            <a:r>
              <a:rPr lang="ru-RU" altLang="ru-RU" sz="3200" dirty="0" smtClean="0">
                <a:solidFill>
                  <a:srgbClr val="FF0000"/>
                </a:solidFill>
              </a:rPr>
              <a:t>педагога </a:t>
            </a:r>
            <a:r>
              <a:rPr lang="ru-RU" altLang="ru-RU" sz="3200" dirty="0">
                <a:solidFill>
                  <a:srgbClr val="FF0000"/>
                </a:solidFill>
              </a:rPr>
              <a:t>есть свой </a:t>
            </a:r>
            <a:r>
              <a:rPr lang="ru-RU" altLang="ru-RU" sz="3200" dirty="0" smtClean="0">
                <a:solidFill>
                  <a:srgbClr val="FF0000"/>
                </a:solidFill>
              </a:rPr>
              <a:t>«немой колледж»</a:t>
            </a:r>
            <a:r>
              <a:rPr lang="ru-RU" altLang="ru-RU" sz="3200" dirty="0" smtClean="0">
                <a:solidFill>
                  <a:srgbClr val="0000CC"/>
                </a:solidFill>
              </a:rPr>
              <a:t>, </a:t>
            </a:r>
            <a:r>
              <a:rPr lang="ru-RU" altLang="ru-RU" sz="3200" dirty="0">
                <a:solidFill>
                  <a:srgbClr val="0000CC"/>
                </a:solidFill>
              </a:rPr>
              <a:t>то есть </a:t>
            </a:r>
            <a:r>
              <a:rPr lang="ru-RU" altLang="ru-RU" sz="3200" dirty="0" smtClean="0">
                <a:solidFill>
                  <a:srgbClr val="0000CC"/>
                </a:solidFill>
              </a:rPr>
              <a:t>целостная система </a:t>
            </a:r>
            <a:r>
              <a:rPr lang="ru-RU" altLang="ru-RU" sz="3200" dirty="0">
                <a:solidFill>
                  <a:srgbClr val="0000CC"/>
                </a:solidFill>
              </a:rPr>
              <a:t>представлений о том, что и как нужно делать для получения наилучшего </a:t>
            </a:r>
            <a:r>
              <a:rPr lang="ru-RU" altLang="ru-RU" sz="3200" dirty="0" smtClean="0">
                <a:solidFill>
                  <a:srgbClr val="0000CC"/>
                </a:solidFill>
              </a:rPr>
              <a:t>результата. </a:t>
            </a:r>
            <a:br>
              <a:rPr lang="ru-RU" altLang="ru-RU" sz="3200" dirty="0" smtClean="0">
                <a:solidFill>
                  <a:srgbClr val="0000CC"/>
                </a:solidFill>
              </a:rPr>
            </a:br>
            <a:r>
              <a:rPr lang="ru-RU" altLang="ru-RU" sz="3200" dirty="0" smtClean="0">
                <a:solidFill>
                  <a:srgbClr val="0000CC"/>
                </a:solidFill>
              </a:rPr>
              <a:t>Новации, навязанные извне, могут нарушить эту гармонию и в силу этого стать опасными</a:t>
            </a:r>
            <a:endParaRPr lang="ru-RU" sz="3200" dirty="0">
              <a:solidFill>
                <a:srgbClr val="0000CC"/>
              </a:solidFill>
            </a:endParaRPr>
          </a:p>
        </p:txBody>
      </p:sp>
    </p:spTree>
    <p:extLst>
      <p:ext uri="{BB962C8B-B14F-4D97-AF65-F5344CB8AC3E}">
        <p14:creationId xmlns:p14="http://schemas.microsoft.com/office/powerpoint/2010/main" val="4201072694"/>
      </p:ext>
    </p:extLst>
  </p:cSld>
  <p:clrMapOvr>
    <a:masterClrMapping/>
  </p:clrMapOvr>
  <p:transition>
    <p:blind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305800" cy="2087562"/>
          </a:xfrm>
        </p:spPr>
        <p:txBody>
          <a:bodyPr/>
          <a:lstStyle/>
          <a:p>
            <a:pPr eaLnBrk="1" hangingPunct="1"/>
            <a:r>
              <a:rPr lang="ru-RU" altLang="ru-RU" sz="3200" i="1" dirty="0" smtClean="0">
                <a:solidFill>
                  <a:srgbClr val="008080"/>
                </a:solidFill>
              </a:rPr>
              <a:t>Авторская программа для детского сада</a:t>
            </a:r>
            <a:r>
              <a:rPr lang="ru-RU" altLang="ru-RU" sz="2800" dirty="0" smtClean="0">
                <a:solidFill>
                  <a:srgbClr val="0000CC"/>
                </a:solidFill>
              </a:rPr>
              <a:t/>
            </a:r>
            <a:br>
              <a:rPr lang="ru-RU" altLang="ru-RU" sz="2800" dirty="0" smtClean="0">
                <a:solidFill>
                  <a:srgbClr val="0000CC"/>
                </a:solidFill>
              </a:rPr>
            </a:br>
            <a:r>
              <a:rPr lang="ru-RU" altLang="ru-RU" sz="2800" dirty="0" smtClean="0">
                <a:solidFill>
                  <a:srgbClr val="0000CC"/>
                </a:solidFill>
              </a:rPr>
              <a:t>Уровень элементарных математических представлений у детей из экспериментальной и контрольной групп (от 3 до 5 лет) </a:t>
            </a:r>
            <a:r>
              <a:rPr lang="ru-RU" altLang="ru-RU" sz="1600" dirty="0" smtClean="0">
                <a:solidFill>
                  <a:srgbClr val="0000CC"/>
                </a:solidFill>
              </a:rPr>
              <a:t>(</a:t>
            </a:r>
            <a:r>
              <a:rPr lang="ru-RU" altLang="ru-RU" sz="1600" dirty="0" smtClean="0">
                <a:solidFill>
                  <a:srgbClr val="FF0000"/>
                </a:solidFill>
              </a:rPr>
              <a:t>Илья 4,5 года!</a:t>
            </a:r>
            <a:r>
              <a:rPr lang="ru-RU" altLang="ru-RU" sz="1600" dirty="0" smtClean="0">
                <a:solidFill>
                  <a:srgbClr val="0000CC"/>
                </a:solidFill>
              </a:rPr>
              <a:t>)</a:t>
            </a:r>
            <a:endParaRPr lang="ru-RU" altLang="ru-RU" sz="2800" dirty="0" smtClean="0">
              <a:solidFill>
                <a:srgbClr val="0000CC"/>
              </a:solidFill>
            </a:endParaRPr>
          </a:p>
        </p:txBody>
      </p:sp>
      <p:sp>
        <p:nvSpPr>
          <p:cNvPr id="25603" name="Rectangle 3"/>
          <p:cNvSpPr>
            <a:spLocks noGrp="1" noChangeArrowheads="1"/>
          </p:cNvSpPr>
          <p:nvPr>
            <p:ph type="body" idx="1"/>
          </p:nvPr>
        </p:nvSpPr>
        <p:spPr>
          <a:xfrm>
            <a:off x="457200" y="2438400"/>
            <a:ext cx="8229600" cy="3687763"/>
          </a:xfrm>
        </p:spPr>
        <p:txBody>
          <a:bodyPr/>
          <a:lstStyle/>
          <a:p>
            <a:pPr eaLnBrk="1" hangingPunct="1">
              <a:buFontTx/>
              <a:buNone/>
            </a:pPr>
            <a:endParaRPr lang="ru-RU" altLang="ru-RU" dirty="0" smtClean="0"/>
          </a:p>
          <a:p>
            <a:pPr eaLnBrk="1" hangingPunct="1">
              <a:buFontTx/>
              <a:buNone/>
            </a:pPr>
            <a:endParaRPr lang="ru-RU" altLang="ru-RU" dirty="0" smtClean="0"/>
          </a:p>
        </p:txBody>
      </p:sp>
      <p:pic>
        <p:nvPicPr>
          <p:cNvPr id="3" name="Рисунок 2"/>
          <p:cNvPicPr>
            <a:picLocks noChangeAspect="1"/>
          </p:cNvPicPr>
          <p:nvPr/>
        </p:nvPicPr>
        <p:blipFill>
          <a:blip r:embed="rId3"/>
          <a:stretch>
            <a:fillRect/>
          </a:stretch>
        </p:blipFill>
        <p:spPr>
          <a:xfrm>
            <a:off x="474833" y="2590800"/>
            <a:ext cx="8288167" cy="3810000"/>
          </a:xfrm>
          <a:prstGeom prst="rect">
            <a:avLst/>
          </a:prstGeom>
        </p:spPr>
      </p:pic>
    </p:spTree>
  </p:cSld>
  <p:clrMapOvr>
    <a:masterClrMapping/>
  </p:clrMapOvr>
  <p:transition>
    <p:blind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305800" cy="1630362"/>
          </a:xfrm>
        </p:spPr>
        <p:txBody>
          <a:bodyPr/>
          <a:lstStyle/>
          <a:p>
            <a:r>
              <a:rPr lang="ru-RU" sz="3200" i="1" dirty="0" smtClean="0">
                <a:solidFill>
                  <a:srgbClr val="008080"/>
                </a:solidFill>
              </a:rPr>
              <a:t>Построение разверток параллелепипеда и параллелепипедов дошкольниками на основе усиления ориентировки в задании</a:t>
            </a:r>
            <a:endParaRPr lang="ru-RU" sz="3200" i="1" dirty="0">
              <a:solidFill>
                <a:srgbClr val="008080"/>
              </a:solidFill>
            </a:endParaRPr>
          </a:p>
        </p:txBody>
      </p:sp>
      <p:pic>
        <p:nvPicPr>
          <p:cNvPr id="3" name="Рисунок 2"/>
          <p:cNvPicPr>
            <a:picLocks noChangeAspect="1"/>
          </p:cNvPicPr>
          <p:nvPr/>
        </p:nvPicPr>
        <p:blipFill>
          <a:blip r:embed="rId3"/>
          <a:stretch>
            <a:fillRect/>
          </a:stretch>
        </p:blipFill>
        <p:spPr>
          <a:xfrm>
            <a:off x="1827383" y="1981200"/>
            <a:ext cx="5565433" cy="4495800"/>
          </a:xfrm>
          <a:prstGeom prst="rect">
            <a:avLst/>
          </a:prstGeom>
        </p:spPr>
      </p:pic>
    </p:spTree>
    <p:extLst>
      <p:ext uri="{BB962C8B-B14F-4D97-AF65-F5344CB8AC3E}">
        <p14:creationId xmlns:p14="http://schemas.microsoft.com/office/powerpoint/2010/main" val="3410920946"/>
      </p:ext>
    </p:extLst>
  </p:cSld>
  <p:clrMapOvr>
    <a:masterClrMapping/>
  </p:clrMapOvr>
  <p:transition>
    <p:blind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stretch>
            <a:fillRect/>
          </a:stretch>
        </p:blipFill>
        <p:spPr>
          <a:xfrm>
            <a:off x="1066800" y="533400"/>
            <a:ext cx="7205662" cy="5871753"/>
          </a:xfrm>
          <a:prstGeom prst="rect">
            <a:avLst/>
          </a:prstGeom>
        </p:spPr>
      </p:pic>
    </p:spTree>
    <p:extLst>
      <p:ext uri="{BB962C8B-B14F-4D97-AF65-F5344CB8AC3E}">
        <p14:creationId xmlns:p14="http://schemas.microsoft.com/office/powerpoint/2010/main" val="3243180471"/>
      </p:ext>
    </p:extLst>
  </p:cSld>
  <p:clrMapOvr>
    <a:masterClrMapping/>
  </p:clrMapOvr>
  <p:transition>
    <p:blinds/>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a:off x="1219200" y="533400"/>
            <a:ext cx="6817973" cy="5562600"/>
          </a:xfrm>
          <a:prstGeom prst="rect">
            <a:avLst/>
          </a:prstGeom>
        </p:spPr>
      </p:pic>
    </p:spTree>
    <p:extLst>
      <p:ext uri="{BB962C8B-B14F-4D97-AF65-F5344CB8AC3E}">
        <p14:creationId xmlns:p14="http://schemas.microsoft.com/office/powerpoint/2010/main" val="1567470280"/>
      </p:ext>
    </p:extLst>
  </p:cSld>
  <p:clrMapOvr>
    <a:masterClrMapping/>
  </p:clrMapOvr>
  <p:transition>
    <p:blind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54762"/>
          </a:xfrm>
        </p:spPr>
        <p:txBody>
          <a:bodyPr/>
          <a:lstStyle/>
          <a:p>
            <a:pPr algn="l"/>
            <a:r>
              <a:rPr lang="ru-RU" sz="3200" i="1" dirty="0" smtClean="0">
                <a:solidFill>
                  <a:srgbClr val="008080"/>
                </a:solidFill>
              </a:rPr>
              <a:t>Ещё один пример</a:t>
            </a:r>
            <a:r>
              <a:rPr lang="ru-RU" sz="3200" i="1" dirty="0" smtClean="0">
                <a:solidFill>
                  <a:srgbClr val="0000CC"/>
                </a:solidFill>
              </a:rPr>
              <a:t> </a:t>
            </a:r>
            <a:r>
              <a:rPr lang="ru-RU" sz="3200" dirty="0" smtClean="0">
                <a:solidFill>
                  <a:srgbClr val="0000CC"/>
                </a:solidFill>
              </a:rPr>
              <a:t/>
            </a:r>
            <a:br>
              <a:rPr lang="ru-RU" sz="3200" dirty="0" smtClean="0">
                <a:solidFill>
                  <a:srgbClr val="0000CC"/>
                </a:solidFill>
              </a:rPr>
            </a:br>
            <a:r>
              <a:rPr lang="ru-RU" sz="3200" dirty="0" smtClean="0">
                <a:solidFill>
                  <a:srgbClr val="0000CC"/>
                </a:solidFill>
              </a:rPr>
              <a:t>Однажды </a:t>
            </a:r>
            <a:r>
              <a:rPr lang="ru-RU" sz="3200" dirty="0">
                <a:solidFill>
                  <a:srgbClr val="0000CC"/>
                </a:solidFill>
              </a:rPr>
              <a:t>80 % первокурсников </a:t>
            </a:r>
            <a:r>
              <a:rPr lang="ru-RU" sz="3200" dirty="0" smtClean="0">
                <a:solidFill>
                  <a:srgbClr val="0000CC"/>
                </a:solidFill>
              </a:rPr>
              <a:t>в первом </a:t>
            </a:r>
            <a:r>
              <a:rPr lang="ru-RU" sz="3200" dirty="0">
                <a:solidFill>
                  <a:srgbClr val="0000CC"/>
                </a:solidFill>
              </a:rPr>
              <a:t>семестре провалили контрольную </a:t>
            </a:r>
            <a:r>
              <a:rPr lang="ru-RU" sz="3200" dirty="0" smtClean="0">
                <a:solidFill>
                  <a:srgbClr val="0000CC"/>
                </a:solidFill>
              </a:rPr>
              <a:t>работу по математическому анализу. Благодаря проведению специализированных </a:t>
            </a:r>
            <a:r>
              <a:rPr lang="ru-RU" sz="3200" dirty="0" smtClean="0">
                <a:solidFill>
                  <a:srgbClr val="FF0000"/>
                </a:solidFill>
              </a:rPr>
              <a:t>корректирующих мероприятий</a:t>
            </a:r>
            <a:r>
              <a:rPr lang="ru-RU" sz="3200" dirty="0" smtClean="0">
                <a:solidFill>
                  <a:srgbClr val="0000CC"/>
                </a:solidFill>
              </a:rPr>
              <a:t> </a:t>
            </a:r>
            <a:r>
              <a:rPr lang="ru-RU" sz="3200" dirty="0">
                <a:solidFill>
                  <a:srgbClr val="0000CC"/>
                </a:solidFill>
              </a:rPr>
              <a:t>экзамен по этому же курсу в </a:t>
            </a:r>
            <a:r>
              <a:rPr lang="ru-RU" sz="3200" dirty="0" smtClean="0">
                <a:solidFill>
                  <a:srgbClr val="0000CC"/>
                </a:solidFill>
              </a:rPr>
              <a:t>5-ом семестре 16 </a:t>
            </a:r>
            <a:r>
              <a:rPr lang="ru-RU" sz="3200" dirty="0">
                <a:solidFill>
                  <a:srgbClr val="0000CC"/>
                </a:solidFill>
              </a:rPr>
              <a:t>человек из 24 в этой группе сдали на </a:t>
            </a:r>
            <a:r>
              <a:rPr lang="ru-RU" sz="3200" dirty="0" smtClean="0">
                <a:solidFill>
                  <a:srgbClr val="0000CC"/>
                </a:solidFill>
              </a:rPr>
              <a:t>отлично. 8 человек из группы закончили университет с отличием</a:t>
            </a:r>
            <a:br>
              <a:rPr lang="ru-RU" sz="3200" dirty="0" smtClean="0">
                <a:solidFill>
                  <a:srgbClr val="0000CC"/>
                </a:solidFill>
              </a:rPr>
            </a:br>
            <a:r>
              <a:rPr lang="ru-RU" sz="3200" dirty="0" smtClean="0">
                <a:solidFill>
                  <a:srgbClr val="0000CC"/>
                </a:solidFill>
              </a:rPr>
              <a:t/>
            </a:r>
            <a:br>
              <a:rPr lang="ru-RU" sz="3200" dirty="0" smtClean="0">
                <a:solidFill>
                  <a:srgbClr val="0000CC"/>
                </a:solidFill>
              </a:rPr>
            </a:br>
            <a:r>
              <a:rPr lang="ru-RU" sz="2000" dirty="0">
                <a:solidFill>
                  <a:srgbClr val="008080"/>
                </a:solidFill>
              </a:rPr>
              <a:t>Ермаков В.Г. Формирование самодеятельности студентов средствами контроля // Известия Гомельского государственного университета имени Ф. Скорины. – 2018. – № 2 (107). – С. 18-23</a:t>
            </a:r>
            <a:endParaRPr lang="ru-RU" sz="800" i="1" dirty="0">
              <a:solidFill>
                <a:srgbClr val="008080"/>
              </a:solidFill>
            </a:endParaRPr>
          </a:p>
        </p:txBody>
      </p:sp>
    </p:spTree>
    <p:extLst>
      <p:ext uri="{BB962C8B-B14F-4D97-AF65-F5344CB8AC3E}">
        <p14:creationId xmlns:p14="http://schemas.microsoft.com/office/powerpoint/2010/main" val="3178906781"/>
      </p:ext>
    </p:extLst>
  </p:cSld>
  <p:clrMapOvr>
    <a:masterClrMapping/>
  </p:clrMapOvr>
  <p:transition>
    <p:blind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1554162"/>
          </a:xfrm>
        </p:spPr>
        <p:txBody>
          <a:bodyPr/>
          <a:lstStyle/>
          <a:p>
            <a:pPr eaLnBrk="1" hangingPunct="1"/>
            <a:r>
              <a:rPr lang="ru-RU" altLang="ru-RU" sz="3200" i="1" dirty="0" smtClean="0">
                <a:solidFill>
                  <a:srgbClr val="008080"/>
                </a:solidFill>
              </a:rPr>
              <a:t>Эксперимент СНИЛ на первом курсе</a:t>
            </a:r>
            <a:r>
              <a:rPr lang="ru-RU" altLang="ru-RU" sz="3200" b="1" dirty="0" smtClean="0">
                <a:solidFill>
                  <a:srgbClr val="008080"/>
                </a:solidFill>
              </a:rPr>
              <a:t/>
            </a:r>
            <a:br>
              <a:rPr lang="ru-RU" altLang="ru-RU" sz="3200" b="1" dirty="0" smtClean="0">
                <a:solidFill>
                  <a:srgbClr val="008080"/>
                </a:solidFill>
              </a:rPr>
            </a:br>
            <a:r>
              <a:rPr lang="ru-RU" altLang="ru-RU" sz="3200" b="1" dirty="0" smtClean="0">
                <a:solidFill>
                  <a:srgbClr val="008080"/>
                </a:solidFill>
              </a:rPr>
              <a:t>Число студентов, сдававших </a:t>
            </a:r>
            <a:br>
              <a:rPr lang="ru-RU" altLang="ru-RU" sz="3200" b="1" dirty="0" smtClean="0">
                <a:solidFill>
                  <a:srgbClr val="008080"/>
                </a:solidFill>
              </a:rPr>
            </a:br>
            <a:r>
              <a:rPr lang="ru-RU" altLang="ru-RU" sz="3200" b="1" dirty="0" smtClean="0">
                <a:solidFill>
                  <a:srgbClr val="008080"/>
                </a:solidFill>
              </a:rPr>
              <a:t>задания в течение </a:t>
            </a:r>
            <a:r>
              <a:rPr lang="en-US" altLang="ru-RU" sz="3200" b="1" dirty="0" smtClean="0">
                <a:solidFill>
                  <a:srgbClr val="008080"/>
                </a:solidFill>
              </a:rPr>
              <a:t>n</a:t>
            </a:r>
            <a:r>
              <a:rPr lang="ru-RU" altLang="ru-RU" sz="3200" b="1" dirty="0" smtClean="0">
                <a:solidFill>
                  <a:srgbClr val="008080"/>
                </a:solidFill>
              </a:rPr>
              <a:t>-ой недели</a:t>
            </a:r>
            <a:r>
              <a:rPr lang="ru-RU" altLang="ru-RU" sz="3200" dirty="0" smtClean="0">
                <a:solidFill>
                  <a:srgbClr val="008080"/>
                </a:solidFill>
              </a:rPr>
              <a:t> </a:t>
            </a:r>
          </a:p>
        </p:txBody>
      </p:sp>
      <p:sp>
        <p:nvSpPr>
          <p:cNvPr id="21507" name="Rectangle 3"/>
          <p:cNvSpPr>
            <a:spLocks noGrp="1" noChangeArrowheads="1"/>
          </p:cNvSpPr>
          <p:nvPr>
            <p:ph type="body" idx="1"/>
          </p:nvPr>
        </p:nvSpPr>
        <p:spPr/>
        <p:txBody>
          <a:bodyPr/>
          <a:lstStyle/>
          <a:p>
            <a:pPr eaLnBrk="1" hangingPunct="1">
              <a:buFontTx/>
              <a:buNone/>
            </a:pPr>
            <a:endParaRPr lang="ru-RU" altLang="ru-RU" dirty="0" smtClean="0"/>
          </a:p>
          <a:p>
            <a:pPr eaLnBrk="1" hangingPunct="1">
              <a:buFontTx/>
              <a:buNone/>
            </a:pPr>
            <a:endParaRPr lang="ru-RU" altLang="ru-RU" dirty="0" smtClean="0"/>
          </a:p>
        </p:txBody>
      </p:sp>
      <p:pic>
        <p:nvPicPr>
          <p:cNvPr id="5" name="Picture 5" descr="Табл1"/>
          <p:cNvPicPr/>
          <p:nvPr/>
        </p:nvPicPr>
        <p:blipFill rotWithShape="1">
          <a:blip r:embed="rId3">
            <a:extLst>
              <a:ext uri="{28A0092B-C50C-407E-A947-70E740481C1C}">
                <a14:useLocalDpi xmlns:a14="http://schemas.microsoft.com/office/drawing/2010/main" val="0"/>
              </a:ext>
            </a:extLst>
          </a:blip>
          <a:srcRect r="15101"/>
          <a:stretch/>
        </p:blipFill>
        <p:spPr bwMode="auto">
          <a:xfrm>
            <a:off x="1371600" y="2057400"/>
            <a:ext cx="6213793" cy="4434682"/>
          </a:xfrm>
          <a:prstGeom prst="rect">
            <a:avLst/>
          </a:prstGeom>
          <a:noFill/>
          <a:ln>
            <a:noFill/>
          </a:ln>
          <a:extLst>
            <a:ext uri="{53640926-AAD7-44D8-BBD7-CCE9431645EC}">
              <a14:shadowObscured xmlns:a14="http://schemas.microsoft.com/office/drawing/2010/main"/>
            </a:ext>
          </a:extLst>
        </p:spPr>
      </p:pic>
    </p:spTree>
  </p:cSld>
  <p:clrMapOvr>
    <a:masterClrMapping/>
  </p:clrMapOvr>
  <p:transition>
    <p:blind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1477962"/>
          </a:xfrm>
        </p:spPr>
        <p:txBody>
          <a:bodyPr/>
          <a:lstStyle/>
          <a:p>
            <a:pPr eaLnBrk="1" hangingPunct="1"/>
            <a:r>
              <a:rPr lang="ru-RU" altLang="ru-RU" sz="3200" i="1" dirty="0">
                <a:solidFill>
                  <a:srgbClr val="008080"/>
                </a:solidFill>
              </a:rPr>
              <a:t>Эксперимент СНИЛ на первом </a:t>
            </a:r>
            <a:r>
              <a:rPr lang="ru-RU" altLang="ru-RU" sz="3200" i="1" dirty="0" smtClean="0">
                <a:solidFill>
                  <a:srgbClr val="008080"/>
                </a:solidFill>
              </a:rPr>
              <a:t>курсе</a:t>
            </a:r>
            <a:r>
              <a:rPr lang="ru-RU" altLang="ru-RU" sz="3200" b="1" dirty="0" smtClean="0">
                <a:solidFill>
                  <a:srgbClr val="008080"/>
                </a:solidFill>
              </a:rPr>
              <a:t/>
            </a:r>
            <a:br>
              <a:rPr lang="ru-RU" altLang="ru-RU" sz="3200" b="1" dirty="0" smtClean="0">
                <a:solidFill>
                  <a:srgbClr val="008080"/>
                </a:solidFill>
              </a:rPr>
            </a:br>
            <a:r>
              <a:rPr lang="ru-RU" altLang="ru-RU" sz="3200" b="1" dirty="0" smtClean="0">
                <a:solidFill>
                  <a:srgbClr val="008080"/>
                </a:solidFill>
              </a:rPr>
              <a:t>Суммарное число теорем, сданных </a:t>
            </a:r>
            <a:br>
              <a:rPr lang="ru-RU" altLang="ru-RU" sz="3200" b="1" dirty="0" smtClean="0">
                <a:solidFill>
                  <a:srgbClr val="008080"/>
                </a:solidFill>
              </a:rPr>
            </a:br>
            <a:r>
              <a:rPr lang="ru-RU" altLang="ru-RU" sz="3200" b="1" dirty="0" smtClean="0">
                <a:solidFill>
                  <a:srgbClr val="008080"/>
                </a:solidFill>
              </a:rPr>
              <a:t>студентами в течение первых n недель</a:t>
            </a:r>
            <a:r>
              <a:rPr lang="ru-RU" altLang="ru-RU" sz="3200" dirty="0" smtClean="0">
                <a:solidFill>
                  <a:srgbClr val="008080"/>
                </a:solidFill>
              </a:rPr>
              <a:t> </a:t>
            </a:r>
          </a:p>
        </p:txBody>
      </p:sp>
      <p:sp>
        <p:nvSpPr>
          <p:cNvPr id="22531" name="Rectangle 3"/>
          <p:cNvSpPr>
            <a:spLocks noGrp="1" noChangeArrowheads="1"/>
          </p:cNvSpPr>
          <p:nvPr>
            <p:ph type="body" idx="1"/>
          </p:nvPr>
        </p:nvSpPr>
        <p:spPr/>
        <p:txBody>
          <a:bodyPr/>
          <a:lstStyle/>
          <a:p>
            <a:pPr eaLnBrk="1" hangingPunct="1">
              <a:buFontTx/>
              <a:buNone/>
            </a:pPr>
            <a:endParaRPr lang="ru-RU" altLang="ru-RU" smtClean="0"/>
          </a:p>
          <a:p>
            <a:pPr eaLnBrk="1" hangingPunct="1">
              <a:buFontTx/>
              <a:buNone/>
            </a:pPr>
            <a:endParaRPr lang="ru-RU" altLang="ru-RU" smtClean="0"/>
          </a:p>
        </p:txBody>
      </p:sp>
      <p:pic>
        <p:nvPicPr>
          <p:cNvPr id="5" name="Picture 5" descr="Табл2"/>
          <p:cNvPicPr/>
          <p:nvPr/>
        </p:nvPicPr>
        <p:blipFill rotWithShape="1">
          <a:blip r:embed="rId3">
            <a:extLst>
              <a:ext uri="{28A0092B-C50C-407E-A947-70E740481C1C}">
                <a14:useLocalDpi xmlns:a14="http://schemas.microsoft.com/office/drawing/2010/main" val="0"/>
              </a:ext>
            </a:extLst>
          </a:blip>
          <a:srcRect r="8157"/>
          <a:stretch/>
        </p:blipFill>
        <p:spPr bwMode="auto">
          <a:xfrm>
            <a:off x="990600" y="1981200"/>
            <a:ext cx="7086600" cy="4449763"/>
          </a:xfrm>
          <a:prstGeom prst="rect">
            <a:avLst/>
          </a:prstGeom>
          <a:noFill/>
          <a:ln>
            <a:noFill/>
          </a:ln>
          <a:extLst>
            <a:ext uri="{53640926-AAD7-44D8-BBD7-CCE9431645EC}">
              <a14:shadowObscured xmlns:a14="http://schemas.microsoft.com/office/drawing/2010/main"/>
            </a:ext>
          </a:extLst>
        </p:spPr>
      </p:pic>
    </p:spTree>
  </p:cSld>
  <p:clrMapOvr>
    <a:masterClrMapping/>
  </p:clrMapOvr>
  <p:transition>
    <p:blind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97562"/>
          </a:xfrm>
        </p:spPr>
        <p:txBody>
          <a:bodyPr/>
          <a:lstStyle/>
          <a:p>
            <a:pPr algn="l"/>
            <a:r>
              <a:rPr lang="ru-RU" sz="3200" dirty="0" smtClean="0">
                <a:solidFill>
                  <a:srgbClr val="0000CC"/>
                </a:solidFill>
              </a:rPr>
              <a:t>Эти и многие другие примеры </a:t>
            </a:r>
            <a:r>
              <a:rPr lang="ru-RU" sz="3200" dirty="0" smtClean="0">
                <a:solidFill>
                  <a:srgbClr val="FF0000"/>
                </a:solidFill>
              </a:rPr>
              <a:t>указывают на наличие значительных резервов</a:t>
            </a:r>
            <a:r>
              <a:rPr lang="ru-RU" sz="3200" dirty="0" smtClean="0">
                <a:solidFill>
                  <a:srgbClr val="0000CC"/>
                </a:solidFill>
              </a:rPr>
              <a:t>, но одновременно демонстрируют, что для их использования, как минимум, </a:t>
            </a:r>
            <a:r>
              <a:rPr lang="ru-RU" sz="3200" dirty="0" smtClean="0">
                <a:solidFill>
                  <a:srgbClr val="FF0000"/>
                </a:solidFill>
              </a:rPr>
              <a:t>необходимо усложнение моделей управления образовательными процессами</a:t>
            </a:r>
            <a:r>
              <a:rPr lang="ru-RU" sz="3200" dirty="0" smtClean="0">
                <a:solidFill>
                  <a:srgbClr val="0000CC"/>
                </a:solidFill>
              </a:rPr>
              <a:t>. Это означает, что новации должны выходить за рамки привычного и устоявшегося, то есть должны быть </a:t>
            </a:r>
            <a:r>
              <a:rPr lang="ru-RU" sz="3200" dirty="0" err="1" smtClean="0">
                <a:solidFill>
                  <a:srgbClr val="0000CC"/>
                </a:solidFill>
              </a:rPr>
              <a:t>непарадигмальными</a:t>
            </a:r>
            <a:r>
              <a:rPr lang="ru-RU" sz="3200" dirty="0" smtClean="0">
                <a:solidFill>
                  <a:srgbClr val="0000CC"/>
                </a:solidFill>
              </a:rPr>
              <a:t>. </a:t>
            </a:r>
            <a:br>
              <a:rPr lang="ru-RU" sz="3200" dirty="0" smtClean="0">
                <a:solidFill>
                  <a:srgbClr val="0000CC"/>
                </a:solidFill>
              </a:rPr>
            </a:br>
            <a:r>
              <a:rPr lang="ru-RU" sz="3200" dirty="0" smtClean="0">
                <a:solidFill>
                  <a:srgbClr val="0000CC"/>
                </a:solidFill>
              </a:rPr>
              <a:t>Возникает </a:t>
            </a:r>
            <a:r>
              <a:rPr lang="ru-RU" sz="3200" dirty="0" smtClean="0">
                <a:solidFill>
                  <a:srgbClr val="FF0000"/>
                </a:solidFill>
              </a:rPr>
              <a:t>острый вопрос</a:t>
            </a:r>
            <a:r>
              <a:rPr lang="ru-RU" sz="3200" dirty="0" smtClean="0">
                <a:solidFill>
                  <a:srgbClr val="0000CC"/>
                </a:solidFill>
              </a:rPr>
              <a:t>: как их строить, если методологические проблемы инноваций еще не решены?</a:t>
            </a:r>
            <a:endParaRPr lang="ru-RU" sz="2800" dirty="0">
              <a:solidFill>
                <a:srgbClr val="0000CC"/>
              </a:solidFill>
            </a:endParaRPr>
          </a:p>
        </p:txBody>
      </p:sp>
    </p:spTree>
    <p:extLst>
      <p:ext uri="{BB962C8B-B14F-4D97-AF65-F5344CB8AC3E}">
        <p14:creationId xmlns:p14="http://schemas.microsoft.com/office/powerpoint/2010/main" val="2702815830"/>
      </p:ext>
    </p:extLst>
  </p:cSld>
  <p:clrMapOvr>
    <a:masterClrMapping/>
  </p:clrMapOvr>
  <p:transition>
    <p:blind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364162"/>
          </a:xfrm>
        </p:spPr>
        <p:txBody>
          <a:bodyPr/>
          <a:lstStyle/>
          <a:p>
            <a:pPr algn="l"/>
            <a:r>
              <a:rPr lang="ru-RU" sz="3200" dirty="0" smtClean="0">
                <a:solidFill>
                  <a:srgbClr val="008080"/>
                </a:solidFill>
              </a:rPr>
              <a:t>Методологические проблемы инноваций </a:t>
            </a:r>
            <a:r>
              <a:rPr lang="ru-RU" sz="3200" dirty="0" smtClean="0">
                <a:solidFill>
                  <a:srgbClr val="FF0000"/>
                </a:solidFill>
              </a:rPr>
              <a:t>1</a:t>
            </a:r>
            <a:r>
              <a:rPr lang="ru-RU" sz="3200" dirty="0" smtClean="0">
                <a:solidFill>
                  <a:srgbClr val="0000CC"/>
                </a:solidFill>
              </a:rPr>
              <a:t>. Из-за снижения устойчивости образовательных процессов произвольные новации сами по себе могут оказать сильное деструктивное влияние</a:t>
            </a:r>
            <a:br>
              <a:rPr lang="ru-RU" sz="3200" dirty="0" smtClean="0">
                <a:solidFill>
                  <a:srgbClr val="0000CC"/>
                </a:solidFill>
              </a:rPr>
            </a:br>
            <a:r>
              <a:rPr lang="ru-RU" sz="3200" dirty="0" smtClean="0">
                <a:solidFill>
                  <a:srgbClr val="0000CC"/>
                </a:solidFill>
              </a:rPr>
              <a:t/>
            </a:r>
            <a:br>
              <a:rPr lang="ru-RU" sz="3200" dirty="0" smtClean="0">
                <a:solidFill>
                  <a:srgbClr val="0000CC"/>
                </a:solidFill>
              </a:rPr>
            </a:br>
            <a:r>
              <a:rPr lang="ru-RU" sz="2400" dirty="0" smtClean="0">
                <a:solidFill>
                  <a:srgbClr val="008080"/>
                </a:solidFill>
              </a:rPr>
              <a:t>Ермаков </a:t>
            </a:r>
            <a:r>
              <a:rPr lang="ru-RU" sz="2400" dirty="0">
                <a:solidFill>
                  <a:srgbClr val="008080"/>
                </a:solidFill>
              </a:rPr>
              <a:t>В.Г. Вредные советы: Как новациями в системе образования </a:t>
            </a:r>
            <a:r>
              <a:rPr lang="ru-RU" sz="2400" dirty="0" smtClean="0">
                <a:solidFill>
                  <a:srgbClr val="008080"/>
                </a:solidFill>
              </a:rPr>
              <a:t>заблокировать </a:t>
            </a:r>
            <a:r>
              <a:rPr lang="ru-RU" sz="2400" dirty="0">
                <a:solidFill>
                  <a:srgbClr val="008080"/>
                </a:solidFill>
              </a:rPr>
              <a:t>инновационное развитие страны // Россия: тенденции и перспективы развития. Ежегодник. </a:t>
            </a:r>
            <a:r>
              <a:rPr lang="ru-RU" sz="2400" dirty="0" err="1" smtClean="0">
                <a:solidFill>
                  <a:srgbClr val="008080"/>
                </a:solidFill>
              </a:rPr>
              <a:t>Вып</a:t>
            </a:r>
            <a:r>
              <a:rPr lang="ru-RU" sz="2400" dirty="0">
                <a:solidFill>
                  <a:srgbClr val="008080"/>
                </a:solidFill>
              </a:rPr>
              <a:t>. 9. </a:t>
            </a:r>
            <a:r>
              <a:rPr lang="ru-RU" sz="2400" dirty="0" smtClean="0">
                <a:solidFill>
                  <a:srgbClr val="008080"/>
                </a:solidFill>
              </a:rPr>
              <a:t>Ч</a:t>
            </a:r>
            <a:r>
              <a:rPr lang="ru-RU" sz="2400" dirty="0">
                <a:solidFill>
                  <a:srgbClr val="008080"/>
                </a:solidFill>
              </a:rPr>
              <a:t>. 2. </a:t>
            </a:r>
            <a:r>
              <a:rPr lang="ru-RU" sz="2400" dirty="0" smtClean="0">
                <a:solidFill>
                  <a:srgbClr val="008080"/>
                </a:solidFill>
              </a:rPr>
              <a:t>М</a:t>
            </a:r>
            <a:r>
              <a:rPr lang="ru-RU" sz="2400" dirty="0">
                <a:solidFill>
                  <a:srgbClr val="008080"/>
                </a:solidFill>
              </a:rPr>
              <a:t>.: РАН. ИНИОН, 2014. </a:t>
            </a:r>
            <a:r>
              <a:rPr lang="ru-RU" sz="2400" dirty="0" smtClean="0">
                <a:solidFill>
                  <a:srgbClr val="008080"/>
                </a:solidFill>
              </a:rPr>
              <a:t>С</a:t>
            </a:r>
            <a:r>
              <a:rPr lang="ru-RU" sz="2400" dirty="0">
                <a:solidFill>
                  <a:srgbClr val="008080"/>
                </a:solidFill>
              </a:rPr>
              <a:t>. </a:t>
            </a:r>
            <a:r>
              <a:rPr lang="ru-RU" sz="2400" dirty="0" smtClean="0">
                <a:solidFill>
                  <a:srgbClr val="008080"/>
                </a:solidFill>
              </a:rPr>
              <a:t>363-368</a:t>
            </a:r>
            <a:endParaRPr lang="ru-RU" sz="2000" dirty="0">
              <a:solidFill>
                <a:srgbClr val="008080"/>
              </a:solidFill>
            </a:endParaRPr>
          </a:p>
        </p:txBody>
      </p:sp>
    </p:spTree>
    <p:extLst>
      <p:ext uri="{BB962C8B-B14F-4D97-AF65-F5344CB8AC3E}">
        <p14:creationId xmlns:p14="http://schemas.microsoft.com/office/powerpoint/2010/main" val="601604471"/>
      </p:ext>
    </p:extLst>
  </p:cSld>
  <p:clrMapOvr>
    <a:masterClrMapping/>
  </p:clrMapOvr>
  <p:transition>
    <p:blind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97562"/>
          </a:xfrm>
        </p:spPr>
        <p:txBody>
          <a:bodyPr/>
          <a:lstStyle/>
          <a:p>
            <a:pPr algn="l"/>
            <a:r>
              <a:rPr lang="ru-RU" sz="3200" dirty="0" smtClean="0">
                <a:solidFill>
                  <a:srgbClr val="008080"/>
                </a:solidFill>
              </a:rPr>
              <a:t>Методологические проблемы инноваций </a:t>
            </a:r>
            <a:r>
              <a:rPr lang="ru-RU" sz="3200" dirty="0" smtClean="0">
                <a:solidFill>
                  <a:srgbClr val="FF0000"/>
                </a:solidFill>
              </a:rPr>
              <a:t>2</a:t>
            </a:r>
            <a:r>
              <a:rPr lang="ru-RU" sz="3200" dirty="0">
                <a:solidFill>
                  <a:srgbClr val="0000CC"/>
                </a:solidFill>
              </a:rPr>
              <a:t>. </a:t>
            </a:r>
            <a:r>
              <a:rPr lang="ru-RU" sz="3200" dirty="0" smtClean="0">
                <a:solidFill>
                  <a:srgbClr val="0000CC"/>
                </a:solidFill>
              </a:rPr>
              <a:t>Из-за </a:t>
            </a:r>
            <a:r>
              <a:rPr lang="ru-RU" sz="3200" dirty="0">
                <a:solidFill>
                  <a:srgbClr val="0000CC"/>
                </a:solidFill>
              </a:rPr>
              <a:t>неточностей в выборе методологического фундамента теория инновационного образования сильно отстаёт от запросов практики. </a:t>
            </a:r>
            <a:r>
              <a:rPr lang="ru-RU" sz="3200" dirty="0" smtClean="0">
                <a:solidFill>
                  <a:srgbClr val="0000CC"/>
                </a:solidFill>
              </a:rPr>
              <a:t/>
            </a:r>
            <a:br>
              <a:rPr lang="ru-RU" sz="3200" dirty="0" smtClean="0">
                <a:solidFill>
                  <a:srgbClr val="0000CC"/>
                </a:solidFill>
              </a:rPr>
            </a:br>
            <a:r>
              <a:rPr lang="ru-RU" sz="3200" dirty="0" smtClean="0">
                <a:solidFill>
                  <a:srgbClr val="0000CC"/>
                </a:solidFill>
              </a:rPr>
              <a:t>Более всего мешают ошибочные представления о кумулятивном развитии педагогики. Важна не абсолютная новизна метода, а его более точная привязка к конкретным условиям</a:t>
            </a:r>
            <a:br>
              <a:rPr lang="ru-RU" sz="3200" dirty="0" smtClean="0">
                <a:solidFill>
                  <a:srgbClr val="0000CC"/>
                </a:solidFill>
              </a:rPr>
            </a:br>
            <a:r>
              <a:rPr lang="ru-RU" sz="2400" dirty="0" smtClean="0">
                <a:solidFill>
                  <a:srgbClr val="0000CC"/>
                </a:solidFill>
              </a:rPr>
              <a:t/>
            </a:r>
            <a:br>
              <a:rPr lang="ru-RU" sz="2400" dirty="0" smtClean="0">
                <a:solidFill>
                  <a:srgbClr val="0000CC"/>
                </a:solidFill>
              </a:rPr>
            </a:br>
            <a:r>
              <a:rPr lang="ru-RU" sz="2000" dirty="0" smtClean="0">
                <a:solidFill>
                  <a:srgbClr val="008080"/>
                </a:solidFill>
              </a:rPr>
              <a:t>Ермаков </a:t>
            </a:r>
            <a:r>
              <a:rPr lang="ru-RU" sz="2000" dirty="0">
                <a:solidFill>
                  <a:srgbClr val="008080"/>
                </a:solidFill>
              </a:rPr>
              <a:t>В.Г., Нечаев Н.Н. Инновационное образование как объект теории // Вестник МГЛУ. </a:t>
            </a:r>
            <a:r>
              <a:rPr lang="ru-RU" sz="2000" dirty="0" err="1" smtClean="0">
                <a:solidFill>
                  <a:srgbClr val="008080"/>
                </a:solidFill>
              </a:rPr>
              <a:t>Вып</a:t>
            </a:r>
            <a:r>
              <a:rPr lang="ru-RU" sz="2000" dirty="0">
                <a:solidFill>
                  <a:srgbClr val="008080"/>
                </a:solidFill>
              </a:rPr>
              <a:t>. 539. </a:t>
            </a:r>
            <a:r>
              <a:rPr lang="ru-RU" sz="2000" dirty="0" smtClean="0">
                <a:solidFill>
                  <a:srgbClr val="008080"/>
                </a:solidFill>
              </a:rPr>
              <a:t>М</a:t>
            </a:r>
            <a:r>
              <a:rPr lang="ru-RU" sz="2000" dirty="0">
                <a:solidFill>
                  <a:srgbClr val="008080"/>
                </a:solidFill>
              </a:rPr>
              <a:t>., 2008. – С. 96-113.</a:t>
            </a:r>
            <a:endParaRPr lang="ru-RU" sz="1100" dirty="0">
              <a:solidFill>
                <a:srgbClr val="008080"/>
              </a:solidFill>
            </a:endParaRPr>
          </a:p>
        </p:txBody>
      </p:sp>
    </p:spTree>
    <p:extLst>
      <p:ext uri="{BB962C8B-B14F-4D97-AF65-F5344CB8AC3E}">
        <p14:creationId xmlns:p14="http://schemas.microsoft.com/office/powerpoint/2010/main" val="3063503734"/>
      </p:ext>
    </p:extLst>
  </p:cSld>
  <p:clrMapOvr>
    <a:masterClrMapping/>
  </p:clrMapOvr>
  <p:transition>
    <p:blind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6962"/>
          </a:xfrm>
        </p:spPr>
        <p:txBody>
          <a:bodyPr/>
          <a:lstStyle/>
          <a:p>
            <a:pPr algn="l"/>
            <a:r>
              <a:rPr lang="ru-RU" sz="3200" dirty="0" smtClean="0">
                <a:solidFill>
                  <a:srgbClr val="0000CC"/>
                </a:solidFill>
              </a:rPr>
              <a:t>Впрочем</a:t>
            </a:r>
            <a:r>
              <a:rPr lang="ru-RU" sz="3200" dirty="0">
                <a:solidFill>
                  <a:srgbClr val="0000CC"/>
                </a:solidFill>
              </a:rPr>
              <a:t>, мы живём в </a:t>
            </a:r>
            <a:r>
              <a:rPr lang="ru-RU" sz="3200" dirty="0" smtClean="0">
                <a:solidFill>
                  <a:srgbClr val="0000CC"/>
                </a:solidFill>
              </a:rPr>
              <a:t>эпоху таких стремительных перемен, что от ломки привычек и стереотипов уже не уйти. Чтобы в этой ситуации избежать хаоса </a:t>
            </a:r>
            <a:r>
              <a:rPr lang="ru-RU" altLang="ru-RU" sz="3200" dirty="0">
                <a:solidFill>
                  <a:srgbClr val="0000CC"/>
                </a:solidFill>
              </a:rPr>
              <a:t>в головах и действиях, </a:t>
            </a:r>
            <a:r>
              <a:rPr lang="ru-RU" altLang="ru-RU" sz="3200" dirty="0" smtClean="0">
                <a:solidFill>
                  <a:srgbClr val="0000CC"/>
                </a:solidFill>
              </a:rPr>
              <a:t>эти изменения нужно отслеживать и анализировать очень тщательно</a:t>
            </a:r>
            <a:br>
              <a:rPr lang="ru-RU" altLang="ru-RU" sz="3200" dirty="0" smtClean="0">
                <a:solidFill>
                  <a:srgbClr val="0000CC"/>
                </a:solidFill>
              </a:rPr>
            </a:br>
            <a:r>
              <a:rPr lang="ru-RU" altLang="ru-RU" sz="3200" dirty="0" smtClean="0">
                <a:solidFill>
                  <a:srgbClr val="0000CC"/>
                </a:solidFill>
              </a:rPr>
              <a:t/>
            </a:r>
            <a:br>
              <a:rPr lang="ru-RU" altLang="ru-RU" sz="3200" dirty="0" smtClean="0">
                <a:solidFill>
                  <a:srgbClr val="0000CC"/>
                </a:solidFill>
              </a:rPr>
            </a:br>
            <a:r>
              <a:rPr lang="ru-RU" altLang="ru-RU" sz="2400" dirty="0" smtClean="0">
                <a:solidFill>
                  <a:srgbClr val="008080"/>
                </a:solidFill>
              </a:rPr>
              <a:t>В этом, в частности, могла бы состоять одна из ведущих задач методического семинара</a:t>
            </a:r>
            <a:endParaRPr lang="ru-RU" sz="3200" dirty="0">
              <a:solidFill>
                <a:srgbClr val="008080"/>
              </a:solidFill>
            </a:endParaRPr>
          </a:p>
        </p:txBody>
      </p:sp>
    </p:spTree>
    <p:extLst>
      <p:ext uri="{BB962C8B-B14F-4D97-AF65-F5344CB8AC3E}">
        <p14:creationId xmlns:p14="http://schemas.microsoft.com/office/powerpoint/2010/main" val="1275374194"/>
      </p:ext>
    </p:extLst>
  </p:cSld>
  <p:clrMapOvr>
    <a:masterClrMapping/>
  </p:clrMapOvr>
  <p:transition>
    <p:blinds/>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97562"/>
          </a:xfrm>
        </p:spPr>
        <p:txBody>
          <a:bodyPr/>
          <a:lstStyle/>
          <a:p>
            <a:pPr algn="l"/>
            <a:r>
              <a:rPr lang="ru-RU" sz="2400" dirty="0" smtClean="0">
                <a:solidFill>
                  <a:srgbClr val="008080"/>
                </a:solidFill>
              </a:rPr>
              <a:t>Пример: ОБУЧЕНИЕ БЕЗ ОТМЕТОК</a:t>
            </a:r>
            <a:r>
              <a:rPr lang="ru-RU" sz="2000" dirty="0" smtClean="0">
                <a:solidFill>
                  <a:srgbClr val="0000CC"/>
                </a:solidFill>
              </a:rPr>
              <a:t> </a:t>
            </a:r>
            <a:br>
              <a:rPr lang="ru-RU" sz="2000" dirty="0" smtClean="0">
                <a:solidFill>
                  <a:srgbClr val="0000CC"/>
                </a:solidFill>
              </a:rPr>
            </a:br>
            <a:r>
              <a:rPr lang="ru-RU" sz="2000" dirty="0" smtClean="0">
                <a:solidFill>
                  <a:srgbClr val="0000CC"/>
                </a:solidFill>
              </a:rPr>
              <a:t>Оно </a:t>
            </a:r>
            <a:r>
              <a:rPr lang="ru-RU" sz="2000" dirty="0">
                <a:solidFill>
                  <a:srgbClr val="0000CC"/>
                </a:solidFill>
              </a:rPr>
              <a:t>известно и используется </a:t>
            </a:r>
            <a:r>
              <a:rPr lang="ru-RU" sz="2000" dirty="0" smtClean="0">
                <a:solidFill>
                  <a:srgbClr val="0000CC"/>
                </a:solidFill>
              </a:rPr>
              <a:t>много лет, </a:t>
            </a:r>
            <a:r>
              <a:rPr lang="ru-RU" sz="2000" dirty="0">
                <a:solidFill>
                  <a:srgbClr val="0000CC"/>
                </a:solidFill>
              </a:rPr>
              <a:t>поэтому с точки зрения кумулятивной </a:t>
            </a:r>
            <a:r>
              <a:rPr lang="ru-RU" sz="2000" dirty="0" smtClean="0">
                <a:solidFill>
                  <a:srgbClr val="0000CC"/>
                </a:solidFill>
              </a:rPr>
              <a:t>модели оно давно не </a:t>
            </a:r>
            <a:r>
              <a:rPr lang="ru-RU" sz="2000" dirty="0">
                <a:solidFill>
                  <a:srgbClr val="0000CC"/>
                </a:solidFill>
              </a:rPr>
              <a:t>является инновацией. Но условия и причины, из-за которых </a:t>
            </a:r>
            <a:r>
              <a:rPr lang="ru-RU" sz="2000" dirty="0" smtClean="0">
                <a:solidFill>
                  <a:srgbClr val="0000CC"/>
                </a:solidFill>
              </a:rPr>
              <a:t>этот </a:t>
            </a:r>
            <a:r>
              <a:rPr lang="ru-RU" sz="2000" dirty="0">
                <a:solidFill>
                  <a:srgbClr val="0000CC"/>
                </a:solidFill>
              </a:rPr>
              <a:t>метод </a:t>
            </a:r>
            <a:r>
              <a:rPr lang="ru-RU" sz="2000" dirty="0" smtClean="0">
                <a:solidFill>
                  <a:srgbClr val="0000CC"/>
                </a:solidFill>
              </a:rPr>
              <a:t>применяют </a:t>
            </a:r>
            <a:r>
              <a:rPr lang="ru-RU" sz="2000" dirty="0">
                <a:solidFill>
                  <a:srgbClr val="0000CC"/>
                </a:solidFill>
              </a:rPr>
              <a:t>снова и снова, не одни и те же. Когда-то </a:t>
            </a:r>
            <a:r>
              <a:rPr lang="ru-RU" sz="2000" dirty="0" err="1">
                <a:solidFill>
                  <a:srgbClr val="0000CC"/>
                </a:solidFill>
              </a:rPr>
              <a:t>Н.К.Крупская</a:t>
            </a:r>
            <a:r>
              <a:rPr lang="ru-RU" sz="2000" dirty="0">
                <a:solidFill>
                  <a:srgbClr val="0000CC"/>
                </a:solidFill>
              </a:rPr>
              <a:t> ратовала за отказ от отметок, считая, что они </a:t>
            </a:r>
            <a:r>
              <a:rPr lang="ru-RU" sz="2000" dirty="0">
                <a:solidFill>
                  <a:srgbClr val="FF0000"/>
                </a:solidFill>
              </a:rPr>
              <a:t>ведут не к объединению, а к разъединению учащихся</a:t>
            </a:r>
            <a:r>
              <a:rPr lang="ru-RU" sz="2000" dirty="0">
                <a:solidFill>
                  <a:srgbClr val="0000CC"/>
                </a:solidFill>
              </a:rPr>
              <a:t>. В конце ХХ столетия отказ от отметок мотивируется иначе, а именно </a:t>
            </a:r>
            <a:r>
              <a:rPr lang="ru-RU" sz="2000" dirty="0">
                <a:solidFill>
                  <a:srgbClr val="FF0000"/>
                </a:solidFill>
              </a:rPr>
              <a:t>необходимостью уменьшить психологическое давление на учащегося</a:t>
            </a:r>
            <a:r>
              <a:rPr lang="ru-RU" sz="2000" dirty="0">
                <a:solidFill>
                  <a:srgbClr val="0000CC"/>
                </a:solidFill>
              </a:rPr>
              <a:t>, поскольку и без этого учебный процесс становится все более напряженным. В рамках продолжающейся разработки системы развивающего обучения </a:t>
            </a:r>
            <a:r>
              <a:rPr lang="ru-RU" sz="2000" dirty="0" err="1">
                <a:solidFill>
                  <a:srgbClr val="0000CC"/>
                </a:solidFill>
              </a:rPr>
              <a:t>Эльконина</a:t>
            </a:r>
            <a:r>
              <a:rPr lang="ru-RU" sz="2000" dirty="0">
                <a:solidFill>
                  <a:srgbClr val="0000CC"/>
                </a:solidFill>
              </a:rPr>
              <a:t>-Давыдова авторы обосновывают отказ от отметок </a:t>
            </a:r>
            <a:r>
              <a:rPr lang="ru-RU" sz="2000" dirty="0">
                <a:solidFill>
                  <a:srgbClr val="FF0000"/>
                </a:solidFill>
              </a:rPr>
              <a:t>необходимостью равноправно оценивать поисковую и исполнительскую деятельность ученика</a:t>
            </a:r>
            <a:r>
              <a:rPr lang="ru-RU" sz="2000" dirty="0">
                <a:solidFill>
                  <a:srgbClr val="0000CC"/>
                </a:solidFill>
              </a:rPr>
              <a:t>. В этом случае причиной такого шага становится не перегрузка учащихся, а неразрешенный системный кризис в области контроля. Таким образом, если обучение без отметок рассматривать, учитывая меняющиеся условия и причины его применения, то он много раз может становиться </a:t>
            </a:r>
            <a:r>
              <a:rPr lang="ru-RU" sz="2000" dirty="0" smtClean="0">
                <a:solidFill>
                  <a:srgbClr val="0000CC"/>
                </a:solidFill>
              </a:rPr>
              <a:t>новым </a:t>
            </a:r>
            <a:endParaRPr lang="ru-RU" sz="2000" dirty="0">
              <a:solidFill>
                <a:srgbClr val="0000CC"/>
              </a:solidFill>
            </a:endParaRPr>
          </a:p>
        </p:txBody>
      </p:sp>
    </p:spTree>
    <p:extLst>
      <p:ext uri="{BB962C8B-B14F-4D97-AF65-F5344CB8AC3E}">
        <p14:creationId xmlns:p14="http://schemas.microsoft.com/office/powerpoint/2010/main" val="699705817"/>
      </p:ext>
    </p:extLst>
  </p:cSld>
  <p:clrMapOvr>
    <a:masterClrMapping/>
  </p:clrMapOvr>
  <p:transition>
    <p:blind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26162"/>
          </a:xfrm>
        </p:spPr>
        <p:txBody>
          <a:bodyPr/>
          <a:lstStyle/>
          <a:p>
            <a:pPr algn="l"/>
            <a:r>
              <a:rPr lang="ru-RU" sz="3200" dirty="0">
                <a:solidFill>
                  <a:srgbClr val="0000CC"/>
                </a:solidFill>
              </a:rPr>
              <a:t>Поль </a:t>
            </a:r>
            <a:r>
              <a:rPr lang="ru-RU" sz="3200" dirty="0" err="1">
                <a:solidFill>
                  <a:srgbClr val="0000CC"/>
                </a:solidFill>
              </a:rPr>
              <a:t>Рикёр</a:t>
            </a:r>
            <a:r>
              <a:rPr lang="ru-RU" sz="3200" dirty="0">
                <a:solidFill>
                  <a:srgbClr val="0000CC"/>
                </a:solidFill>
              </a:rPr>
              <a:t> </a:t>
            </a:r>
            <a:r>
              <a:rPr lang="ru-RU" sz="2400" dirty="0">
                <a:solidFill>
                  <a:srgbClr val="0000CC"/>
                </a:solidFill>
              </a:rPr>
              <a:t>писал: «Скрытое время символов может нести в себе двойную историчность – историчность традиции, которая передает интерпретацию и заставляет её выпадать в осадок, и историчность интерпретации, которая поддерживает и обновляет традицию</a:t>
            </a:r>
            <a:r>
              <a:rPr lang="ru-RU" sz="2400" dirty="0" smtClean="0">
                <a:solidFill>
                  <a:srgbClr val="0000CC"/>
                </a:solidFill>
              </a:rPr>
              <a:t>». </a:t>
            </a:r>
            <a:r>
              <a:rPr lang="ru-RU" sz="2400" dirty="0">
                <a:solidFill>
                  <a:srgbClr val="0000CC"/>
                </a:solidFill>
              </a:rPr>
              <a:t>Для современного образования «обновление традиции», предотвращающее её «выпадение в осадок», особенно необходимо, поскольку даже те педагогические средства, которые были хорошо испытаны ранее, теперь применяются в совершенно изменившихся условиях и потому нуждаются в серьёзном уточнении и новой интерпретации. </a:t>
            </a:r>
            <a:r>
              <a:rPr lang="ru-RU" sz="2800" dirty="0">
                <a:solidFill>
                  <a:srgbClr val="0000CC"/>
                </a:solidFill>
              </a:rPr>
              <a:t>На </a:t>
            </a:r>
            <a:r>
              <a:rPr lang="ru-RU" sz="2800" dirty="0" smtClean="0">
                <a:solidFill>
                  <a:srgbClr val="0000CC"/>
                </a:solidFill>
              </a:rPr>
              <a:t>уточнение интерпретации и </a:t>
            </a:r>
            <a:r>
              <a:rPr lang="ru-RU" sz="2800" dirty="0">
                <a:solidFill>
                  <a:srgbClr val="0000CC"/>
                </a:solidFill>
              </a:rPr>
              <a:t>должна быть нацелена существенная часть инновационной активности </a:t>
            </a:r>
            <a:r>
              <a:rPr lang="ru-RU" sz="2800" dirty="0" smtClean="0">
                <a:solidFill>
                  <a:srgbClr val="0000CC"/>
                </a:solidFill>
              </a:rPr>
              <a:t>педагога</a:t>
            </a:r>
            <a:endParaRPr lang="ru-RU" sz="3200" dirty="0">
              <a:solidFill>
                <a:srgbClr val="008080"/>
              </a:solidFill>
            </a:endParaRPr>
          </a:p>
        </p:txBody>
      </p:sp>
    </p:spTree>
    <p:extLst>
      <p:ext uri="{BB962C8B-B14F-4D97-AF65-F5344CB8AC3E}">
        <p14:creationId xmlns:p14="http://schemas.microsoft.com/office/powerpoint/2010/main" val="1947544658"/>
      </p:ext>
    </p:extLst>
  </p:cSld>
  <p:clrMapOvr>
    <a:masterClrMapping/>
  </p:clrMapOvr>
  <p:transition>
    <p:blinds/>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49962"/>
          </a:xfrm>
        </p:spPr>
        <p:txBody>
          <a:bodyPr/>
          <a:lstStyle/>
          <a:p>
            <a:pPr algn="l"/>
            <a:r>
              <a:rPr lang="ru-RU" sz="3200" dirty="0" smtClean="0">
                <a:solidFill>
                  <a:srgbClr val="008080"/>
                </a:solidFill>
              </a:rPr>
              <a:t>Методологические проблемы инноваций </a:t>
            </a:r>
            <a:r>
              <a:rPr lang="ru-RU" sz="3200" dirty="0" smtClean="0">
                <a:solidFill>
                  <a:srgbClr val="FF0000"/>
                </a:solidFill>
              </a:rPr>
              <a:t>3</a:t>
            </a:r>
            <a:r>
              <a:rPr lang="ru-RU" sz="3200" dirty="0">
                <a:solidFill>
                  <a:srgbClr val="0000CC"/>
                </a:solidFill>
              </a:rPr>
              <a:t>. Явное возрастание роли внешних факторов </a:t>
            </a:r>
            <a:r>
              <a:rPr lang="ru-RU" sz="3200" dirty="0">
                <a:solidFill>
                  <a:srgbClr val="FF0000"/>
                </a:solidFill>
              </a:rPr>
              <a:t>обнажило беспредельную многоаспектность этих процессов</a:t>
            </a:r>
            <a:r>
              <a:rPr lang="ru-RU" sz="3200" dirty="0">
                <a:solidFill>
                  <a:srgbClr val="0000CC"/>
                </a:solidFill>
              </a:rPr>
              <a:t>, она и </a:t>
            </a:r>
            <a:r>
              <a:rPr lang="ru-RU" sz="3200" dirty="0" smtClean="0">
                <a:solidFill>
                  <a:srgbClr val="0000CC"/>
                </a:solidFill>
              </a:rPr>
              <a:t>является главной методологической проблем </a:t>
            </a:r>
            <a:r>
              <a:rPr lang="ru-RU" sz="3200" dirty="0">
                <a:solidFill>
                  <a:srgbClr val="0000CC"/>
                </a:solidFill>
              </a:rPr>
              <a:t>современной </a:t>
            </a:r>
            <a:r>
              <a:rPr lang="ru-RU" sz="3200" dirty="0" smtClean="0">
                <a:solidFill>
                  <a:srgbClr val="0000CC"/>
                </a:solidFill>
              </a:rPr>
              <a:t>педагогики</a:t>
            </a:r>
            <a:r>
              <a:rPr lang="ru-RU" sz="3200" dirty="0">
                <a:solidFill>
                  <a:srgbClr val="0000CC"/>
                </a:solidFill>
              </a:rPr>
              <a:t>. </a:t>
            </a:r>
            <a:r>
              <a:rPr lang="ru-RU" sz="3200" dirty="0" smtClean="0">
                <a:solidFill>
                  <a:srgbClr val="0000CC"/>
                </a:solidFill>
              </a:rPr>
              <a:t/>
            </a:r>
            <a:br>
              <a:rPr lang="ru-RU" sz="3200" dirty="0" smtClean="0">
                <a:solidFill>
                  <a:srgbClr val="0000CC"/>
                </a:solidFill>
              </a:rPr>
            </a:br>
            <a:r>
              <a:rPr lang="ru-RU" sz="3200" dirty="0" smtClean="0">
                <a:solidFill>
                  <a:srgbClr val="0000CC"/>
                </a:solidFill>
              </a:rPr>
              <a:t>Но </a:t>
            </a:r>
            <a:r>
              <a:rPr lang="ru-RU" sz="3200" dirty="0" smtClean="0">
                <a:solidFill>
                  <a:srgbClr val="FF0000"/>
                </a:solidFill>
              </a:rPr>
              <a:t>выход есть</a:t>
            </a:r>
            <a:r>
              <a:rPr lang="ru-RU" sz="3200" dirty="0" smtClean="0">
                <a:solidFill>
                  <a:srgbClr val="0000CC"/>
                </a:solidFill>
              </a:rPr>
              <a:t>: сужающийся коридор возможностей сам подсказывает наиболее актуальные направления антикризисных действий. Яркий пример такого рода даёт «Эксперимент века» со слепоглухонемыми детьми</a:t>
            </a:r>
            <a:endParaRPr lang="ru-RU" sz="1400" dirty="0">
              <a:solidFill>
                <a:srgbClr val="008080"/>
              </a:solidFill>
            </a:endParaRPr>
          </a:p>
        </p:txBody>
      </p:sp>
    </p:spTree>
    <p:extLst>
      <p:ext uri="{BB962C8B-B14F-4D97-AF65-F5344CB8AC3E}">
        <p14:creationId xmlns:p14="http://schemas.microsoft.com/office/powerpoint/2010/main" val="626712772"/>
      </p:ext>
    </p:extLst>
  </p:cSld>
  <p:clrMapOvr>
    <a:masterClrMapping/>
  </p:clrMapOvr>
  <p:transition>
    <p:blinds/>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49962"/>
          </a:xfrm>
        </p:spPr>
        <p:txBody>
          <a:bodyPr/>
          <a:lstStyle/>
          <a:p>
            <a:pPr algn="l"/>
            <a:r>
              <a:rPr lang="ru-RU" sz="3000" dirty="0">
                <a:solidFill>
                  <a:srgbClr val="0000CC"/>
                </a:solidFill>
              </a:rPr>
              <a:t>По словам Соколянского, «</a:t>
            </a:r>
            <a:r>
              <a:rPr lang="ru-RU" sz="3000" dirty="0">
                <a:solidFill>
                  <a:srgbClr val="FF0000"/>
                </a:solidFill>
              </a:rPr>
              <a:t>легче всего обучать слепоглухонемых детей</a:t>
            </a:r>
            <a:r>
              <a:rPr lang="ru-RU" sz="3000" dirty="0">
                <a:solidFill>
                  <a:srgbClr val="0000CC"/>
                </a:solidFill>
              </a:rPr>
              <a:t>, труднее – глухих, ещё труднее – слепых, а уже совсем трудно – обычных, "нормальных"». Суть дела, по мнению авторов, заключается в том, что у нормального ребенка невозможно полностью расчленить многообразные факторы, под влиянием которых складывается его психика, невозможно проследить и зафиксировать их действие, </a:t>
            </a:r>
            <a:r>
              <a:rPr lang="ru-RU" sz="3000" dirty="0" smtClean="0">
                <a:solidFill>
                  <a:srgbClr val="0000CC"/>
                </a:solidFill>
              </a:rPr>
              <a:t/>
            </a:r>
            <a:br>
              <a:rPr lang="ru-RU" sz="3000" dirty="0" smtClean="0">
                <a:solidFill>
                  <a:srgbClr val="0000CC"/>
                </a:solidFill>
              </a:rPr>
            </a:br>
            <a:r>
              <a:rPr lang="ru-RU" sz="3000" dirty="0" smtClean="0">
                <a:solidFill>
                  <a:srgbClr val="0000CC"/>
                </a:solidFill>
              </a:rPr>
              <a:t>в </a:t>
            </a:r>
            <a:r>
              <a:rPr lang="ru-RU" sz="3000" dirty="0">
                <a:solidFill>
                  <a:srgbClr val="0000CC"/>
                </a:solidFill>
              </a:rPr>
              <a:t>то время как в случае слепоглухонемых детей все приводные ремни психики ребёнка находятся в руках </a:t>
            </a:r>
            <a:r>
              <a:rPr lang="ru-RU" sz="3000" dirty="0" smtClean="0">
                <a:solidFill>
                  <a:srgbClr val="0000CC"/>
                </a:solidFill>
              </a:rPr>
              <a:t>педагога</a:t>
            </a:r>
            <a:endParaRPr lang="ru-RU" sz="3000" dirty="0">
              <a:solidFill>
                <a:srgbClr val="0000CC"/>
              </a:solidFill>
            </a:endParaRPr>
          </a:p>
        </p:txBody>
      </p:sp>
    </p:spTree>
    <p:extLst>
      <p:ext uri="{BB962C8B-B14F-4D97-AF65-F5344CB8AC3E}">
        <p14:creationId xmlns:p14="http://schemas.microsoft.com/office/powerpoint/2010/main" val="3146841102"/>
      </p:ext>
    </p:extLst>
  </p:cSld>
  <p:clrMapOvr>
    <a:masterClrMapping/>
  </p:clrMapOvr>
  <p:transition>
    <p:blinds/>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221162"/>
          </a:xfrm>
        </p:spPr>
        <p:txBody>
          <a:bodyPr/>
          <a:lstStyle/>
          <a:p>
            <a:pPr algn="l"/>
            <a:r>
              <a:rPr lang="ru-RU" sz="3200" dirty="0" smtClean="0">
                <a:solidFill>
                  <a:srgbClr val="0000CC"/>
                </a:solidFill>
              </a:rPr>
              <a:t>Но особенно ценным для нас является обращение к богатой событиями истории математики и математического образования. На этом примере можно увидеть те принципиально важные методологические решения образовательных проблем, которые прошли суровую проверку временем</a:t>
            </a:r>
            <a:endParaRPr lang="ru-RU" sz="1400" dirty="0">
              <a:solidFill>
                <a:srgbClr val="0000CC"/>
              </a:solidFill>
            </a:endParaRPr>
          </a:p>
        </p:txBody>
      </p:sp>
    </p:spTree>
    <p:extLst>
      <p:ext uri="{BB962C8B-B14F-4D97-AF65-F5344CB8AC3E}">
        <p14:creationId xmlns:p14="http://schemas.microsoft.com/office/powerpoint/2010/main" val="810496032"/>
      </p:ext>
    </p:extLst>
  </p:cSld>
  <p:clrMapOvr>
    <a:masterClrMapping/>
  </p:clrMapOvr>
  <p:transition>
    <p:blinds/>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02362"/>
          </a:xfrm>
        </p:spPr>
        <p:txBody>
          <a:bodyPr/>
          <a:lstStyle/>
          <a:p>
            <a:pPr algn="l"/>
            <a:r>
              <a:rPr lang="ru-RU" sz="3200" dirty="0" smtClean="0">
                <a:solidFill>
                  <a:srgbClr val="008080"/>
                </a:solidFill>
              </a:rPr>
              <a:t>Коллизия 1</a:t>
            </a:r>
            <a:br>
              <a:rPr lang="ru-RU" sz="3200" dirty="0" smtClean="0">
                <a:solidFill>
                  <a:srgbClr val="008080"/>
                </a:solidFill>
              </a:rPr>
            </a:br>
            <a:r>
              <a:rPr lang="ru-RU" sz="2800" dirty="0" smtClean="0">
                <a:solidFill>
                  <a:srgbClr val="0000CC"/>
                </a:solidFill>
              </a:rPr>
              <a:t>Взрывной </a:t>
            </a:r>
            <a:r>
              <a:rPr lang="ru-RU" sz="2800" dirty="0">
                <a:solidFill>
                  <a:srgbClr val="0000CC"/>
                </a:solidFill>
              </a:rPr>
              <a:t>рост </a:t>
            </a:r>
            <a:r>
              <a:rPr lang="ru-RU" sz="2800" dirty="0" smtClean="0">
                <a:solidFill>
                  <a:srgbClr val="0000CC"/>
                </a:solidFill>
              </a:rPr>
              <a:t>математического знания </a:t>
            </a:r>
            <a:r>
              <a:rPr lang="ru-RU" sz="2800" dirty="0">
                <a:solidFill>
                  <a:srgbClr val="0000CC"/>
                </a:solidFill>
              </a:rPr>
              <a:t>в Древней Греции </a:t>
            </a:r>
            <a:r>
              <a:rPr lang="ru-RU" sz="2800" dirty="0" smtClean="0">
                <a:solidFill>
                  <a:srgbClr val="0000CC"/>
                </a:solidFill>
              </a:rPr>
              <a:t>резко затруднил его трансляцию в череде поколений. Но в это же время в </a:t>
            </a:r>
            <a:r>
              <a:rPr lang="ru-RU" sz="2800" dirty="0">
                <a:solidFill>
                  <a:srgbClr val="0000CC"/>
                </a:solidFill>
              </a:rPr>
              <a:t>Греции </a:t>
            </a:r>
            <a:r>
              <a:rPr lang="ru-RU" sz="2800" dirty="0" smtClean="0">
                <a:solidFill>
                  <a:srgbClr val="0000CC"/>
                </a:solidFill>
              </a:rPr>
              <a:t>были </a:t>
            </a:r>
            <a:r>
              <a:rPr lang="ru-RU" sz="2800" dirty="0">
                <a:solidFill>
                  <a:srgbClr val="0000CC"/>
                </a:solidFill>
              </a:rPr>
              <a:t>созданы математические теории в собственном смысле слова: в </a:t>
            </a:r>
            <a:r>
              <a:rPr lang="ru-RU" sz="2800" dirty="0" smtClean="0">
                <a:solidFill>
                  <a:srgbClr val="0000CC"/>
                </a:solidFill>
              </a:rPr>
              <a:t>математику </a:t>
            </a:r>
            <a:r>
              <a:rPr lang="ru-RU" sz="2800" dirty="0">
                <a:solidFill>
                  <a:srgbClr val="0000CC"/>
                </a:solidFill>
              </a:rPr>
              <a:t>было систематически введено логическое доказательство, и отдельные разделы </a:t>
            </a:r>
            <a:r>
              <a:rPr lang="ru-RU" sz="2800" dirty="0" smtClean="0">
                <a:solidFill>
                  <a:srgbClr val="0000CC"/>
                </a:solidFill>
              </a:rPr>
              <a:t>её </a:t>
            </a:r>
            <a:r>
              <a:rPr lang="ru-RU" sz="2800" dirty="0">
                <a:solidFill>
                  <a:srgbClr val="0000CC"/>
                </a:solidFill>
              </a:rPr>
              <a:t>стали строиться как дедуктивные </a:t>
            </a:r>
            <a:r>
              <a:rPr lang="ru-RU" sz="2800" dirty="0" smtClean="0">
                <a:solidFill>
                  <a:srgbClr val="0000CC"/>
                </a:solidFill>
              </a:rPr>
              <a:t>системы. При этом опора </a:t>
            </a:r>
            <a:r>
              <a:rPr lang="ru-RU" sz="2800" dirty="0">
                <a:solidFill>
                  <a:srgbClr val="0000CC"/>
                </a:solidFill>
              </a:rPr>
              <a:t>на логические связи стала универсальным оператором </a:t>
            </a:r>
            <a:r>
              <a:rPr lang="ru-RU" sz="2800" dirty="0" smtClean="0">
                <a:solidFill>
                  <a:srgbClr val="0000CC"/>
                </a:solidFill>
              </a:rPr>
              <a:t>сжатия </a:t>
            </a:r>
            <a:r>
              <a:rPr lang="ru-RU" sz="2800" dirty="0">
                <a:solidFill>
                  <a:srgbClr val="0000CC"/>
                </a:solidFill>
              </a:rPr>
              <a:t>информации и содействовала </a:t>
            </a:r>
            <a:r>
              <a:rPr lang="ru-RU" sz="2800" dirty="0" smtClean="0">
                <a:solidFill>
                  <a:srgbClr val="0000CC"/>
                </a:solidFill>
              </a:rPr>
              <a:t>повышению устойчивости в передаче </a:t>
            </a:r>
            <a:r>
              <a:rPr lang="ru-RU" sz="2800" dirty="0">
                <a:solidFill>
                  <a:srgbClr val="0000CC"/>
                </a:solidFill>
              </a:rPr>
              <a:t>накопленных сведений от поколения к </a:t>
            </a:r>
            <a:r>
              <a:rPr lang="ru-RU" sz="2800" dirty="0" smtClean="0">
                <a:solidFill>
                  <a:srgbClr val="0000CC"/>
                </a:solidFill>
              </a:rPr>
              <a:t>поколению</a:t>
            </a:r>
            <a:endParaRPr lang="ru-RU" sz="2800" dirty="0">
              <a:solidFill>
                <a:srgbClr val="008080"/>
              </a:solidFill>
            </a:endParaRPr>
          </a:p>
        </p:txBody>
      </p:sp>
    </p:spTree>
    <p:extLst>
      <p:ext uri="{BB962C8B-B14F-4D97-AF65-F5344CB8AC3E}">
        <p14:creationId xmlns:p14="http://schemas.microsoft.com/office/powerpoint/2010/main" val="2725022611"/>
      </p:ext>
    </p:extLst>
  </p:cSld>
  <p:clrMapOvr>
    <a:masterClrMapping/>
  </p:clrMapOvr>
  <p:transition>
    <p:blinds/>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49962"/>
          </a:xfrm>
        </p:spPr>
        <p:txBody>
          <a:bodyPr/>
          <a:lstStyle/>
          <a:p>
            <a:pPr algn="l"/>
            <a:r>
              <a:rPr lang="ru-RU" sz="3200" dirty="0" smtClean="0">
                <a:solidFill>
                  <a:srgbClr val="008080"/>
                </a:solidFill>
              </a:rPr>
              <a:t>Коллизия 2</a:t>
            </a:r>
            <a:br>
              <a:rPr lang="ru-RU" sz="3200" dirty="0" smtClean="0">
                <a:solidFill>
                  <a:srgbClr val="008080"/>
                </a:solidFill>
              </a:rPr>
            </a:br>
            <a:r>
              <a:rPr lang="ru-RU" sz="3000" dirty="0">
                <a:solidFill>
                  <a:srgbClr val="0000CC"/>
                </a:solidFill>
              </a:rPr>
              <a:t>К началу </a:t>
            </a:r>
            <a:r>
              <a:rPr lang="en-US" sz="3000" dirty="0">
                <a:solidFill>
                  <a:srgbClr val="0000CC"/>
                </a:solidFill>
              </a:rPr>
              <a:t>XIX </a:t>
            </a:r>
            <a:r>
              <a:rPr lang="ru-RU" sz="3000" dirty="0">
                <a:solidFill>
                  <a:srgbClr val="0000CC"/>
                </a:solidFill>
              </a:rPr>
              <a:t>века экстенсивный рост математики сделал эту компенсацию недостаточной. Гаусс был последним, кто мог продуктивно работать во всех областях математики. Педагогически обусловленным способом реагирования на изменившуюся ситуацию стала дифференциация науки и образования. Характерно, что расслоение </a:t>
            </a:r>
            <a:r>
              <a:rPr lang="ru-RU" sz="3000" dirty="0" smtClean="0">
                <a:solidFill>
                  <a:srgbClr val="0000CC"/>
                </a:solidFill>
              </a:rPr>
              <a:t>научных знаний происходило </a:t>
            </a:r>
            <a:r>
              <a:rPr lang="ru-RU" sz="3000" dirty="0">
                <a:solidFill>
                  <a:srgbClr val="0000CC"/>
                </a:solidFill>
              </a:rPr>
              <a:t>вдоль цепей наиболее важных связей между фактами, так что оператором сжатия, найденным ранее, можно было пользоваться и </a:t>
            </a:r>
            <a:r>
              <a:rPr lang="ru-RU" sz="3000" dirty="0" smtClean="0">
                <a:solidFill>
                  <a:srgbClr val="0000CC"/>
                </a:solidFill>
              </a:rPr>
              <a:t>дальше</a:t>
            </a:r>
            <a:endParaRPr lang="ru-RU" sz="3000" dirty="0">
              <a:solidFill>
                <a:srgbClr val="0000CC"/>
              </a:solidFill>
            </a:endParaRPr>
          </a:p>
        </p:txBody>
      </p:sp>
    </p:spTree>
    <p:extLst>
      <p:ext uri="{BB962C8B-B14F-4D97-AF65-F5344CB8AC3E}">
        <p14:creationId xmlns:p14="http://schemas.microsoft.com/office/powerpoint/2010/main" val="2458611488"/>
      </p:ext>
    </p:extLst>
  </p:cSld>
  <p:clrMapOvr>
    <a:masterClrMapping/>
  </p:clrMapOvr>
  <p:transition>
    <p:blinds/>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49962"/>
          </a:xfrm>
        </p:spPr>
        <p:txBody>
          <a:bodyPr/>
          <a:lstStyle/>
          <a:p>
            <a:pPr algn="l"/>
            <a:r>
              <a:rPr lang="ru-RU" sz="3200" dirty="0" smtClean="0">
                <a:solidFill>
                  <a:srgbClr val="008080"/>
                </a:solidFill>
              </a:rPr>
              <a:t>Коллизия 3</a:t>
            </a:r>
            <a:br>
              <a:rPr lang="ru-RU" sz="3200" dirty="0" smtClean="0">
                <a:solidFill>
                  <a:srgbClr val="008080"/>
                </a:solidFill>
              </a:rPr>
            </a:br>
            <a:r>
              <a:rPr lang="ru-RU" sz="2800" dirty="0">
                <a:solidFill>
                  <a:srgbClr val="0000CC"/>
                </a:solidFill>
              </a:rPr>
              <a:t>При этом специализация </a:t>
            </a:r>
            <a:r>
              <a:rPr lang="ru-RU" sz="2800" dirty="0" smtClean="0">
                <a:solidFill>
                  <a:srgbClr val="0000CC"/>
                </a:solidFill>
              </a:rPr>
              <a:t>науки сократила </a:t>
            </a:r>
            <a:r>
              <a:rPr lang="ru-RU" sz="2800" dirty="0">
                <a:solidFill>
                  <a:srgbClr val="0000CC"/>
                </a:solidFill>
              </a:rPr>
              <a:t>возможность поддержки образовательного процесса методами социальной инженерии, так как затруднила горизонтальные переходы учащихся с одной учебной траектории на другую. </a:t>
            </a:r>
            <a:r>
              <a:rPr lang="ru-RU" sz="2800" dirty="0" smtClean="0">
                <a:solidFill>
                  <a:srgbClr val="0000CC"/>
                </a:solidFill>
              </a:rPr>
              <a:t>(</a:t>
            </a:r>
            <a:r>
              <a:rPr lang="ru-RU" sz="2800" dirty="0" smtClean="0">
                <a:solidFill>
                  <a:srgbClr val="FF0000"/>
                </a:solidFill>
              </a:rPr>
              <a:t>Пример С.П. Новикова</a:t>
            </a:r>
            <a:r>
              <a:rPr lang="ru-RU" sz="2800" dirty="0" smtClean="0">
                <a:solidFill>
                  <a:srgbClr val="0000CC"/>
                </a:solidFill>
              </a:rPr>
              <a:t>). Не </a:t>
            </a:r>
            <a:r>
              <a:rPr lang="ru-RU" sz="2800" dirty="0">
                <a:solidFill>
                  <a:srgbClr val="0000CC"/>
                </a:solidFill>
              </a:rPr>
              <a:t>случайно именно в </a:t>
            </a:r>
            <a:r>
              <a:rPr lang="en-US" sz="2800" dirty="0">
                <a:solidFill>
                  <a:srgbClr val="0000CC"/>
                </a:solidFill>
              </a:rPr>
              <a:t>XIX </a:t>
            </a:r>
            <a:r>
              <a:rPr lang="ru-RU" sz="2800" dirty="0">
                <a:solidFill>
                  <a:srgbClr val="0000CC"/>
                </a:solidFill>
              </a:rPr>
              <a:t>веке, как отмечал Ф. Клейн, на первый план в обучении математике вышла воспитательная задача. Без стимулирования активности учащихся трудно рассчитывать, что они пройдут без потерь сквозь узкие трубчатые окрестности длинных цепей взаимосвязанного </a:t>
            </a:r>
            <a:r>
              <a:rPr lang="ru-RU" sz="2800" dirty="0" smtClean="0">
                <a:solidFill>
                  <a:srgbClr val="0000CC"/>
                </a:solidFill>
              </a:rPr>
              <a:t>материала. (</a:t>
            </a:r>
            <a:r>
              <a:rPr lang="ru-RU" sz="2800" dirty="0" err="1" smtClean="0">
                <a:solidFill>
                  <a:srgbClr val="FF0000"/>
                </a:solidFill>
              </a:rPr>
              <a:t>А.Дистервег</a:t>
            </a:r>
            <a:r>
              <a:rPr lang="ru-RU" sz="2800" dirty="0" smtClean="0">
                <a:solidFill>
                  <a:srgbClr val="FF0000"/>
                </a:solidFill>
              </a:rPr>
              <a:t> о самодеятельности</a:t>
            </a:r>
            <a:r>
              <a:rPr lang="ru-RU" sz="2800" dirty="0" smtClean="0">
                <a:solidFill>
                  <a:srgbClr val="0000CC"/>
                </a:solidFill>
              </a:rPr>
              <a:t>)</a:t>
            </a:r>
            <a:endParaRPr lang="ru-RU" sz="1000" dirty="0">
              <a:solidFill>
                <a:srgbClr val="0000CC"/>
              </a:solidFill>
            </a:endParaRPr>
          </a:p>
        </p:txBody>
      </p:sp>
    </p:spTree>
    <p:extLst>
      <p:ext uri="{BB962C8B-B14F-4D97-AF65-F5344CB8AC3E}">
        <p14:creationId xmlns:p14="http://schemas.microsoft.com/office/powerpoint/2010/main" val="4234625755"/>
      </p:ext>
    </p:extLst>
  </p:cSld>
  <p:clrMapOvr>
    <a:masterClrMapping/>
  </p:clrMapOvr>
  <p:transition>
    <p:blinds/>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26162"/>
          </a:xfrm>
        </p:spPr>
        <p:txBody>
          <a:bodyPr/>
          <a:lstStyle/>
          <a:p>
            <a:pPr algn="l"/>
            <a:r>
              <a:rPr lang="ru-RU" sz="3200" dirty="0" smtClean="0">
                <a:solidFill>
                  <a:srgbClr val="008080"/>
                </a:solidFill>
              </a:rPr>
              <a:t>Коллизия 4</a:t>
            </a:r>
            <a:br>
              <a:rPr lang="ru-RU" sz="3200" dirty="0" smtClean="0">
                <a:solidFill>
                  <a:srgbClr val="008080"/>
                </a:solidFill>
              </a:rPr>
            </a:br>
            <a:r>
              <a:rPr lang="ru-RU" sz="2800" dirty="0">
                <a:solidFill>
                  <a:srgbClr val="0000CC"/>
                </a:solidFill>
              </a:rPr>
              <a:t>В </a:t>
            </a:r>
            <a:r>
              <a:rPr lang="en-US" sz="2800" dirty="0">
                <a:solidFill>
                  <a:srgbClr val="0000CC"/>
                </a:solidFill>
              </a:rPr>
              <a:t>XX</a:t>
            </a:r>
            <a:r>
              <a:rPr lang="ru-RU" sz="2800" dirty="0">
                <a:solidFill>
                  <a:srgbClr val="0000CC"/>
                </a:solidFill>
              </a:rPr>
              <a:t> веке математика прорвала и эти защитные педагогические сооружения. Так, </a:t>
            </a:r>
            <a:r>
              <a:rPr lang="ru-RU" sz="2800" dirty="0">
                <a:solidFill>
                  <a:srgbClr val="FF0000"/>
                </a:solidFill>
              </a:rPr>
              <a:t>теорема М. </a:t>
            </a:r>
            <a:r>
              <a:rPr lang="ru-RU" sz="2800" dirty="0" err="1">
                <a:solidFill>
                  <a:srgbClr val="FF0000"/>
                </a:solidFill>
              </a:rPr>
              <a:t>Атьи</a:t>
            </a:r>
            <a:r>
              <a:rPr lang="ru-RU" sz="2800" dirty="0">
                <a:solidFill>
                  <a:srgbClr val="FF0000"/>
                </a:solidFill>
              </a:rPr>
              <a:t> и </a:t>
            </a:r>
            <a:r>
              <a:rPr lang="ru-RU" sz="2800" dirty="0" err="1">
                <a:solidFill>
                  <a:srgbClr val="FF0000"/>
                </a:solidFill>
              </a:rPr>
              <a:t>И</a:t>
            </a:r>
            <a:r>
              <a:rPr lang="ru-RU" sz="2800" dirty="0">
                <a:solidFill>
                  <a:srgbClr val="FF0000"/>
                </a:solidFill>
              </a:rPr>
              <a:t>. Зингера об индексе </a:t>
            </a:r>
            <a:r>
              <a:rPr lang="ru-RU" sz="2800" dirty="0">
                <a:solidFill>
                  <a:srgbClr val="0000CC"/>
                </a:solidFill>
              </a:rPr>
              <a:t>эллиптического оператора на замкнутом многообразии, по образному выражению </a:t>
            </a:r>
            <a:r>
              <a:rPr lang="ru-RU" sz="2800" dirty="0" smtClean="0">
                <a:solidFill>
                  <a:srgbClr val="0000CC"/>
                </a:solidFill>
              </a:rPr>
              <a:t/>
            </a:r>
            <a:br>
              <a:rPr lang="ru-RU" sz="2800" dirty="0" smtClean="0">
                <a:solidFill>
                  <a:srgbClr val="0000CC"/>
                </a:solidFill>
              </a:rPr>
            </a:br>
            <a:r>
              <a:rPr lang="ru-RU" sz="2800" dirty="0" smtClean="0">
                <a:solidFill>
                  <a:srgbClr val="0000CC"/>
                </a:solidFill>
              </a:rPr>
              <a:t>Р</a:t>
            </a:r>
            <a:r>
              <a:rPr lang="ru-RU" sz="2800" dirty="0">
                <a:solidFill>
                  <a:srgbClr val="0000CC"/>
                </a:solidFill>
              </a:rPr>
              <a:t>. Пале, находится «на высоком этаже современной науки, точнее – на галерее, соединяющей высотные здания топологии и линейных дифференциальных операторов с частными производными». Соответственно для освоения этого результата математикам нужно выходить далеко за рамки своей узкой </a:t>
            </a:r>
            <a:r>
              <a:rPr lang="ru-RU" sz="2800" dirty="0" smtClean="0">
                <a:solidFill>
                  <a:srgbClr val="0000CC"/>
                </a:solidFill>
              </a:rPr>
              <a:t>подготовки</a:t>
            </a:r>
            <a:endParaRPr lang="ru-RU" sz="2800" dirty="0">
              <a:solidFill>
                <a:srgbClr val="0000CC"/>
              </a:solidFill>
            </a:endParaRPr>
          </a:p>
        </p:txBody>
      </p:sp>
    </p:spTree>
    <p:extLst>
      <p:ext uri="{BB962C8B-B14F-4D97-AF65-F5344CB8AC3E}">
        <p14:creationId xmlns:p14="http://schemas.microsoft.com/office/powerpoint/2010/main" val="2713679780"/>
      </p:ext>
    </p:extLst>
  </p:cSld>
  <p:clrMapOvr>
    <a:masterClrMapping/>
  </p:clrMapOvr>
  <p:transition>
    <p:blinds/>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35562"/>
          </a:xfrm>
        </p:spPr>
        <p:txBody>
          <a:bodyPr/>
          <a:lstStyle/>
          <a:p>
            <a:pPr algn="l"/>
            <a:r>
              <a:rPr lang="ru-RU" sz="3200" dirty="0" smtClean="0">
                <a:solidFill>
                  <a:srgbClr val="008080"/>
                </a:solidFill>
              </a:rPr>
              <a:t>Коллизия 5</a:t>
            </a:r>
            <a:br>
              <a:rPr lang="ru-RU" sz="3200" dirty="0" smtClean="0">
                <a:solidFill>
                  <a:srgbClr val="008080"/>
                </a:solidFill>
              </a:rPr>
            </a:br>
            <a:r>
              <a:rPr lang="ru-RU" sz="2800" dirty="0">
                <a:solidFill>
                  <a:srgbClr val="0000CC"/>
                </a:solidFill>
              </a:rPr>
              <a:t>Внутри специальных областей напряжение тоже растёт. </a:t>
            </a:r>
            <a:r>
              <a:rPr lang="ru-RU" sz="2800" dirty="0" smtClean="0">
                <a:solidFill>
                  <a:srgbClr val="0000CC"/>
                </a:solidFill>
              </a:rPr>
              <a:t>По словам </a:t>
            </a:r>
            <a:r>
              <a:rPr lang="ru-RU" sz="2800" dirty="0" err="1" smtClean="0">
                <a:solidFill>
                  <a:srgbClr val="0000CC"/>
                </a:solidFill>
              </a:rPr>
              <a:t>Горенстейна</a:t>
            </a:r>
            <a:r>
              <a:rPr lang="ru-RU" sz="2800" dirty="0" smtClean="0">
                <a:solidFill>
                  <a:srgbClr val="0000CC"/>
                </a:solidFill>
              </a:rPr>
              <a:t>, </a:t>
            </a:r>
            <a:r>
              <a:rPr lang="ru-RU" sz="2800" dirty="0">
                <a:solidFill>
                  <a:srgbClr val="FF0000"/>
                </a:solidFill>
              </a:rPr>
              <a:t>для доказательства грандиозной теоремы алгебры</a:t>
            </a:r>
            <a:r>
              <a:rPr lang="ru-RU" sz="2800" dirty="0">
                <a:solidFill>
                  <a:srgbClr val="0000CC"/>
                </a:solidFill>
              </a:rPr>
              <a:t>, то есть для доказательства того, что все простые конечные группы уже найдены, понадобились усилия 100 математиков </a:t>
            </a:r>
            <a:r>
              <a:rPr lang="ru-RU" sz="2800" dirty="0" smtClean="0">
                <a:solidFill>
                  <a:srgbClr val="0000CC"/>
                </a:solidFill>
              </a:rPr>
              <a:t>в течение 40 лет и </a:t>
            </a:r>
            <a:r>
              <a:rPr lang="ru-RU" sz="2800" dirty="0">
                <a:solidFill>
                  <a:srgbClr val="FF0000"/>
                </a:solidFill>
              </a:rPr>
              <a:t>15 тысяч журнальных страниц</a:t>
            </a:r>
            <a:r>
              <a:rPr lang="ru-RU" sz="2800" dirty="0">
                <a:solidFill>
                  <a:srgbClr val="0000CC"/>
                </a:solidFill>
              </a:rPr>
              <a:t>. </a:t>
            </a:r>
            <a:r>
              <a:rPr lang="ru-RU" sz="2800" dirty="0" smtClean="0">
                <a:solidFill>
                  <a:srgbClr val="0000CC"/>
                </a:solidFill>
              </a:rPr>
              <a:t>Введённый </a:t>
            </a:r>
            <a:r>
              <a:rPr lang="ru-RU" sz="2800" dirty="0">
                <a:solidFill>
                  <a:srgbClr val="0000CC"/>
                </a:solidFill>
              </a:rPr>
              <a:t>М.К. </a:t>
            </a:r>
            <a:r>
              <a:rPr lang="ru-RU" sz="2800" dirty="0" smtClean="0">
                <a:solidFill>
                  <a:srgbClr val="0000CC"/>
                </a:solidFill>
              </a:rPr>
              <a:t>Петровым термин «</a:t>
            </a:r>
            <a:r>
              <a:rPr lang="ru-RU" sz="2800" dirty="0" err="1" smtClean="0">
                <a:solidFill>
                  <a:srgbClr val="0000CC"/>
                </a:solidFill>
              </a:rPr>
              <a:t>нечеловекоразмерность</a:t>
            </a:r>
            <a:r>
              <a:rPr lang="ru-RU" sz="2800" dirty="0" smtClean="0">
                <a:solidFill>
                  <a:srgbClr val="0000CC"/>
                </a:solidFill>
              </a:rPr>
              <a:t> </a:t>
            </a:r>
            <a:r>
              <a:rPr lang="ru-RU" sz="2800" dirty="0">
                <a:solidFill>
                  <a:srgbClr val="0000CC"/>
                </a:solidFill>
              </a:rPr>
              <a:t>науки</a:t>
            </a:r>
            <a:r>
              <a:rPr lang="ru-RU" sz="2800" dirty="0" smtClean="0">
                <a:solidFill>
                  <a:srgbClr val="0000CC"/>
                </a:solidFill>
              </a:rPr>
              <a:t>» </a:t>
            </a:r>
            <a:r>
              <a:rPr lang="ru-RU" sz="2800" dirty="0">
                <a:solidFill>
                  <a:srgbClr val="0000CC"/>
                </a:solidFill>
              </a:rPr>
              <a:t>хорошо отражает сложившееся положение дел</a:t>
            </a:r>
            <a:endParaRPr lang="ru-RU" sz="1600" dirty="0">
              <a:solidFill>
                <a:srgbClr val="0000CC"/>
              </a:solidFill>
            </a:endParaRPr>
          </a:p>
        </p:txBody>
      </p:sp>
    </p:spTree>
    <p:extLst>
      <p:ext uri="{BB962C8B-B14F-4D97-AF65-F5344CB8AC3E}">
        <p14:creationId xmlns:p14="http://schemas.microsoft.com/office/powerpoint/2010/main" val="2770481472"/>
      </p:ext>
    </p:extLst>
  </p:cSld>
  <p:clrMapOvr>
    <a:masterClrMapping/>
  </p:clrMapOvr>
  <p:transition>
    <p:blind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58200" cy="6126162"/>
          </a:xfrm>
        </p:spPr>
        <p:txBody>
          <a:bodyPr/>
          <a:lstStyle/>
          <a:p>
            <a:pPr algn="l"/>
            <a:r>
              <a:rPr lang="ru-RU" sz="3200" i="1" dirty="0" smtClean="0">
                <a:solidFill>
                  <a:srgbClr val="008080"/>
                </a:solidFill>
              </a:rPr>
              <a:t>Масштаб изменений в современном мире</a:t>
            </a:r>
            <a:r>
              <a:rPr lang="ru-RU" sz="3200" dirty="0" smtClean="0">
                <a:solidFill>
                  <a:srgbClr val="0000CC"/>
                </a:solidFill>
              </a:rPr>
              <a:t/>
            </a:r>
            <a:br>
              <a:rPr lang="ru-RU" sz="3200" dirty="0" smtClean="0">
                <a:solidFill>
                  <a:srgbClr val="0000CC"/>
                </a:solidFill>
              </a:rPr>
            </a:br>
            <a:r>
              <a:rPr lang="ru-RU" sz="3200" dirty="0" smtClean="0">
                <a:solidFill>
                  <a:srgbClr val="0000CC"/>
                </a:solidFill>
              </a:rPr>
              <a:t>По мнению С.П. </a:t>
            </a:r>
            <a:r>
              <a:rPr lang="ru-RU" sz="3200" dirty="0" err="1" smtClean="0">
                <a:solidFill>
                  <a:srgbClr val="0000CC"/>
                </a:solidFill>
              </a:rPr>
              <a:t>Капицы</a:t>
            </a:r>
            <a:r>
              <a:rPr lang="ru-RU" sz="3200" dirty="0" smtClean="0">
                <a:solidFill>
                  <a:srgbClr val="0000CC"/>
                </a:solidFill>
              </a:rPr>
              <a:t>, именно сейчас имеет место </a:t>
            </a:r>
            <a:r>
              <a:rPr lang="ru-RU" sz="3200" dirty="0" smtClean="0">
                <a:solidFill>
                  <a:srgbClr val="FF0000"/>
                </a:solidFill>
              </a:rPr>
              <a:t>демографический переход </a:t>
            </a:r>
            <a:br>
              <a:rPr lang="ru-RU" sz="3200" dirty="0" smtClean="0">
                <a:solidFill>
                  <a:srgbClr val="FF0000"/>
                </a:solidFill>
              </a:rPr>
            </a:br>
            <a:r>
              <a:rPr lang="ru-RU" sz="3200" dirty="0" smtClean="0">
                <a:solidFill>
                  <a:srgbClr val="0000CC"/>
                </a:solidFill>
              </a:rPr>
              <a:t>– от продолжавшегося 1,5 млн лет гиперболического роста численности людей на планете к стабилизации населения. </a:t>
            </a:r>
            <a:br>
              <a:rPr lang="ru-RU" sz="3200" dirty="0" smtClean="0">
                <a:solidFill>
                  <a:srgbClr val="0000CC"/>
                </a:solidFill>
              </a:rPr>
            </a:br>
            <a:r>
              <a:rPr lang="ru-RU" sz="3200" dirty="0" smtClean="0">
                <a:solidFill>
                  <a:srgbClr val="0000CC"/>
                </a:solidFill>
              </a:rPr>
              <a:t>Механизмы культурного наследования, выработанные </a:t>
            </a:r>
            <a:r>
              <a:rPr lang="ru-RU" sz="3200" dirty="0">
                <a:solidFill>
                  <a:srgbClr val="0000CC"/>
                </a:solidFill>
              </a:rPr>
              <a:t>за </a:t>
            </a:r>
            <a:r>
              <a:rPr lang="ru-RU" sz="3200" dirty="0" smtClean="0">
                <a:solidFill>
                  <a:srgbClr val="0000CC"/>
                </a:solidFill>
              </a:rPr>
              <a:t>тысячи лет истории, не успевают подстроиться к ударному характеру этого перехода, порождая неустроенность </a:t>
            </a:r>
            <a:r>
              <a:rPr lang="ru-RU" sz="3200" dirty="0">
                <a:solidFill>
                  <a:srgbClr val="0000CC"/>
                </a:solidFill>
              </a:rPr>
              <a:t>жизни и </a:t>
            </a:r>
            <a:r>
              <a:rPr lang="ru-RU" sz="3200" dirty="0" smtClean="0">
                <a:solidFill>
                  <a:srgbClr val="0000CC"/>
                </a:solidFill>
              </a:rPr>
              <a:t>стрессы</a:t>
            </a:r>
            <a:r>
              <a:rPr lang="ru-RU" sz="3200" dirty="0" smtClean="0"/>
              <a:t> </a:t>
            </a:r>
            <a:endParaRPr lang="ru-RU" sz="2000" dirty="0">
              <a:solidFill>
                <a:srgbClr val="0000CC"/>
              </a:solidFill>
            </a:endParaRPr>
          </a:p>
        </p:txBody>
      </p:sp>
    </p:spTree>
    <p:extLst>
      <p:ext uri="{BB962C8B-B14F-4D97-AF65-F5344CB8AC3E}">
        <p14:creationId xmlns:p14="http://schemas.microsoft.com/office/powerpoint/2010/main" val="232926393"/>
      </p:ext>
    </p:extLst>
  </p:cSld>
  <p:clrMapOvr>
    <a:masterClrMapping/>
  </p:clrMapOvr>
  <p:transition>
    <p:blinds/>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26162"/>
          </a:xfrm>
        </p:spPr>
        <p:txBody>
          <a:bodyPr/>
          <a:lstStyle/>
          <a:p>
            <a:pPr algn="l"/>
            <a:r>
              <a:rPr lang="ru-RU" sz="3200" dirty="0" smtClean="0">
                <a:solidFill>
                  <a:srgbClr val="008080"/>
                </a:solidFill>
              </a:rPr>
              <a:t>Коллизия 6</a:t>
            </a:r>
            <a:br>
              <a:rPr lang="ru-RU" sz="3200" dirty="0" smtClean="0">
                <a:solidFill>
                  <a:srgbClr val="008080"/>
                </a:solidFill>
              </a:rPr>
            </a:br>
            <a:r>
              <a:rPr lang="ru-RU" sz="2800" dirty="0">
                <a:solidFill>
                  <a:srgbClr val="0000CC"/>
                </a:solidFill>
              </a:rPr>
              <a:t>Реакцией на эту ситуацию стало широкое применение аксиоматического метода, суть которого в настоящее время свелась к отсечению от теории её долгой предыстории и замене содержательных теорем понятиями, принимаемыми без обоснований и мотивировок. Для тех, кто только начинает изучать теорию, сделанную компактной таким способом, её исходные понятия оказываются непреодолимыми </a:t>
            </a:r>
            <a:r>
              <a:rPr lang="ru-RU" sz="2800" dirty="0" smtClean="0">
                <a:solidFill>
                  <a:srgbClr val="0000CC"/>
                </a:solidFill>
              </a:rPr>
              <a:t>препятствиями. Универсальных </a:t>
            </a:r>
            <a:r>
              <a:rPr lang="ru-RU" sz="2800" dirty="0">
                <a:solidFill>
                  <a:srgbClr val="0000CC"/>
                </a:solidFill>
              </a:rPr>
              <a:t>и простых решений данной проблемы в педагогике не </a:t>
            </a:r>
            <a:r>
              <a:rPr lang="ru-RU" sz="2800" dirty="0" smtClean="0">
                <a:solidFill>
                  <a:srgbClr val="0000CC"/>
                </a:solidFill>
              </a:rPr>
              <a:t>нашлось, поэтому её нужно отнести к числу особых (сингулярных)</a:t>
            </a:r>
            <a:endParaRPr lang="ru-RU" sz="2800" dirty="0">
              <a:solidFill>
                <a:srgbClr val="0000CC"/>
              </a:solidFill>
            </a:endParaRPr>
          </a:p>
        </p:txBody>
      </p:sp>
    </p:spTree>
    <p:extLst>
      <p:ext uri="{BB962C8B-B14F-4D97-AF65-F5344CB8AC3E}">
        <p14:creationId xmlns:p14="http://schemas.microsoft.com/office/powerpoint/2010/main" val="3737588720"/>
      </p:ext>
    </p:extLst>
  </p:cSld>
  <p:clrMapOvr>
    <a:masterClrMapping/>
  </p:clrMapOvr>
  <p:transition>
    <p:blinds/>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26162"/>
          </a:xfrm>
        </p:spPr>
        <p:txBody>
          <a:bodyPr/>
          <a:lstStyle/>
          <a:p>
            <a:pPr algn="l"/>
            <a:r>
              <a:rPr lang="ru-RU" sz="3200" dirty="0" smtClean="0">
                <a:solidFill>
                  <a:srgbClr val="008080"/>
                </a:solidFill>
              </a:rPr>
              <a:t>Важно подчеркнуть</a:t>
            </a:r>
            <a:r>
              <a:rPr lang="ru-RU" sz="2800" dirty="0" smtClean="0">
                <a:solidFill>
                  <a:srgbClr val="0000CC"/>
                </a:solidFill>
              </a:rPr>
              <a:t>, что речь идёт не о философских обобщениях, а о вполне реальных проблемах высшего образования. Так, однажды мы раздали студентам заочной формы обучения прекрасные пособия по топологии, переданные нам из Воронежа, но, как выяснилось на зачётном мероприятии, никто из 25 студентов в группе не смог осилить первую страницу текста! Причина этого проста: многовековое развитие понятия непрерывности привело к открытию критерия непрерывности отображения на языке открытых множеств, после этого вся предыстория была отброшена, топология с открытых множеств и начинается</a:t>
            </a:r>
            <a:endParaRPr lang="ru-RU" sz="2800" dirty="0">
              <a:solidFill>
                <a:srgbClr val="0000CC"/>
              </a:solidFill>
            </a:endParaRPr>
          </a:p>
        </p:txBody>
      </p:sp>
    </p:spTree>
    <p:extLst>
      <p:ext uri="{BB962C8B-B14F-4D97-AF65-F5344CB8AC3E}">
        <p14:creationId xmlns:p14="http://schemas.microsoft.com/office/powerpoint/2010/main" val="3199969111"/>
      </p:ext>
    </p:extLst>
  </p:cSld>
  <p:clrMapOvr>
    <a:masterClrMapping/>
  </p:clrMapOvr>
  <p:transition>
    <p:blinds/>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78562"/>
          </a:xfrm>
        </p:spPr>
        <p:txBody>
          <a:bodyPr/>
          <a:lstStyle/>
          <a:p>
            <a:pPr algn="l"/>
            <a:r>
              <a:rPr lang="ru-RU" sz="2800" dirty="0" smtClean="0">
                <a:solidFill>
                  <a:srgbClr val="0000CC"/>
                </a:solidFill>
              </a:rPr>
              <a:t>Для того чтобы разрешить эту проблему понадобилось готовить своё пособие, в котором аксиомы топологии предварялись элементами общей теории метрических пространств, а в ней прочерчивалась траектория, выводящая к названному критерию в этом более простом случае. </a:t>
            </a:r>
            <a:br>
              <a:rPr lang="ru-RU" sz="2800" dirty="0" smtClean="0">
                <a:solidFill>
                  <a:srgbClr val="0000CC"/>
                </a:solidFill>
              </a:rPr>
            </a:br>
            <a:r>
              <a:rPr lang="ru-RU" sz="2000" dirty="0" smtClean="0">
                <a:solidFill>
                  <a:srgbClr val="0000CC"/>
                </a:solidFill>
              </a:rPr>
              <a:t/>
            </a:r>
            <a:br>
              <a:rPr lang="ru-RU" sz="2000" dirty="0" smtClean="0">
                <a:solidFill>
                  <a:srgbClr val="0000CC"/>
                </a:solidFill>
              </a:rPr>
            </a:br>
            <a:r>
              <a:rPr lang="ru-RU" sz="2000" dirty="0">
                <a:solidFill>
                  <a:srgbClr val="008080"/>
                </a:solidFill>
              </a:rPr>
              <a:t>Ермаков В.Г. Функции и структура задач при локальном обращении аксиоматических теорий // Известия Гомельского государственного университета имени Ф. Скорины. – 2012. – № 2 (72). – </a:t>
            </a:r>
            <a:r>
              <a:rPr lang="ru-RU" sz="2000" dirty="0" smtClean="0">
                <a:solidFill>
                  <a:srgbClr val="008080"/>
                </a:solidFill>
              </a:rPr>
              <a:t>С.45-52.</a:t>
            </a:r>
            <a:br>
              <a:rPr lang="ru-RU" sz="2000" dirty="0" smtClean="0">
                <a:solidFill>
                  <a:srgbClr val="008080"/>
                </a:solidFill>
              </a:rPr>
            </a:br>
            <a:r>
              <a:rPr lang="ru-RU" sz="2000" dirty="0" smtClean="0">
                <a:solidFill>
                  <a:srgbClr val="008080"/>
                </a:solidFill>
              </a:rPr>
              <a:t/>
            </a:r>
            <a:br>
              <a:rPr lang="ru-RU" sz="2000" dirty="0" smtClean="0">
                <a:solidFill>
                  <a:srgbClr val="008080"/>
                </a:solidFill>
              </a:rPr>
            </a:br>
            <a:r>
              <a:rPr lang="ru-RU" sz="2000" dirty="0" smtClean="0">
                <a:solidFill>
                  <a:srgbClr val="008080"/>
                </a:solidFill>
              </a:rPr>
              <a:t>Ермаков В.Г</a:t>
            </a:r>
            <a:r>
              <a:rPr lang="ru-RU" sz="2000" dirty="0">
                <a:solidFill>
                  <a:srgbClr val="008080"/>
                </a:solidFill>
              </a:rPr>
              <a:t>. Психолого-педагогические аспекты применения аксиоматического метода в обучении математике </a:t>
            </a:r>
            <a:r>
              <a:rPr lang="ru-RU" sz="2000" dirty="0" smtClean="0">
                <a:solidFill>
                  <a:srgbClr val="008080"/>
                </a:solidFill>
              </a:rPr>
              <a:t>// Н.И</a:t>
            </a:r>
            <a:r>
              <a:rPr lang="ru-RU" sz="2000" dirty="0">
                <a:solidFill>
                  <a:srgbClr val="008080"/>
                </a:solidFill>
              </a:rPr>
              <a:t>. Лобачевский и математическое образование в России: </a:t>
            </a:r>
            <a:r>
              <a:rPr lang="ru-RU" sz="2000" dirty="0" smtClean="0">
                <a:solidFill>
                  <a:srgbClr val="008080"/>
                </a:solidFill>
              </a:rPr>
              <a:t>Межд. форум </a:t>
            </a:r>
            <a:r>
              <a:rPr lang="ru-RU" sz="2000" dirty="0">
                <a:solidFill>
                  <a:srgbClr val="008080"/>
                </a:solidFill>
              </a:rPr>
              <a:t>по </a:t>
            </a:r>
            <a:r>
              <a:rPr lang="ru-RU" sz="2000" dirty="0" err="1" smtClean="0">
                <a:solidFill>
                  <a:srgbClr val="008080"/>
                </a:solidFill>
              </a:rPr>
              <a:t>матем</a:t>
            </a:r>
            <a:r>
              <a:rPr lang="ru-RU" sz="2000" dirty="0" smtClean="0">
                <a:solidFill>
                  <a:srgbClr val="008080"/>
                </a:solidFill>
              </a:rPr>
              <a:t>. обр. </a:t>
            </a:r>
            <a:r>
              <a:rPr lang="ru-RU" sz="2000" dirty="0">
                <a:solidFill>
                  <a:srgbClr val="008080"/>
                </a:solidFill>
              </a:rPr>
              <a:t>(</a:t>
            </a:r>
            <a:r>
              <a:rPr lang="ru-RU" sz="2000" dirty="0" smtClean="0">
                <a:solidFill>
                  <a:srgbClr val="008080"/>
                </a:solidFill>
              </a:rPr>
              <a:t>18-22 </a:t>
            </a:r>
            <a:r>
              <a:rPr lang="ru-RU" sz="2000" dirty="0">
                <a:solidFill>
                  <a:srgbClr val="008080"/>
                </a:solidFill>
              </a:rPr>
              <a:t>октября 2017 г.). </a:t>
            </a:r>
            <a:r>
              <a:rPr lang="ru-RU" sz="2000" dirty="0" smtClean="0">
                <a:solidFill>
                  <a:srgbClr val="008080"/>
                </a:solidFill>
              </a:rPr>
              <a:t>– Казань: </a:t>
            </a:r>
            <a:r>
              <a:rPr lang="ru-RU" sz="2000" dirty="0">
                <a:solidFill>
                  <a:srgbClr val="008080"/>
                </a:solidFill>
              </a:rPr>
              <a:t>Изд-во Казанского ун-та, 2017. </a:t>
            </a:r>
            <a:r>
              <a:rPr lang="ru-RU" sz="2000" dirty="0" smtClean="0">
                <a:solidFill>
                  <a:srgbClr val="008080"/>
                </a:solidFill>
              </a:rPr>
              <a:t>Т</a:t>
            </a:r>
            <a:r>
              <a:rPr lang="ru-RU" sz="2000" dirty="0">
                <a:solidFill>
                  <a:srgbClr val="008080"/>
                </a:solidFill>
              </a:rPr>
              <a:t>. 1. </a:t>
            </a:r>
            <a:r>
              <a:rPr lang="ru-RU" sz="2000" dirty="0" smtClean="0">
                <a:solidFill>
                  <a:srgbClr val="008080"/>
                </a:solidFill>
              </a:rPr>
              <a:t>– </a:t>
            </a:r>
            <a:r>
              <a:rPr lang="ru-RU" sz="2000" dirty="0">
                <a:solidFill>
                  <a:srgbClr val="008080"/>
                </a:solidFill>
              </a:rPr>
              <a:t>С. </a:t>
            </a:r>
            <a:r>
              <a:rPr lang="ru-RU" sz="2000" dirty="0" smtClean="0">
                <a:solidFill>
                  <a:srgbClr val="008080"/>
                </a:solidFill>
              </a:rPr>
              <a:t>13-17.</a:t>
            </a:r>
            <a:endParaRPr lang="ru-RU" sz="2000" dirty="0">
              <a:solidFill>
                <a:srgbClr val="008080"/>
              </a:solidFill>
            </a:endParaRPr>
          </a:p>
        </p:txBody>
      </p:sp>
    </p:spTree>
    <p:extLst>
      <p:ext uri="{BB962C8B-B14F-4D97-AF65-F5344CB8AC3E}">
        <p14:creationId xmlns:p14="http://schemas.microsoft.com/office/powerpoint/2010/main" val="3680071485"/>
      </p:ext>
    </p:extLst>
  </p:cSld>
  <p:clrMapOvr>
    <a:masterClrMapping/>
  </p:clrMapOvr>
  <p:transition>
    <p:blinds/>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78562"/>
          </a:xfrm>
        </p:spPr>
        <p:txBody>
          <a:bodyPr/>
          <a:lstStyle/>
          <a:p>
            <a:pPr algn="l"/>
            <a:r>
              <a:rPr lang="ru-RU" sz="2800" dirty="0" smtClean="0">
                <a:solidFill>
                  <a:srgbClr val="0000CC"/>
                </a:solidFill>
              </a:rPr>
              <a:t>Из этого экскурса в историю можно сделать три главных вывода </a:t>
            </a:r>
            <a:br>
              <a:rPr lang="ru-RU" sz="2800" dirty="0" smtClean="0">
                <a:solidFill>
                  <a:srgbClr val="0000CC"/>
                </a:solidFill>
              </a:rPr>
            </a:br>
            <a:r>
              <a:rPr lang="ru-RU" sz="2800" dirty="0" smtClean="0">
                <a:solidFill>
                  <a:srgbClr val="FF0000"/>
                </a:solidFill>
              </a:rPr>
              <a:t>1</a:t>
            </a:r>
            <a:r>
              <a:rPr lang="ru-RU" sz="2800" dirty="0" smtClean="0">
                <a:solidFill>
                  <a:srgbClr val="0000CC"/>
                </a:solidFill>
              </a:rPr>
              <a:t>) В условиях продолжающегося информационного взрыва отказ от опоры на логические связи отбросит человечество в доисторические времена, так как других способов ослабить фундаментальное противоречие между личностью и растущим объемом сведений не нашлось. Эта угроза реальна. Уже появились </a:t>
            </a:r>
            <a:r>
              <a:rPr lang="ru-RU" sz="2800" dirty="0">
                <a:solidFill>
                  <a:srgbClr val="0000CC"/>
                </a:solidFill>
              </a:rPr>
              <a:t>учителя, </a:t>
            </a:r>
            <a:r>
              <a:rPr lang="ru-RU" sz="2800" dirty="0" smtClean="0">
                <a:solidFill>
                  <a:srgbClr val="0000CC"/>
                </a:solidFill>
              </a:rPr>
              <a:t>заявляющие, что «</a:t>
            </a:r>
            <a:r>
              <a:rPr lang="ru-RU" sz="2800" dirty="0" smtClean="0">
                <a:solidFill>
                  <a:srgbClr val="FF0000"/>
                </a:solidFill>
              </a:rPr>
              <a:t>в школе доказательствам места нет!</a:t>
            </a:r>
            <a:r>
              <a:rPr lang="ru-RU" sz="2800" dirty="0" smtClean="0">
                <a:solidFill>
                  <a:srgbClr val="0000CC"/>
                </a:solidFill>
              </a:rPr>
              <a:t>»</a:t>
            </a:r>
            <a:br>
              <a:rPr lang="ru-RU" sz="2800" dirty="0" smtClean="0">
                <a:solidFill>
                  <a:srgbClr val="0000CC"/>
                </a:solidFill>
              </a:rPr>
            </a:br>
            <a:r>
              <a:rPr lang="ru-RU" sz="2000" dirty="0" smtClean="0">
                <a:solidFill>
                  <a:srgbClr val="0000CC"/>
                </a:solidFill>
              </a:rPr>
              <a:t/>
            </a:r>
            <a:br>
              <a:rPr lang="ru-RU" sz="2000" dirty="0" smtClean="0">
                <a:solidFill>
                  <a:srgbClr val="0000CC"/>
                </a:solidFill>
              </a:rPr>
            </a:br>
            <a:r>
              <a:rPr lang="ru-RU" sz="2000" dirty="0" smtClean="0">
                <a:solidFill>
                  <a:srgbClr val="008080"/>
                </a:solidFill>
              </a:rPr>
              <a:t>Ермаков </a:t>
            </a:r>
            <a:r>
              <a:rPr lang="ru-RU" sz="2000" dirty="0">
                <a:solidFill>
                  <a:srgbClr val="008080"/>
                </a:solidFill>
              </a:rPr>
              <a:t>В.Г. Методология </a:t>
            </a:r>
            <a:r>
              <a:rPr lang="ru-RU" sz="2000" dirty="0" err="1">
                <a:solidFill>
                  <a:srgbClr val="008080"/>
                </a:solidFill>
              </a:rPr>
              <a:t>межпредметного</a:t>
            </a:r>
            <a:r>
              <a:rPr lang="ru-RU" sz="2000" dirty="0">
                <a:solidFill>
                  <a:srgbClr val="008080"/>
                </a:solidFill>
              </a:rPr>
              <a:t> взаимодействия при подготовке учителя-предметника в условиях кризиса системы образования // Известия Гомельского государственного университета имени Ф. Скорины. – 2013. – № 3 (78). – С. 60-66</a:t>
            </a:r>
          </a:p>
        </p:txBody>
      </p:sp>
    </p:spTree>
    <p:extLst>
      <p:ext uri="{BB962C8B-B14F-4D97-AF65-F5344CB8AC3E}">
        <p14:creationId xmlns:p14="http://schemas.microsoft.com/office/powerpoint/2010/main" val="673905986"/>
      </p:ext>
    </p:extLst>
  </p:cSld>
  <p:clrMapOvr>
    <a:masterClrMapping/>
  </p:clrMapOvr>
  <p:transition>
    <p:blinds/>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620962"/>
          </a:xfrm>
        </p:spPr>
        <p:txBody>
          <a:bodyPr/>
          <a:lstStyle/>
          <a:p>
            <a:pPr algn="l"/>
            <a:r>
              <a:rPr lang="ru-RU" sz="3000" dirty="0" smtClean="0">
                <a:solidFill>
                  <a:srgbClr val="FF0000"/>
                </a:solidFill>
              </a:rPr>
              <a:t>2</a:t>
            </a:r>
            <a:r>
              <a:rPr lang="ru-RU" sz="3000" dirty="0" smtClean="0">
                <a:solidFill>
                  <a:srgbClr val="0000CC"/>
                </a:solidFill>
              </a:rPr>
              <a:t>) Обращение к истории позволяет также уточнить и восстановить в правах главный принцип </a:t>
            </a:r>
            <a:r>
              <a:rPr lang="ru-RU" sz="3000" dirty="0">
                <a:solidFill>
                  <a:srgbClr val="0000CC"/>
                </a:solidFill>
              </a:rPr>
              <a:t>педагогической деятельности – </a:t>
            </a:r>
            <a:r>
              <a:rPr lang="ru-RU" sz="3000" dirty="0" smtClean="0">
                <a:solidFill>
                  <a:srgbClr val="0000CC"/>
                </a:solidFill>
              </a:rPr>
              <a:t>принцип </a:t>
            </a:r>
            <a:r>
              <a:rPr lang="ru-RU" sz="3000" dirty="0">
                <a:solidFill>
                  <a:srgbClr val="0000CC"/>
                </a:solidFill>
              </a:rPr>
              <a:t>единства </a:t>
            </a:r>
            <a:r>
              <a:rPr lang="ru-RU" sz="3000" dirty="0" smtClean="0">
                <a:solidFill>
                  <a:srgbClr val="0000CC"/>
                </a:solidFill>
              </a:rPr>
              <a:t>обучения</a:t>
            </a:r>
            <a:r>
              <a:rPr lang="ru-RU" sz="3000" dirty="0">
                <a:solidFill>
                  <a:srgbClr val="0000CC"/>
                </a:solidFill>
              </a:rPr>
              <a:t>, воспитания и </a:t>
            </a:r>
            <a:r>
              <a:rPr lang="ru-RU" sz="3000" dirty="0" smtClean="0">
                <a:solidFill>
                  <a:srgbClr val="0000CC"/>
                </a:solidFill>
              </a:rPr>
              <a:t>развития</a:t>
            </a:r>
            <a:endParaRPr lang="ru-RU" sz="3000" dirty="0">
              <a:solidFill>
                <a:srgbClr val="008080"/>
              </a:solidFill>
            </a:endParaRPr>
          </a:p>
        </p:txBody>
      </p:sp>
    </p:spTree>
    <p:extLst>
      <p:ext uri="{BB962C8B-B14F-4D97-AF65-F5344CB8AC3E}">
        <p14:creationId xmlns:p14="http://schemas.microsoft.com/office/powerpoint/2010/main" val="3469353136"/>
      </p:ext>
    </p:extLst>
  </p:cSld>
  <p:clrMapOvr>
    <a:masterClrMapping/>
  </p:clrMapOvr>
  <p:transition>
    <p:blinds/>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78562"/>
          </a:xfrm>
        </p:spPr>
        <p:txBody>
          <a:bodyPr/>
          <a:lstStyle/>
          <a:p>
            <a:pPr algn="l"/>
            <a:r>
              <a:rPr lang="ru-RU" sz="3000" dirty="0" smtClean="0">
                <a:solidFill>
                  <a:srgbClr val="FF0000"/>
                </a:solidFill>
              </a:rPr>
              <a:t>3</a:t>
            </a:r>
            <a:r>
              <a:rPr lang="ru-RU" sz="3000" dirty="0" smtClean="0">
                <a:solidFill>
                  <a:srgbClr val="0000CC"/>
                </a:solidFill>
              </a:rPr>
              <a:t>) Рост числа уровней в иерархическом строении научного </a:t>
            </a:r>
            <a:r>
              <a:rPr lang="ru-RU" sz="3000" dirty="0">
                <a:solidFill>
                  <a:srgbClr val="0000CC"/>
                </a:solidFill>
              </a:rPr>
              <a:t>знания </a:t>
            </a:r>
            <a:r>
              <a:rPr lang="ru-RU" sz="3000" dirty="0" smtClean="0">
                <a:solidFill>
                  <a:srgbClr val="0000CC"/>
                </a:solidFill>
              </a:rPr>
              <a:t>продолжится, </a:t>
            </a:r>
            <a:r>
              <a:rPr lang="ru-RU" sz="3000" dirty="0">
                <a:solidFill>
                  <a:srgbClr val="0000CC"/>
                </a:solidFill>
              </a:rPr>
              <a:t>будет </a:t>
            </a:r>
            <a:r>
              <a:rPr lang="ru-RU" sz="3000" dirty="0" smtClean="0">
                <a:solidFill>
                  <a:srgbClr val="0000CC"/>
                </a:solidFill>
              </a:rPr>
              <a:t>усиливаться и дискретность </a:t>
            </a:r>
            <a:r>
              <a:rPr lang="ru-RU" sz="3000" dirty="0">
                <a:solidFill>
                  <a:srgbClr val="0000CC"/>
                </a:solidFill>
              </a:rPr>
              <a:t>информационного пространства </a:t>
            </a:r>
            <a:r>
              <a:rPr lang="ru-RU" sz="3000" dirty="0" smtClean="0">
                <a:solidFill>
                  <a:srgbClr val="0000CC"/>
                </a:solidFill>
              </a:rPr>
              <a:t>культуры, поэтому нужно специально разрабатывать сингулярную теорию развивающего обучения и сингулярную теорию контроля. Несмотря на вынужденный характер этих разработок, они открывают большой пласт резервов для повышения эффективности и качества образования.</a:t>
            </a:r>
            <a:br>
              <a:rPr lang="ru-RU" sz="3000" dirty="0" smtClean="0">
                <a:solidFill>
                  <a:srgbClr val="0000CC"/>
                </a:solidFill>
              </a:rPr>
            </a:br>
            <a:r>
              <a:rPr lang="ru-RU" sz="2000" dirty="0" smtClean="0">
                <a:solidFill>
                  <a:srgbClr val="0000CC"/>
                </a:solidFill>
              </a:rPr>
              <a:t> </a:t>
            </a:r>
            <a:r>
              <a:rPr lang="ru-RU" sz="2000" dirty="0">
                <a:solidFill>
                  <a:srgbClr val="0000CC"/>
                </a:solidFill>
              </a:rPr>
              <a:t/>
            </a:r>
            <a:br>
              <a:rPr lang="ru-RU" sz="2000" dirty="0">
                <a:solidFill>
                  <a:srgbClr val="0000CC"/>
                </a:solidFill>
              </a:rPr>
            </a:br>
            <a:r>
              <a:rPr lang="ru-RU" sz="2000" dirty="0">
                <a:solidFill>
                  <a:srgbClr val="008080"/>
                </a:solidFill>
              </a:rPr>
              <a:t>Ермаков В.Г. Контроль в системе математического образования: проблемы и пути их разрешения // Математика в высшем образовании. – 2009. – № 7. – С. 95-108</a:t>
            </a:r>
          </a:p>
        </p:txBody>
      </p:sp>
    </p:spTree>
    <p:extLst>
      <p:ext uri="{BB962C8B-B14F-4D97-AF65-F5344CB8AC3E}">
        <p14:creationId xmlns:p14="http://schemas.microsoft.com/office/powerpoint/2010/main" val="2140705371"/>
      </p:ext>
    </p:extLst>
  </p:cSld>
  <p:clrMapOvr>
    <a:masterClrMapping/>
  </p:clrMapOvr>
  <p:transition>
    <p:blinds/>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26162"/>
          </a:xfrm>
        </p:spPr>
        <p:txBody>
          <a:bodyPr/>
          <a:lstStyle/>
          <a:p>
            <a:pPr algn="l"/>
            <a:r>
              <a:rPr lang="ru-RU" sz="2800" dirty="0" smtClean="0">
                <a:solidFill>
                  <a:srgbClr val="008080"/>
                </a:solidFill>
              </a:rPr>
              <a:t>В </a:t>
            </a:r>
            <a:r>
              <a:rPr lang="ru-RU" sz="2800" dirty="0">
                <a:solidFill>
                  <a:srgbClr val="008080"/>
                </a:solidFill>
              </a:rPr>
              <a:t>качестве ещё одного опорного примера </a:t>
            </a:r>
            <a:r>
              <a:rPr lang="ru-RU" sz="2800" dirty="0">
                <a:solidFill>
                  <a:srgbClr val="0000CC"/>
                </a:solidFill>
              </a:rPr>
              <a:t>рассмотрим безнадежно трудную учебную ситуацию, сложившуюся на пятом курсе заочного отделения при изучении студентами курса «Уравнения математической физики», который отличается разнообразием методов решения задач и активным использованием сведений из многих других дисциплин. Накануне итоговых контрольных мероприятий произошла смена преподавателя. По оценке первого преподавателя, учебная активность и уровень подготовки этих студентов были крайне низкими. Эта оценка подтолкнула к принятию неординарных </a:t>
            </a:r>
            <a:r>
              <a:rPr lang="ru-RU" sz="2800" dirty="0" smtClean="0">
                <a:solidFill>
                  <a:srgbClr val="0000CC"/>
                </a:solidFill>
              </a:rPr>
              <a:t>мер</a:t>
            </a:r>
            <a:endParaRPr lang="ru-RU" sz="2800" dirty="0">
              <a:solidFill>
                <a:srgbClr val="0000CC"/>
              </a:solidFill>
            </a:endParaRPr>
          </a:p>
        </p:txBody>
      </p:sp>
    </p:spTree>
    <p:extLst>
      <p:ext uri="{BB962C8B-B14F-4D97-AF65-F5344CB8AC3E}">
        <p14:creationId xmlns:p14="http://schemas.microsoft.com/office/powerpoint/2010/main" val="4142926960"/>
      </p:ext>
    </p:extLst>
  </p:cSld>
  <p:clrMapOvr>
    <a:masterClrMapping/>
  </p:clrMapOvr>
  <p:transition>
    <p:blinds/>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02362"/>
          </a:xfrm>
        </p:spPr>
        <p:txBody>
          <a:bodyPr/>
          <a:lstStyle/>
          <a:p>
            <a:pPr algn="l"/>
            <a:r>
              <a:rPr lang="ru-RU" sz="2800" dirty="0">
                <a:solidFill>
                  <a:srgbClr val="0000CC"/>
                </a:solidFill>
              </a:rPr>
              <a:t>Из-за сложности курса и полного исчерпания учебного времени начинать коррекционную работу пришлось не с содержательной, а с психологической составляющей учебной деятельности. На консультации, предшествовавшей зачёту, студентам с максимальной детализацией были доказаны два достаточно простых факта и выставлено условие: для входа на зачёт их нужно доказать без погрешностей. У тех, кто это препятствие преодолевал, уже не было возможности говорить о недоступной для студентов сложности курса. Все неделовые разговоры были отсечены</a:t>
            </a:r>
            <a:endParaRPr lang="ru-RU" sz="2800" dirty="0"/>
          </a:p>
        </p:txBody>
      </p:sp>
    </p:spTree>
    <p:extLst>
      <p:ext uri="{BB962C8B-B14F-4D97-AF65-F5344CB8AC3E}">
        <p14:creationId xmlns:p14="http://schemas.microsoft.com/office/powerpoint/2010/main" val="1529926064"/>
      </p:ext>
    </p:extLst>
  </p:cSld>
  <p:clrMapOvr>
    <a:masterClrMapping/>
  </p:clrMapOvr>
  <p:transition>
    <p:blinds/>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26162"/>
          </a:xfrm>
        </p:spPr>
        <p:txBody>
          <a:bodyPr/>
          <a:lstStyle/>
          <a:p>
            <a:pPr algn="l"/>
            <a:r>
              <a:rPr lang="ru-RU" sz="2800" dirty="0">
                <a:solidFill>
                  <a:srgbClr val="0000CC"/>
                </a:solidFill>
              </a:rPr>
              <a:t>На самом зачёте у студентов был выбор: либо решение предлагаемых </a:t>
            </a:r>
            <a:r>
              <a:rPr lang="ru-RU" sz="2800" dirty="0" smtClean="0">
                <a:solidFill>
                  <a:srgbClr val="0000CC"/>
                </a:solidFill>
              </a:rPr>
              <a:t>преподавателем </a:t>
            </a:r>
            <a:r>
              <a:rPr lang="ru-RU" sz="2800" dirty="0">
                <a:solidFill>
                  <a:srgbClr val="0000CC"/>
                </a:solidFill>
              </a:rPr>
              <a:t>задач из стандартной их совокупности, либо решение только пяти-шести заранее указанных задач, но при условии вывода использованных при решении формул и доказательства использованных теорем. Из-за малого </a:t>
            </a:r>
            <a:r>
              <a:rPr lang="ru-RU" sz="2800" dirty="0" smtClean="0">
                <a:solidFill>
                  <a:srgbClr val="0000CC"/>
                </a:solidFill>
              </a:rPr>
              <a:t>объёма </a:t>
            </a:r>
            <a:r>
              <a:rPr lang="ru-RU" sz="2800" dirty="0">
                <a:solidFill>
                  <a:srgbClr val="0000CC"/>
                </a:solidFill>
              </a:rPr>
              <a:t>заданий большинство студентов выбрали второй вариант. Эта уловка тоже удалась – в дни заочника большинство студентов с этими упрощёнными заданиями справились, но </a:t>
            </a:r>
            <a:r>
              <a:rPr lang="ru-RU" sz="2800" dirty="0" smtClean="0">
                <a:solidFill>
                  <a:srgbClr val="0000CC"/>
                </a:solidFill>
              </a:rPr>
              <a:t>им </a:t>
            </a:r>
            <a:r>
              <a:rPr lang="ru-RU" sz="2800" dirty="0">
                <a:solidFill>
                  <a:srgbClr val="0000CC"/>
                </a:solidFill>
              </a:rPr>
              <a:t>пришлось изменить стиль изучения материала с формального на неформальный, что для математического образования </a:t>
            </a:r>
            <a:r>
              <a:rPr lang="ru-RU" sz="2800" dirty="0" smtClean="0">
                <a:solidFill>
                  <a:srgbClr val="0000CC"/>
                </a:solidFill>
              </a:rPr>
              <a:t>очень важно </a:t>
            </a:r>
            <a:endParaRPr lang="ru-RU" sz="2800" dirty="0">
              <a:solidFill>
                <a:srgbClr val="0000CC"/>
              </a:solidFill>
            </a:endParaRPr>
          </a:p>
        </p:txBody>
      </p:sp>
    </p:spTree>
    <p:extLst>
      <p:ext uri="{BB962C8B-B14F-4D97-AF65-F5344CB8AC3E}">
        <p14:creationId xmlns:p14="http://schemas.microsoft.com/office/powerpoint/2010/main" val="2188880845"/>
      </p:ext>
    </p:extLst>
  </p:cSld>
  <p:clrMapOvr>
    <a:masterClrMapping/>
  </p:clrMapOvr>
  <p:transition>
    <p:blinds/>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54762"/>
          </a:xfrm>
        </p:spPr>
        <p:txBody>
          <a:bodyPr/>
          <a:lstStyle/>
          <a:p>
            <a:pPr algn="l"/>
            <a:r>
              <a:rPr lang="ru-RU" sz="2800" dirty="0">
                <a:solidFill>
                  <a:srgbClr val="0000CC"/>
                </a:solidFill>
              </a:rPr>
              <a:t>Неожиданными поначалу показались просьбы студентов посоветовать им оптимальный способ подготовки к экзамену. </a:t>
            </a:r>
            <a:r>
              <a:rPr lang="ru-RU" sz="2800" dirty="0" smtClean="0">
                <a:solidFill>
                  <a:srgbClr val="0000CC"/>
                </a:solidFill>
              </a:rPr>
              <a:t>Теперь </a:t>
            </a:r>
            <a:r>
              <a:rPr lang="ru-RU" sz="2800" dirty="0">
                <a:solidFill>
                  <a:srgbClr val="0000CC"/>
                </a:solidFill>
              </a:rPr>
              <a:t>их интересовало не сокращение материала, а последовательность его изучения – с опорой на связи между теоремами. В ответ </a:t>
            </a:r>
            <a:r>
              <a:rPr lang="ru-RU" sz="2800" dirty="0" smtClean="0">
                <a:solidFill>
                  <a:srgbClr val="0000CC"/>
                </a:solidFill>
              </a:rPr>
              <a:t>на эту просьбу каждому </a:t>
            </a:r>
            <a:r>
              <a:rPr lang="ru-RU" sz="2800" dirty="0">
                <a:solidFill>
                  <a:srgbClr val="0000CC"/>
                </a:solidFill>
              </a:rPr>
              <a:t>студенту были намечены индивидуальные траектории движения от уже усвоенных ими участков к другим фактам и разделам данного курса</a:t>
            </a:r>
            <a:r>
              <a:rPr lang="ru-RU" sz="2800" dirty="0" smtClean="0">
                <a:solidFill>
                  <a:srgbClr val="0000CC"/>
                </a:solidFill>
              </a:rPr>
              <a:t>. </a:t>
            </a:r>
            <a:r>
              <a:rPr lang="ru-RU" sz="2800" dirty="0">
                <a:solidFill>
                  <a:srgbClr val="0000CC"/>
                </a:solidFill>
              </a:rPr>
              <a:t>Результат превзошел все ожидания: экзамен, на котором никаких послаблений уже не было, большинство студентов сдали на хорошем уровне. Многие после экзамена говорили: «Никогда бы поверил(а), что всё может быть так просто»</a:t>
            </a:r>
          </a:p>
        </p:txBody>
      </p:sp>
    </p:spTree>
    <p:extLst>
      <p:ext uri="{BB962C8B-B14F-4D97-AF65-F5344CB8AC3E}">
        <p14:creationId xmlns:p14="http://schemas.microsoft.com/office/powerpoint/2010/main" val="1271543068"/>
      </p:ext>
    </p:extLst>
  </p:cSld>
  <p:clrMapOvr>
    <a:masterClrMapping/>
  </p:clrMapOvr>
  <p:transition>
    <p:blind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1266825" y="271462"/>
            <a:ext cx="6610350" cy="6315075"/>
          </a:xfrm>
          <a:prstGeom prst="rect">
            <a:avLst/>
          </a:prstGeom>
        </p:spPr>
      </p:pic>
    </p:spTree>
    <p:extLst>
      <p:ext uri="{BB962C8B-B14F-4D97-AF65-F5344CB8AC3E}">
        <p14:creationId xmlns:p14="http://schemas.microsoft.com/office/powerpoint/2010/main" val="436324465"/>
      </p:ext>
    </p:extLst>
  </p:cSld>
  <p:clrMapOvr>
    <a:masterClrMapping/>
  </p:clrMapOvr>
  <p:transition>
    <p:blinds/>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54762"/>
          </a:xfrm>
        </p:spPr>
        <p:txBody>
          <a:bodyPr/>
          <a:lstStyle/>
          <a:p>
            <a:pPr algn="l"/>
            <a:r>
              <a:rPr lang="ru-RU" sz="2800" dirty="0">
                <a:solidFill>
                  <a:srgbClr val="0000CC"/>
                </a:solidFill>
              </a:rPr>
              <a:t>Однажды по совету преподавателя студентка заочного отделения, работавшая в школе учителем, провела в одном из двух классов небольшой эксперимент, в рамках которого она в конце некоторых уроков по математике предлагала учащимся более сложные задачи с условием, что ученик, решивший эти задачи правильно и раньше других, получит отличную отметку, а другие отметки за эти задачи выставляться не будут. В течение первого года в решении этих задач отличилось 40 % учеников экспериментального класса, в том числе </a:t>
            </a:r>
            <a:r>
              <a:rPr lang="ru-RU" sz="2800" dirty="0" smtClean="0">
                <a:solidFill>
                  <a:srgbClr val="0000CC"/>
                </a:solidFill>
              </a:rPr>
              <a:t>ученица</a:t>
            </a:r>
            <a:r>
              <a:rPr lang="ru-RU" sz="2800" dirty="0">
                <a:solidFill>
                  <a:srgbClr val="0000CC"/>
                </a:solidFill>
              </a:rPr>
              <a:t>, которая из-за психологических проблем по настоянию медиков была выведена из всех контрольных мероприятий.</a:t>
            </a:r>
          </a:p>
        </p:txBody>
      </p:sp>
    </p:spTree>
    <p:extLst>
      <p:ext uri="{BB962C8B-B14F-4D97-AF65-F5344CB8AC3E}">
        <p14:creationId xmlns:p14="http://schemas.microsoft.com/office/powerpoint/2010/main" val="2950114666"/>
      </p:ext>
    </p:extLst>
  </p:cSld>
  <p:clrMapOvr>
    <a:masterClrMapping/>
  </p:clrMapOvr>
  <p:transition>
    <p:blinds/>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78562"/>
          </a:xfrm>
        </p:spPr>
        <p:txBody>
          <a:bodyPr/>
          <a:lstStyle/>
          <a:p>
            <a:pPr algn="l"/>
            <a:r>
              <a:rPr lang="ru-RU" sz="2800" dirty="0">
                <a:solidFill>
                  <a:srgbClr val="0000CC"/>
                </a:solidFill>
              </a:rPr>
              <a:t>После успеха этой ученицы учительница постепенно вовлекла </a:t>
            </a:r>
            <a:r>
              <a:rPr lang="ru-RU" sz="2800" dirty="0" smtClean="0">
                <a:solidFill>
                  <a:srgbClr val="0000CC"/>
                </a:solidFill>
              </a:rPr>
              <a:t>её </a:t>
            </a:r>
            <a:r>
              <a:rPr lang="ru-RU" sz="2800" dirty="0">
                <a:solidFill>
                  <a:srgbClr val="0000CC"/>
                </a:solidFill>
              </a:rPr>
              <a:t>в обычный учебный процесс. </a:t>
            </a:r>
            <a:r>
              <a:rPr lang="ru-RU" sz="2800" dirty="0" smtClean="0">
                <a:solidFill>
                  <a:srgbClr val="0000CC"/>
                </a:solidFill>
              </a:rPr>
              <a:t>Ещё </a:t>
            </a:r>
            <a:r>
              <a:rPr lang="ru-RU" sz="2800" dirty="0">
                <a:solidFill>
                  <a:srgbClr val="0000CC"/>
                </a:solidFill>
              </a:rPr>
              <a:t>через год отличия между классами стали </a:t>
            </a:r>
            <a:r>
              <a:rPr lang="ru-RU" sz="2800" dirty="0" smtClean="0">
                <a:solidFill>
                  <a:srgbClr val="0000CC"/>
                </a:solidFill>
              </a:rPr>
              <a:t>разительными. Экспериментальный </a:t>
            </a:r>
            <a:r>
              <a:rPr lang="ru-RU" sz="2800" dirty="0">
                <a:solidFill>
                  <a:srgbClr val="0000CC"/>
                </a:solidFill>
              </a:rPr>
              <a:t>класс постоянно прогрессировал, а успеваемость в контрольном классе упала катастрофично. «Этот класс я фактически погубила, а ведь могла спасти и его теми же средствами», – заявила учительница. Затраты времени на эти мероприятия составили 10-15 минут на одном-двух уроках в </a:t>
            </a:r>
            <a:r>
              <a:rPr lang="ru-RU" sz="2800" dirty="0" smtClean="0">
                <a:solidFill>
                  <a:srgbClr val="0000CC"/>
                </a:solidFill>
              </a:rPr>
              <a:t>неделю</a:t>
            </a:r>
            <a:br>
              <a:rPr lang="ru-RU" sz="2800" dirty="0" smtClean="0">
                <a:solidFill>
                  <a:srgbClr val="0000CC"/>
                </a:solidFill>
              </a:rPr>
            </a:br>
            <a:r>
              <a:rPr lang="ru-RU" sz="2400" dirty="0" smtClean="0">
                <a:solidFill>
                  <a:srgbClr val="008080"/>
                </a:solidFill>
              </a:rPr>
              <a:t/>
            </a:r>
            <a:br>
              <a:rPr lang="ru-RU" sz="2400" dirty="0" smtClean="0">
                <a:solidFill>
                  <a:srgbClr val="008080"/>
                </a:solidFill>
              </a:rPr>
            </a:br>
            <a:r>
              <a:rPr lang="ru-RU" sz="2400" dirty="0" smtClean="0">
                <a:solidFill>
                  <a:srgbClr val="008080"/>
                </a:solidFill>
              </a:rPr>
              <a:t>(О роли принципа обучения на высоком уровне трудности: </a:t>
            </a:r>
            <a:r>
              <a:rPr lang="ru-RU" sz="2400" dirty="0" err="1" smtClean="0">
                <a:solidFill>
                  <a:srgbClr val="008080"/>
                </a:solidFill>
              </a:rPr>
              <a:t>Д.Б.Эльконин</a:t>
            </a:r>
            <a:r>
              <a:rPr lang="ru-RU" sz="2400" dirty="0" smtClean="0">
                <a:solidFill>
                  <a:srgbClr val="008080"/>
                </a:solidFill>
              </a:rPr>
              <a:t> – </a:t>
            </a:r>
            <a:r>
              <a:rPr lang="ru-RU" sz="2400" dirty="0" err="1" smtClean="0">
                <a:solidFill>
                  <a:srgbClr val="008080"/>
                </a:solidFill>
              </a:rPr>
              <a:t>Л.В.Занков</a:t>
            </a:r>
            <a:r>
              <a:rPr lang="ru-RU" sz="2400" dirty="0" smtClean="0">
                <a:solidFill>
                  <a:srgbClr val="008080"/>
                </a:solidFill>
              </a:rPr>
              <a:t> – </a:t>
            </a:r>
            <a:r>
              <a:rPr lang="ru-RU" sz="2400" dirty="0" err="1" smtClean="0">
                <a:solidFill>
                  <a:srgbClr val="008080"/>
                </a:solidFill>
              </a:rPr>
              <a:t>В.Г.Ермаков</a:t>
            </a:r>
            <a:r>
              <a:rPr lang="ru-RU" sz="2400" dirty="0" smtClean="0">
                <a:solidFill>
                  <a:srgbClr val="008080"/>
                </a:solidFill>
              </a:rPr>
              <a:t>)</a:t>
            </a:r>
            <a:endParaRPr lang="ru-RU" sz="2400" dirty="0">
              <a:solidFill>
                <a:srgbClr val="008080"/>
              </a:solidFill>
            </a:endParaRPr>
          </a:p>
        </p:txBody>
      </p:sp>
    </p:spTree>
    <p:extLst>
      <p:ext uri="{BB962C8B-B14F-4D97-AF65-F5344CB8AC3E}">
        <p14:creationId xmlns:p14="http://schemas.microsoft.com/office/powerpoint/2010/main" val="3536555533"/>
      </p:ext>
    </p:extLst>
  </p:cSld>
  <p:clrMapOvr>
    <a:masterClrMapping/>
  </p:clrMapOvr>
  <p:transition>
    <p:blind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305800" cy="6278562"/>
          </a:xfrm>
        </p:spPr>
        <p:txBody>
          <a:bodyPr/>
          <a:lstStyle/>
          <a:p>
            <a:pPr algn="l"/>
            <a:r>
              <a:rPr lang="ru-RU" sz="3200" i="1" dirty="0">
                <a:solidFill>
                  <a:srgbClr val="008080"/>
                </a:solidFill>
              </a:rPr>
              <a:t>Масштаб изменений в современном мире</a:t>
            </a:r>
            <a:r>
              <a:rPr lang="ru-RU" sz="3200" dirty="0">
                <a:solidFill>
                  <a:srgbClr val="0000CC"/>
                </a:solidFill>
              </a:rPr>
              <a:t/>
            </a:r>
            <a:br>
              <a:rPr lang="ru-RU" sz="3200" dirty="0">
                <a:solidFill>
                  <a:srgbClr val="0000CC"/>
                </a:solidFill>
              </a:rPr>
            </a:br>
            <a:r>
              <a:rPr lang="ru-RU" sz="3200" dirty="0">
                <a:solidFill>
                  <a:srgbClr val="0000CC"/>
                </a:solidFill>
              </a:rPr>
              <a:t>По невероятному совпадению именно </a:t>
            </a:r>
            <a:r>
              <a:rPr lang="ru-RU" sz="3200" dirty="0">
                <a:solidFill>
                  <a:srgbClr val="FF0000"/>
                </a:solidFill>
              </a:rPr>
              <a:t>в настоящее время происходит закат </a:t>
            </a:r>
            <a:r>
              <a:rPr lang="ru-RU" sz="3200" dirty="0">
                <a:solidFill>
                  <a:srgbClr val="0000CC"/>
                </a:solidFill>
              </a:rPr>
              <a:t>той</a:t>
            </a:r>
            <a:r>
              <a:rPr lang="ru-RU" sz="3200" dirty="0">
                <a:solidFill>
                  <a:srgbClr val="FF0000"/>
                </a:solidFill>
              </a:rPr>
              <a:t> системы экономических отношений</a:t>
            </a:r>
            <a:r>
              <a:rPr lang="ru-RU" sz="3200" dirty="0">
                <a:solidFill>
                  <a:srgbClr val="0000CC"/>
                </a:solidFill>
              </a:rPr>
              <a:t>, которая была ведущей на </a:t>
            </a:r>
            <a:r>
              <a:rPr lang="ru-RU" sz="3200" dirty="0" smtClean="0">
                <a:solidFill>
                  <a:srgbClr val="0000CC"/>
                </a:solidFill>
              </a:rPr>
              <a:t>протяжении </a:t>
            </a:r>
            <a:r>
              <a:rPr lang="ru-RU" sz="3200" dirty="0">
                <a:solidFill>
                  <a:srgbClr val="0000CC"/>
                </a:solidFill>
              </a:rPr>
              <a:t>последних трёх столетий</a:t>
            </a:r>
            <a:r>
              <a:rPr lang="ru-RU" sz="3200" dirty="0" smtClean="0">
                <a:solidFill>
                  <a:srgbClr val="0000CC"/>
                </a:solidFill>
              </a:rPr>
              <a:t>.</a:t>
            </a:r>
            <a:r>
              <a:rPr lang="ru-RU" sz="3200" dirty="0">
                <a:solidFill>
                  <a:srgbClr val="0000CC"/>
                </a:solidFill>
              </a:rPr>
              <a:t/>
            </a:r>
            <a:br>
              <a:rPr lang="ru-RU" sz="3200" dirty="0">
                <a:solidFill>
                  <a:srgbClr val="0000CC"/>
                </a:solidFill>
              </a:rPr>
            </a:br>
            <a:r>
              <a:rPr lang="ru-RU" sz="3200" dirty="0" smtClean="0">
                <a:solidFill>
                  <a:srgbClr val="0000CC"/>
                </a:solidFill>
              </a:rPr>
              <a:t>Согласно Адаму Смиту, сложившиеся </a:t>
            </a:r>
            <a:r>
              <a:rPr lang="ru-RU" sz="3200" dirty="0">
                <a:solidFill>
                  <a:srgbClr val="0000CC"/>
                </a:solidFill>
              </a:rPr>
              <a:t>системы РТ для поддержания своей экономической </a:t>
            </a:r>
            <a:r>
              <a:rPr lang="ru-RU" sz="3200" dirty="0" smtClean="0">
                <a:solidFill>
                  <a:srgbClr val="0000CC"/>
                </a:solidFill>
              </a:rPr>
              <a:t>эффективности </a:t>
            </a:r>
            <a:r>
              <a:rPr lang="ru-RU" sz="3200" dirty="0">
                <a:solidFill>
                  <a:srgbClr val="0000CC"/>
                </a:solidFill>
              </a:rPr>
              <a:t>и развития нуждаются в увеличении числа потребителей </a:t>
            </a:r>
            <a:r>
              <a:rPr lang="ru-RU" sz="3200" dirty="0" smtClean="0">
                <a:solidFill>
                  <a:srgbClr val="0000CC"/>
                </a:solidFill>
              </a:rPr>
              <a:t>производимой </a:t>
            </a:r>
            <a:r>
              <a:rPr lang="ru-RU" sz="3200" dirty="0">
                <a:solidFill>
                  <a:srgbClr val="0000CC"/>
                </a:solidFill>
              </a:rPr>
              <a:t>продукции и потому должны расширяться</a:t>
            </a:r>
            <a:r>
              <a:rPr lang="ru-RU" sz="3200" dirty="0" smtClean="0">
                <a:solidFill>
                  <a:srgbClr val="0000CC"/>
                </a:solidFill>
              </a:rPr>
              <a:t>. Но уже некуда, так как рынок стал глобальным.</a:t>
            </a:r>
            <a:endParaRPr lang="ru-RU" sz="3600" dirty="0">
              <a:solidFill>
                <a:srgbClr val="0000CC"/>
              </a:solidFill>
            </a:endParaRPr>
          </a:p>
        </p:txBody>
      </p:sp>
    </p:spTree>
    <p:extLst>
      <p:ext uri="{BB962C8B-B14F-4D97-AF65-F5344CB8AC3E}">
        <p14:creationId xmlns:p14="http://schemas.microsoft.com/office/powerpoint/2010/main" val="4233949901"/>
      </p:ext>
    </p:extLst>
  </p:cSld>
  <p:clrMapOvr>
    <a:masterClrMapping/>
  </p:clrMapOvr>
  <p:transition>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305800" cy="5973762"/>
          </a:xfrm>
        </p:spPr>
        <p:txBody>
          <a:bodyPr/>
          <a:lstStyle/>
          <a:p>
            <a:pPr algn="l"/>
            <a:r>
              <a:rPr lang="ru-RU" sz="3200" i="1" dirty="0">
                <a:solidFill>
                  <a:srgbClr val="008080"/>
                </a:solidFill>
              </a:rPr>
              <a:t>Масштаб изменений в современном мире</a:t>
            </a:r>
            <a:r>
              <a:rPr lang="ru-RU" sz="3200" dirty="0">
                <a:solidFill>
                  <a:srgbClr val="0000CC"/>
                </a:solidFill>
              </a:rPr>
              <a:t/>
            </a:r>
            <a:br>
              <a:rPr lang="ru-RU" sz="3200" dirty="0">
                <a:solidFill>
                  <a:srgbClr val="0000CC"/>
                </a:solidFill>
              </a:rPr>
            </a:br>
            <a:r>
              <a:rPr lang="ru-RU" sz="3200" dirty="0" smtClean="0">
                <a:solidFill>
                  <a:srgbClr val="0000CC"/>
                </a:solidFill>
              </a:rPr>
              <a:t>С формальной точки зрения с растущим социальным и экономическим неравенством между людьми и странами, можно </a:t>
            </a:r>
            <a:r>
              <a:rPr lang="ru-RU" sz="3200" dirty="0">
                <a:solidFill>
                  <a:srgbClr val="0000CC"/>
                </a:solidFill>
              </a:rPr>
              <a:t>было бы </a:t>
            </a:r>
            <a:r>
              <a:rPr lang="ru-RU" sz="3200" dirty="0" smtClean="0">
                <a:solidFill>
                  <a:srgbClr val="0000CC"/>
                </a:solidFill>
              </a:rPr>
              <a:t>смириться как с неизбежностью, однако для разрешения </a:t>
            </a:r>
            <a:r>
              <a:rPr lang="ru-RU" sz="3200" dirty="0" smtClean="0">
                <a:solidFill>
                  <a:srgbClr val="FF0000"/>
                </a:solidFill>
              </a:rPr>
              <a:t>острых экологических проблем </a:t>
            </a:r>
            <a:r>
              <a:rPr lang="ru-RU" sz="3200" dirty="0" smtClean="0">
                <a:solidFill>
                  <a:srgbClr val="0000CC"/>
                </a:solidFill>
              </a:rPr>
              <a:t>требуется осознание каждым человеком сути границ экологической ниши человечества. </a:t>
            </a:r>
            <a:br>
              <a:rPr lang="ru-RU" sz="3200" dirty="0" smtClean="0">
                <a:solidFill>
                  <a:srgbClr val="0000CC"/>
                </a:solidFill>
              </a:rPr>
            </a:br>
            <a:r>
              <a:rPr lang="ru-RU" sz="3200" dirty="0" smtClean="0">
                <a:solidFill>
                  <a:srgbClr val="0000CC"/>
                </a:solidFill>
              </a:rPr>
              <a:t>Все названные изменения напрямую затрагивают систему образования, поэтому она не может не меняться</a:t>
            </a:r>
            <a:endParaRPr lang="ru-RU" sz="3600" dirty="0">
              <a:solidFill>
                <a:srgbClr val="0000CC"/>
              </a:solidFill>
            </a:endParaRPr>
          </a:p>
        </p:txBody>
      </p:sp>
    </p:spTree>
    <p:extLst>
      <p:ext uri="{BB962C8B-B14F-4D97-AF65-F5344CB8AC3E}">
        <p14:creationId xmlns:p14="http://schemas.microsoft.com/office/powerpoint/2010/main" val="1722606236"/>
      </p:ext>
    </p:extLst>
  </p:cSld>
  <p:clrMapOvr>
    <a:masterClrMapping/>
  </p:clrMapOvr>
  <p:transition>
    <p:blind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02362"/>
          </a:xfrm>
        </p:spPr>
        <p:txBody>
          <a:bodyPr/>
          <a:lstStyle/>
          <a:p>
            <a:pPr algn="l" eaLnBrk="1" hangingPunct="1"/>
            <a:r>
              <a:rPr lang="ru-RU" altLang="ru-RU" sz="3200" i="1" dirty="0" smtClean="0">
                <a:solidFill>
                  <a:srgbClr val="008080"/>
                </a:solidFill>
              </a:rPr>
              <a:t>Реакция системы образования</a:t>
            </a:r>
            <a:r>
              <a:rPr lang="ru-RU" altLang="ru-RU" sz="3200" dirty="0" smtClean="0">
                <a:solidFill>
                  <a:srgbClr val="0000CC"/>
                </a:solidFill>
              </a:rPr>
              <a:t/>
            </a:r>
            <a:br>
              <a:rPr lang="ru-RU" altLang="ru-RU" sz="3200" dirty="0" smtClean="0">
                <a:solidFill>
                  <a:srgbClr val="0000CC"/>
                </a:solidFill>
              </a:rPr>
            </a:br>
            <a:r>
              <a:rPr lang="ru-RU" altLang="ru-RU" sz="3200" dirty="0" smtClean="0">
                <a:solidFill>
                  <a:srgbClr val="0000CC"/>
                </a:solidFill>
              </a:rPr>
              <a:t>Поток </a:t>
            </a:r>
            <a:r>
              <a:rPr lang="ru-RU" altLang="ru-RU" sz="3200" dirty="0">
                <a:solidFill>
                  <a:srgbClr val="0000CC"/>
                </a:solidFill>
              </a:rPr>
              <a:t>изменений в сфере образования </a:t>
            </a:r>
            <a:r>
              <a:rPr lang="ru-RU" altLang="ru-RU" sz="3200" dirty="0" smtClean="0">
                <a:solidFill>
                  <a:srgbClr val="0000CC"/>
                </a:solidFill>
              </a:rPr>
              <a:t>очень мощный. Эксперт </a:t>
            </a:r>
            <a:r>
              <a:rPr lang="ru-RU" altLang="ru-RU" sz="3200" dirty="0">
                <a:solidFill>
                  <a:srgbClr val="0000CC"/>
                </a:solidFill>
              </a:rPr>
              <a:t>ЮНЕСКО </a:t>
            </a:r>
            <a:r>
              <a:rPr lang="ru-RU" altLang="ru-RU" sz="3200" dirty="0" smtClean="0">
                <a:solidFill>
                  <a:srgbClr val="0000CC"/>
                </a:solidFill>
              </a:rPr>
              <a:t>Роберт </a:t>
            </a:r>
            <a:r>
              <a:rPr lang="ru-RU" altLang="ru-RU" sz="3200" dirty="0" err="1" smtClean="0">
                <a:solidFill>
                  <a:srgbClr val="0000CC"/>
                </a:solidFill>
              </a:rPr>
              <a:t>Коун</a:t>
            </a:r>
            <a:r>
              <a:rPr lang="ru-RU" altLang="ru-RU" sz="3200" dirty="0" smtClean="0">
                <a:solidFill>
                  <a:srgbClr val="0000CC"/>
                </a:solidFill>
              </a:rPr>
              <a:t> говорил в Минске о </a:t>
            </a:r>
            <a:r>
              <a:rPr lang="ru-RU" altLang="ru-RU" sz="3600" dirty="0" smtClean="0">
                <a:solidFill>
                  <a:srgbClr val="FF0000"/>
                </a:solidFill>
              </a:rPr>
              <a:t>катящейся</a:t>
            </a:r>
            <a:r>
              <a:rPr lang="ru-RU" altLang="ru-RU" sz="3600" dirty="0">
                <a:solidFill>
                  <a:srgbClr val="FF0000"/>
                </a:solidFill>
              </a:rPr>
              <a:t>, движущейся, развертывающейся, возрастающей </a:t>
            </a:r>
            <a:r>
              <a:rPr lang="ru-RU" altLang="ru-RU" sz="3600" dirty="0" smtClean="0">
                <a:solidFill>
                  <a:srgbClr val="FF0000"/>
                </a:solidFill>
              </a:rPr>
              <a:t>реформе</a:t>
            </a:r>
            <a:r>
              <a:rPr lang="ru-RU" altLang="ru-RU" sz="3200" dirty="0" smtClean="0">
                <a:solidFill>
                  <a:srgbClr val="0000CC"/>
                </a:solidFill>
              </a:rPr>
              <a:t>.</a:t>
            </a:r>
            <a:br>
              <a:rPr lang="ru-RU" altLang="ru-RU" sz="3200" dirty="0" smtClean="0">
                <a:solidFill>
                  <a:srgbClr val="0000CC"/>
                </a:solidFill>
              </a:rPr>
            </a:br>
            <a:r>
              <a:rPr lang="ru-RU" altLang="ru-RU" sz="3200" dirty="0" smtClean="0">
                <a:solidFill>
                  <a:srgbClr val="0000CC"/>
                </a:solidFill>
              </a:rPr>
              <a:t>В этой ситуации нет времени ни на проверку вносимых инноваций, ни для адаптации системы к реформирующим импульсам. Даже если новации точны и важны, при такой скорости перемен хаотизация взаимодействий неизбежна</a:t>
            </a:r>
            <a:endParaRPr lang="ru-RU" altLang="ru-RU" sz="3200" dirty="0">
              <a:solidFill>
                <a:srgbClr val="0000CC"/>
              </a:solidFill>
            </a:endParaRPr>
          </a:p>
        </p:txBody>
      </p:sp>
    </p:spTree>
    <p:extLst>
      <p:ext uri="{BB962C8B-B14F-4D97-AF65-F5344CB8AC3E}">
        <p14:creationId xmlns:p14="http://schemas.microsoft.com/office/powerpoint/2010/main" val="2560214264"/>
      </p:ext>
    </p:extLst>
  </p:cSld>
  <p:clrMapOvr>
    <a:masterClrMapping/>
  </p:clrMapOvr>
  <p:transition>
    <p:blind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49962"/>
          </a:xfrm>
        </p:spPr>
        <p:txBody>
          <a:bodyPr/>
          <a:lstStyle/>
          <a:p>
            <a:pPr algn="l"/>
            <a:r>
              <a:rPr lang="ru-RU" sz="3200" i="1" dirty="0">
                <a:solidFill>
                  <a:srgbClr val="008080"/>
                </a:solidFill>
              </a:rPr>
              <a:t>Реформы должны были помочь учителям, но не помогли!</a:t>
            </a:r>
            <a:br>
              <a:rPr lang="ru-RU" sz="3200" i="1" dirty="0">
                <a:solidFill>
                  <a:srgbClr val="008080"/>
                </a:solidFill>
              </a:rPr>
            </a:br>
            <a:r>
              <a:rPr lang="ru-RU" sz="3200" dirty="0" smtClean="0">
                <a:solidFill>
                  <a:srgbClr val="0000CC"/>
                </a:solidFill>
              </a:rPr>
              <a:t>В резолюции </a:t>
            </a:r>
            <a:r>
              <a:rPr lang="en-US" sz="3200" dirty="0">
                <a:solidFill>
                  <a:srgbClr val="0000CC"/>
                </a:solidFill>
              </a:rPr>
              <a:t>XXI</a:t>
            </a:r>
            <a:r>
              <a:rPr lang="ru-RU" sz="3200" dirty="0">
                <a:solidFill>
                  <a:srgbClr val="0000CC"/>
                </a:solidFill>
              </a:rPr>
              <a:t> конференции канадских исследователей в области методики преподавания </a:t>
            </a:r>
            <a:r>
              <a:rPr lang="ru-RU" sz="3200" dirty="0" smtClean="0">
                <a:solidFill>
                  <a:srgbClr val="0000CC"/>
                </a:solidFill>
              </a:rPr>
              <a:t>математики сказано: </a:t>
            </a:r>
            <a:br>
              <a:rPr lang="ru-RU" sz="3200" dirty="0" smtClean="0">
                <a:solidFill>
                  <a:srgbClr val="0000CC"/>
                </a:solidFill>
              </a:rPr>
            </a:br>
            <a:r>
              <a:rPr lang="ru-RU" sz="3200" dirty="0" smtClean="0">
                <a:solidFill>
                  <a:srgbClr val="0000CC"/>
                </a:solidFill>
              </a:rPr>
              <a:t>«В </a:t>
            </a:r>
            <a:r>
              <a:rPr lang="ru-RU" sz="3200" dirty="0">
                <a:solidFill>
                  <a:srgbClr val="0000CC"/>
                </a:solidFill>
              </a:rPr>
              <a:t>настоящее время мировая система математического образования переживает очередной кризис</a:t>
            </a:r>
            <a:r>
              <a:rPr lang="ru-RU" sz="3200" dirty="0" smtClean="0">
                <a:solidFill>
                  <a:srgbClr val="0000CC"/>
                </a:solidFill>
              </a:rPr>
              <a:t>... </a:t>
            </a:r>
            <a:br>
              <a:rPr lang="ru-RU" sz="3200" dirty="0" smtClean="0">
                <a:solidFill>
                  <a:srgbClr val="0000CC"/>
                </a:solidFill>
              </a:rPr>
            </a:br>
            <a:r>
              <a:rPr lang="ru-RU" sz="3200" dirty="0" smtClean="0">
                <a:solidFill>
                  <a:srgbClr val="FF0000"/>
                </a:solidFill>
              </a:rPr>
              <a:t>В </a:t>
            </a:r>
            <a:r>
              <a:rPr lang="ru-RU" sz="3200" dirty="0">
                <a:solidFill>
                  <a:srgbClr val="FF0000"/>
                </a:solidFill>
              </a:rPr>
              <a:t>общей массе учителя остаются инертными, растерявшись перед размахом проблем, с которыми встречаются в повседневной </a:t>
            </a:r>
            <a:r>
              <a:rPr lang="ru-RU" sz="3200" dirty="0" smtClean="0">
                <a:solidFill>
                  <a:srgbClr val="FF0000"/>
                </a:solidFill>
              </a:rPr>
              <a:t>практике</a:t>
            </a:r>
            <a:r>
              <a:rPr lang="ru-RU" sz="3200" dirty="0" smtClean="0"/>
              <a:t>».</a:t>
            </a:r>
            <a:endParaRPr lang="ru-RU" sz="3200" dirty="0"/>
          </a:p>
        </p:txBody>
      </p:sp>
    </p:spTree>
    <p:extLst>
      <p:ext uri="{BB962C8B-B14F-4D97-AF65-F5344CB8AC3E}">
        <p14:creationId xmlns:p14="http://schemas.microsoft.com/office/powerpoint/2010/main" val="705848683"/>
      </p:ext>
    </p:extLst>
  </p:cSld>
  <p:clrMapOvr>
    <a:masterClrMapping/>
  </p:clrMapOvr>
  <p:transition>
    <p:blinds/>
  </p:transition>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0" i="0" u="none" strike="noStrike" cap="none" normalizeH="0" baseline="-2500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Satellite Dish</Template>
  <TotalTime>4941</TotalTime>
  <Words>1466</Words>
  <Application>Microsoft Office PowerPoint</Application>
  <PresentationFormat>Экран (4:3)</PresentationFormat>
  <Paragraphs>169</Paragraphs>
  <Slides>51</Slides>
  <Notes>51</Notes>
  <HiddenSlides>0</HiddenSlides>
  <MMClips>0</MMClips>
  <ScaleCrop>false</ScaleCrop>
  <HeadingPairs>
    <vt:vector size="4" baseType="variant">
      <vt:variant>
        <vt:lpstr>Тема</vt:lpstr>
      </vt:variant>
      <vt:variant>
        <vt:i4>1</vt:i4>
      </vt:variant>
      <vt:variant>
        <vt:lpstr>Заголовки слайдов</vt:lpstr>
      </vt:variant>
      <vt:variant>
        <vt:i4>51</vt:i4>
      </vt:variant>
    </vt:vector>
  </HeadingPairs>
  <TitlesOfParts>
    <vt:vector size="52" baseType="lpstr">
      <vt:lpstr>Оформление по умолчанию</vt:lpstr>
      <vt:lpstr>Ермаков Владимир Григорьевич vgermakov@gmail.com  О необходимости и способах организации системного (коллективного) противодействия нарастанию кризисных явлений в области образования  Работы автора, упоминаемые в докладе, размещены на сайте: https://independent.academia.edu/ВладимирЕрмаков1</vt:lpstr>
      <vt:lpstr>Доклад уместно начать с извинений!  Дело в том, что у каждого педагога есть свой «немой колледж», то есть целостная система представлений о том, что и как нужно делать для получения наилучшего результата.  Новации, навязанные извне, могут нарушить эту гармонию и в силу этого стать опасными</vt:lpstr>
      <vt:lpstr>Впрочем, мы живём в эпоху таких стремительных перемен, что от ломки привычек и стереотипов уже не уйти. Чтобы в этой ситуации избежать хаоса в головах и действиях, эти изменения нужно отслеживать и анализировать очень тщательно  В этом, в частности, могла бы состоять одна из ведущих задач методического семинара</vt:lpstr>
      <vt:lpstr>Масштаб изменений в современном мире По мнению С.П. Капицы, именно сейчас имеет место демографический переход  – от продолжавшегося 1,5 млн лет гиперболического роста численности людей на планете к стабилизации населения.  Механизмы культурного наследования, выработанные за тысячи лет истории, не успевают подстроиться к ударному характеру этого перехода, порождая неустроенность жизни и стрессы </vt:lpstr>
      <vt:lpstr>Презентация PowerPoint</vt:lpstr>
      <vt:lpstr>Масштаб изменений в современном мире По невероятному совпадению именно в настоящее время происходит закат той системы экономических отношений, которая была ведущей на протяжении последних трёх столетий. Согласно Адаму Смиту, сложившиеся системы РТ для поддержания своей экономической эффективности и развития нуждаются в увеличении числа потребителей производимой продукции и потому должны расширяться. Но уже некуда, так как рынок стал глобальным.</vt:lpstr>
      <vt:lpstr>Масштаб изменений в современном мире С формальной точки зрения с растущим социальным и экономическим неравенством между людьми и странами, можно было бы смириться как с неизбежностью, однако для разрешения острых экологических проблем требуется осознание каждым человеком сути границ экологической ниши человечества.  Все названные изменения напрямую затрагивают систему образования, поэтому она не может не меняться</vt:lpstr>
      <vt:lpstr>Реакция системы образования Поток изменений в сфере образования очень мощный. Эксперт ЮНЕСКО Роберт Коун говорил в Минске о катящейся, движущейся, развертывающейся, возрастающей реформе. В этой ситуации нет времени ни на проверку вносимых инноваций, ни для адаптации системы к реформирующим импульсам. Даже если новации точны и важны, при такой скорости перемен хаотизация взаимодействий неизбежна</vt:lpstr>
      <vt:lpstr>Реформы должны были помочь учителям, но не помогли! В резолюции XXI конференции канадских исследователей в области методики преподавания математики сказано:  «В настоящее время мировая система математического образования переживает очередной кризис...  В общей массе учителя остаются инертными, растерявшись перед размахом проблем, с которыми встречаются в повседневной практике».</vt:lpstr>
      <vt:lpstr>Не помогли они и школьникам Результаты обследований, проведённых в Краснодарском крае в 1949 и 1998 гг. Школьники решали задачи по 4 темам:  1) текстовая задача,  2) вычислительный пример,  3) тождественные преобразования, 4) задачи на составление уравнений.</vt:lpstr>
      <vt:lpstr>Результаты</vt:lpstr>
      <vt:lpstr>Из-за такого снижения достижений  школьного образования высшая школа в целом может повторить судьбу РГГУ По словам его ректора, после революции 1917 года были закрыты гимназии, гуманитарный университет больше не смог набирать студентов, которые приступали бы к научной работе с первого курса, и закрылся сам собой.</vt:lpstr>
      <vt:lpstr>Наша ситуация пока не так плоха, гимназии и лицеи есть Летом на экзамене по ОПП  один первокурсник заявил, что вместо 4-х типов темперамента (по Гиппократу) следует рассматривать 5. К нам он поступил с намерением заниматься проблемами искусственного интеллекта, для этого прослушал 700-часовой курс психологии американского профессора... </vt:lpstr>
      <vt:lpstr>Анастасия Католикова, имея всего 5 лекций по психологии и 4 лекции по педагогике, во время занятий подготовила 40 рефератов, а после экзамена по ОПП взялась подготовить базу для электронного пособия по этому курсу, но увлеклась и за зимние каникулы создала и сам учебник. В пересчёте на листы А4 в нём 104 страницы</vt:lpstr>
      <vt:lpstr>Увы, уже невооружённым взглядом видно, что уровень подготовки первокурсников снижается кардинально (1б из 100)  Возникают естественные вопросы: существуют ли резервы для решения этой проблемы, в чём они состоят и  как их использовать?   Попутно отметим, что актуальных и трудных тем для работы семинара очень много</vt:lpstr>
      <vt:lpstr>Есть ли резервы в теории?</vt:lpstr>
      <vt:lpstr>Пример применения метода поэтапного формирования умственных действий и понятий П.Я.Гальперина в школе По совету преподавателя Светлана Григорьевна Капитан проводила пропедевтику понятия дроби не 1 урок, как было запланировано, а три месяца, в итоге её ученики успешно окончили годовой курс математики к 1 марта!  (Очень большое отклонение от линейной модели управления)</vt:lpstr>
      <vt:lpstr>Пример применения метода П.Я.Гальперина в высшей школе Н.Н. Нечаев в развитие метода разработал теорию поэтапного формирования профессионального творчества и психологические основы высшего архитектурного образования, причём сделал это в ответ на резкое снижение конкурсов в архитектурные вузы. Н.Н. Нечаев – академик РАО, д.пс.н.</vt:lpstr>
      <vt:lpstr>Как изучают метод П.Я.Гальперина в нашем педагогическом колледже Выпускница колледжа, окончившая его с отличием, фамилию Гальперина знала, название метода тоже, но суть метода на занятиях в колледже даже не обсуждалась.  Гегель не зря предупреждал, что «голый результат есть труп». Следовательно, кризис образования во многом является рукотворным</vt:lpstr>
      <vt:lpstr>Авторская программа для детского сада Уровень элементарных математических представлений у детей из экспериментальной и контрольной групп (от 3 до 5 лет) (Илья 4,5 года!)</vt:lpstr>
      <vt:lpstr>Построение разверток параллелепипеда и параллелепипедов дошкольниками на основе усиления ориентировки в задании</vt:lpstr>
      <vt:lpstr>Презентация PowerPoint</vt:lpstr>
      <vt:lpstr>Презентация PowerPoint</vt:lpstr>
      <vt:lpstr>Ещё один пример  Однажды 80 % первокурсников в первом семестре провалили контрольную работу по математическому анализу. Благодаря проведению специализированных корректирующих мероприятий экзамен по этому же курсу в 5-ом семестре 16 человек из 24 в этой группе сдали на отлично. 8 человек из группы закончили университет с отличием  Ермаков В.Г. Формирование самодеятельности студентов средствами контроля // Известия Гомельского государственного университета имени Ф. Скорины. – 2018. – № 2 (107). – С. 18-23</vt:lpstr>
      <vt:lpstr>Эксперимент СНИЛ на первом курсе Число студентов, сдававших  задания в течение n-ой недели </vt:lpstr>
      <vt:lpstr>Эксперимент СНИЛ на первом курсе Суммарное число теорем, сданных  студентами в течение первых n недель </vt:lpstr>
      <vt:lpstr>Эти и многие другие примеры указывают на наличие значительных резервов, но одновременно демонстрируют, что для их использования, как минимум, необходимо усложнение моделей управления образовательными процессами. Это означает, что новации должны выходить за рамки привычного и устоявшегося, то есть должны быть непарадигмальными.  Возникает острый вопрос: как их строить, если методологические проблемы инноваций еще не решены?</vt:lpstr>
      <vt:lpstr>Методологические проблемы инноваций 1. Из-за снижения устойчивости образовательных процессов произвольные новации сами по себе могут оказать сильное деструктивное влияние  Ермаков В.Г. Вредные советы: Как новациями в системе образования заблокировать инновационное развитие страны // Россия: тенденции и перспективы развития. Ежегодник. Вып. 9. Ч. 2. М.: РАН. ИНИОН, 2014. С. 363-368</vt:lpstr>
      <vt:lpstr>Методологические проблемы инноваций 2. Из-за неточностей в выборе методологического фундамента теория инновационного образования сильно отстаёт от запросов практики.  Более всего мешают ошибочные представления о кумулятивном развитии педагогики. Важна не абсолютная новизна метода, а его более точная привязка к конкретным условиям  Ермаков В.Г., Нечаев Н.Н. Инновационное образование как объект теории // Вестник МГЛУ. Вып. 539. М., 2008. – С. 96-113.</vt:lpstr>
      <vt:lpstr>Пример: ОБУЧЕНИЕ БЕЗ ОТМЕТОК  Оно известно и используется много лет, поэтому с точки зрения кумулятивной модели оно давно не является инновацией. Но условия и причины, из-за которых этот метод применяют снова и снова, не одни и те же. Когда-то Н.К.Крупская ратовала за отказ от отметок, считая, что они ведут не к объединению, а к разъединению учащихся. В конце ХХ столетия отказ от отметок мотивируется иначе, а именно необходимостью уменьшить психологическое давление на учащегося, поскольку и без этого учебный процесс становится все более напряженным. В рамках продолжающейся разработки системы развивающего обучения Эльконина-Давыдова авторы обосновывают отказ от отметок необходимостью равноправно оценивать поисковую и исполнительскую деятельность ученика. В этом случае причиной такого шага становится не перегрузка учащихся, а неразрешенный системный кризис в области контроля. Таким образом, если обучение без отметок рассматривать, учитывая меняющиеся условия и причины его применения, то он много раз может становиться новым </vt:lpstr>
      <vt:lpstr>Поль Рикёр писал: «Скрытое время символов может нести в себе двойную историчность – историчность традиции, которая передает интерпретацию и заставляет её выпадать в осадок, и историчность интерпретации, которая поддерживает и обновляет традицию». Для современного образования «обновление традиции», предотвращающее её «выпадение в осадок», особенно необходимо, поскольку даже те педагогические средства, которые были хорошо испытаны ранее, теперь применяются в совершенно изменившихся условиях и потому нуждаются в серьёзном уточнении и новой интерпретации. На уточнение интерпретации и должна быть нацелена существенная часть инновационной активности педагога</vt:lpstr>
      <vt:lpstr>Методологические проблемы инноваций 3. Явное возрастание роли внешних факторов обнажило беспредельную многоаспектность этих процессов, она и является главной методологической проблем современной педагогики.  Но выход есть: сужающийся коридор возможностей сам подсказывает наиболее актуальные направления антикризисных действий. Яркий пример такого рода даёт «Эксперимент века» со слепоглухонемыми детьми</vt:lpstr>
      <vt:lpstr>По словам Соколянского, «легче всего обучать слепоглухонемых детей, труднее – глухих, ещё труднее – слепых, а уже совсем трудно – обычных, "нормальных"». Суть дела, по мнению авторов, заключается в том, что у нормального ребенка невозможно полностью расчленить многообразные факторы, под влиянием которых складывается его психика, невозможно проследить и зафиксировать их действие,  в то время как в случае слепоглухонемых детей все приводные ремни психики ребёнка находятся в руках педагога</vt:lpstr>
      <vt:lpstr>Но особенно ценным для нас является обращение к богатой событиями истории математики и математического образования. На этом примере можно увидеть те принципиально важные методологические решения образовательных проблем, которые прошли суровую проверку временем</vt:lpstr>
      <vt:lpstr>Коллизия 1 Взрывной рост математического знания в Древней Греции резко затруднил его трансляцию в череде поколений. Но в это же время в Греции были созданы математические теории в собственном смысле слова: в математику было систематически введено логическое доказательство, и отдельные разделы её стали строиться как дедуктивные системы. При этом опора на логические связи стала универсальным оператором сжатия информации и содействовала повышению устойчивости в передаче накопленных сведений от поколения к поколению</vt:lpstr>
      <vt:lpstr>Коллизия 2 К началу XIX века экстенсивный рост математики сделал эту компенсацию недостаточной. Гаусс был последним, кто мог продуктивно работать во всех областях математики. Педагогически обусловленным способом реагирования на изменившуюся ситуацию стала дифференциация науки и образования. Характерно, что расслоение научных знаний происходило вдоль цепей наиболее важных связей между фактами, так что оператором сжатия, найденным ранее, можно было пользоваться и дальше</vt:lpstr>
      <vt:lpstr>Коллизия 3 При этом специализация науки сократила возможность поддержки образовательного процесса методами социальной инженерии, так как затруднила горизонтальные переходы учащихся с одной учебной траектории на другую. (Пример С.П. Новикова). Не случайно именно в XIX веке, как отмечал Ф. Клейн, на первый план в обучении математике вышла воспитательная задача. Без стимулирования активности учащихся трудно рассчитывать, что они пройдут без потерь сквозь узкие трубчатые окрестности длинных цепей взаимосвязанного материала. (А.Дистервег о самодеятельности)</vt:lpstr>
      <vt:lpstr>Коллизия 4 В XX веке математика прорвала и эти защитные педагогические сооружения. Так, теорема М. Атьи и И. Зингера об индексе эллиптического оператора на замкнутом многообразии, по образному выражению  Р. Пале, находится «на высоком этаже современной науки, точнее – на галерее, соединяющей высотные здания топологии и линейных дифференциальных операторов с частными производными». Соответственно для освоения этого результата математикам нужно выходить далеко за рамки своей узкой подготовки</vt:lpstr>
      <vt:lpstr>Коллизия 5 Внутри специальных областей напряжение тоже растёт. По словам Горенстейна, для доказательства грандиозной теоремы алгебры, то есть для доказательства того, что все простые конечные группы уже найдены, понадобились усилия 100 математиков в течение 40 лет и 15 тысяч журнальных страниц. Введённый М.К. Петровым термин «нечеловекоразмерность науки» хорошо отражает сложившееся положение дел</vt:lpstr>
      <vt:lpstr>Коллизия 6 Реакцией на эту ситуацию стало широкое применение аксиоматического метода, суть которого в настоящее время свелась к отсечению от теории её долгой предыстории и замене содержательных теорем понятиями, принимаемыми без обоснований и мотивировок. Для тех, кто только начинает изучать теорию, сделанную компактной таким способом, её исходные понятия оказываются непреодолимыми препятствиями. Универсальных и простых решений данной проблемы в педагогике не нашлось, поэтому её нужно отнести к числу особых (сингулярных)</vt:lpstr>
      <vt:lpstr>Важно подчеркнуть, что речь идёт не о философских обобщениях, а о вполне реальных проблемах высшего образования. Так, однажды мы раздали студентам заочной формы обучения прекрасные пособия по топологии, переданные нам из Воронежа, но, как выяснилось на зачётном мероприятии, никто из 25 студентов в группе не смог осилить первую страницу текста! Причина этого проста: многовековое развитие понятия непрерывности привело к открытию критерия непрерывности отображения на языке открытых множеств, после этого вся предыстория была отброшена, топология с открытых множеств и начинается</vt:lpstr>
      <vt:lpstr>Для того чтобы разрешить эту проблему понадобилось готовить своё пособие, в котором аксиомы топологии предварялись элементами общей теории метрических пространств, а в ней прочерчивалась траектория, выводящая к названному критерию в этом более простом случае.   Ермаков В.Г. Функции и структура задач при локальном обращении аксиоматических теорий // Известия Гомельского государственного университета имени Ф. Скорины. – 2012. – № 2 (72). – С.45-52.  Ермаков В.Г. Психолого-педагогические аспекты применения аксиоматического метода в обучении математике // Н.И. Лобачевский и математическое образование в России: Межд. форум по матем. обр. (18-22 октября 2017 г.). – Казань: Изд-во Казанского ун-та, 2017. Т. 1. – С. 13-17.</vt:lpstr>
      <vt:lpstr>Из этого экскурса в историю можно сделать три главных вывода  1) В условиях продолжающегося информационного взрыва отказ от опоры на логические связи отбросит человечество в доисторические времена, так как других способов ослабить фундаментальное противоречие между личностью и растущим объемом сведений не нашлось. Эта угроза реальна. Уже появились учителя, заявляющие, что «в школе доказательствам места нет!»  Ермаков В.Г. Методология межпредметного взаимодействия при подготовке учителя-предметника в условиях кризиса системы образования // Известия Гомельского государственного университета имени Ф. Скорины. – 2013. – № 3 (78). – С. 60-66</vt:lpstr>
      <vt:lpstr>2) Обращение к истории позволяет также уточнить и восстановить в правах главный принцип педагогической деятельности – принцип единства обучения, воспитания и развития</vt:lpstr>
      <vt:lpstr>3) Рост числа уровней в иерархическом строении научного знания продолжится, будет усиливаться и дискретность информационного пространства культуры, поэтому нужно специально разрабатывать сингулярную теорию развивающего обучения и сингулярную теорию контроля. Несмотря на вынужденный характер этих разработок, они открывают большой пласт резервов для повышения эффективности и качества образования.   Ермаков В.Г. Контроль в системе математического образования: проблемы и пути их разрешения // Математика в высшем образовании. – 2009. – № 7. – С. 95-108</vt:lpstr>
      <vt:lpstr>В качестве ещё одного опорного примера рассмотрим безнадежно трудную учебную ситуацию, сложившуюся на пятом курсе заочного отделения при изучении студентами курса «Уравнения математической физики», который отличается разнообразием методов решения задач и активным использованием сведений из многих других дисциплин. Накануне итоговых контрольных мероприятий произошла смена преподавателя. По оценке первого преподавателя, учебная активность и уровень подготовки этих студентов были крайне низкими. Эта оценка подтолкнула к принятию неординарных мер</vt:lpstr>
      <vt:lpstr>Из-за сложности курса и полного исчерпания учебного времени начинать коррекционную работу пришлось не с содержательной, а с психологической составляющей учебной деятельности. На консультации, предшествовавшей зачёту, студентам с максимальной детализацией были доказаны два достаточно простых факта и выставлено условие: для входа на зачёт их нужно доказать без погрешностей. У тех, кто это препятствие преодолевал, уже не было возможности говорить о недоступной для студентов сложности курса. Все неделовые разговоры были отсечены</vt:lpstr>
      <vt:lpstr>На самом зачёте у студентов был выбор: либо решение предлагаемых преподавателем задач из стандартной их совокупности, либо решение только пяти-шести заранее указанных задач, но при условии вывода использованных при решении формул и доказательства использованных теорем. Из-за малого объёма заданий большинство студентов выбрали второй вариант. Эта уловка тоже удалась – в дни заочника большинство студентов с этими упрощёнными заданиями справились, но им пришлось изменить стиль изучения материала с формального на неформальный, что для математического образования очень важно </vt:lpstr>
      <vt:lpstr>Неожиданными поначалу показались просьбы студентов посоветовать им оптимальный способ подготовки к экзамену. Теперь их интересовало не сокращение материала, а последовательность его изучения – с опорой на связи между теоремами. В ответ на эту просьбу каждому студенту были намечены индивидуальные траектории движения от уже усвоенных ими участков к другим фактам и разделам данного курса. Результат превзошел все ожидания: экзамен, на котором никаких послаблений уже не было, большинство студентов сдали на хорошем уровне. Многие после экзамена говорили: «Никогда бы поверил(а), что всё может быть так просто»</vt:lpstr>
      <vt:lpstr>Однажды по совету преподавателя студентка заочного отделения, работавшая в школе учителем, провела в одном из двух классов небольшой эксперимент, в рамках которого она в конце некоторых уроков по математике предлагала учащимся более сложные задачи с условием, что ученик, решивший эти задачи правильно и раньше других, получит отличную отметку, а другие отметки за эти задачи выставляться не будут. В течение первого года в решении этих задач отличилось 40 % учеников экспериментального класса, в том числе ученица, которая из-за психологических проблем по настоянию медиков была выведена из всех контрольных мероприятий.</vt:lpstr>
      <vt:lpstr>После успеха этой ученицы учительница постепенно вовлекла её в обычный учебный процесс. Ещё через год отличия между классами стали разительными. Экспериментальный класс постоянно прогрессировал, а успеваемость в контрольном классе упала катастрофично. «Этот класс я фактически погубила, а ведь могла спасти и его теми же средствами», – заявила учительница. Затраты времени на эти мероприятия составили 10-15 минут на одном-двух уроках в неделю  (О роли принципа обучения на высоком уровне трудности: Д.Б.Эльконин – Л.В.Занков – В.Г.Ермаков)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Владимир</dc:creator>
  <cp:lastModifiedBy>Elena I. Vorobyova (УМО)</cp:lastModifiedBy>
  <cp:revision>297</cp:revision>
  <cp:lastPrinted>1601-01-01T00:00:00Z</cp:lastPrinted>
  <dcterms:created xsi:type="dcterms:W3CDTF">1601-01-01T00:00:00Z</dcterms:created>
  <dcterms:modified xsi:type="dcterms:W3CDTF">2018-11-21T06:06:45Z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